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90" r:id="rId3"/>
    <p:sldId id="291" r:id="rId4"/>
    <p:sldId id="292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93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2" r:id="rId42"/>
    <p:sldId id="301" r:id="rId43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 autoAdjust="0"/>
    <p:restoredTop sz="94684" autoAdjust="0"/>
  </p:normalViewPr>
  <p:slideViewPr>
    <p:cSldViewPr>
      <p:cViewPr varScale="1">
        <p:scale>
          <a:sx n="46" d="100"/>
          <a:sy n="46" d="100"/>
        </p:scale>
        <p:origin x="-1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8CA9F820-F69A-44F5-B6AB-598106AE7E86}" type="datetimeFigureOut">
              <a:rPr lang="it-IT"/>
              <a:pPr>
                <a:defRPr/>
              </a:pPr>
              <a:t>04/04/2014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D7994B14-21BE-4E4B-90E4-A58B18D351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92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CFC09543-4BD4-4AE6-81D8-C3B0F41536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8826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5D9A80-95FD-4D5F-B10C-DB77279A10AE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</a:t>
            </a:fld>
            <a:endParaRPr lang="it-IT" altLang="it-IT" sz="13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E805BE-BFFA-4745-BAFF-A4D20E03DD91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261FAD6-B49A-42C5-A9A8-6B3E0CF89D6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9F7ED40-6141-45E8-A734-2A60814C2D6D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0573DB-0150-47DA-831B-488D213BE32F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13</a:t>
            </a:fld>
            <a:endParaRPr lang="it-IT" altLang="it-IT" sz="13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47EBB55-FABD-4A9A-8D28-FAF162AB665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14</a:t>
            </a:fld>
            <a:endParaRPr lang="it-IT" altLang="it-IT" sz="13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D125EE-B9EB-449F-866A-E974DC3DB01D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15</a:t>
            </a:fld>
            <a:endParaRPr lang="it-IT" altLang="it-IT" sz="13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C1C96F-8D3E-4EF4-AB09-004C2C14BA71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16</a:t>
            </a:fld>
            <a:endParaRPr lang="it-IT" altLang="it-IT" sz="13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E9BCFC-0E73-48B2-B9B2-143CE82A9D8F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17</a:t>
            </a:fld>
            <a:endParaRPr lang="it-IT" altLang="it-IT" sz="13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AF6E8F-1B13-4425-B71E-C7B4F80DDE20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18</a:t>
            </a:fld>
            <a:endParaRPr lang="it-IT" altLang="it-IT" sz="13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21B43B-A27B-4B1D-A389-A0C3D4DC9466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19</a:t>
            </a:fld>
            <a:endParaRPr lang="it-IT" altLang="it-IT" sz="13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A9E610-E0D5-4FBC-9E4A-6BA97F31FF5A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92168C8-74EA-40ED-B7E0-9F6F47137441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20</a:t>
            </a:fld>
            <a:endParaRPr lang="it-IT" altLang="it-IT" sz="13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235859D-E079-42F9-A262-9549CD23BD6C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21</a:t>
            </a:fld>
            <a:endParaRPr lang="it-IT" altLang="it-IT" sz="13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9F77F6-C38A-4218-9164-E25954AD34CB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22</a:t>
            </a:fld>
            <a:endParaRPr lang="it-IT" altLang="it-IT" sz="130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0367FD-4490-477D-836A-908D63128824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23</a:t>
            </a:fld>
            <a:endParaRPr lang="it-IT" altLang="it-IT" sz="13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32D8F82-0680-4883-93C2-F1FD71C971E8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24</a:t>
            </a:fld>
            <a:endParaRPr lang="it-IT" altLang="it-IT" sz="130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8B8A6C-C30C-4025-94A7-42A7706AAA6A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25</a:t>
            </a:fld>
            <a:endParaRPr lang="it-IT" altLang="it-IT" sz="13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18F9528-4B4C-4EC3-85A9-F647F2514D40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26</a:t>
            </a:fld>
            <a:endParaRPr lang="it-IT" altLang="it-IT" sz="13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E4775A6-17D2-4F53-8745-B0F323ECA79D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27</a:t>
            </a:fld>
            <a:endParaRPr lang="it-IT" altLang="it-IT" sz="13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606021-8960-4BCE-ABAE-23C1043580C0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28</a:t>
            </a:fld>
            <a:endParaRPr lang="it-IT" altLang="it-IT" sz="130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A06D73-01E9-4EB4-A371-3F68B6D01C8E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29</a:t>
            </a:fld>
            <a:endParaRPr lang="it-IT" altLang="it-IT" sz="13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1634882-64B4-40F0-B3F0-EFFB1AD7F01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3CE786-253B-4F5F-9FE8-CBFF892DEA6C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30</a:t>
            </a:fld>
            <a:endParaRPr lang="it-IT" altLang="it-IT" sz="13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5FADB01-84EB-4FD2-9244-084C1DC5C25A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31</a:t>
            </a:fld>
            <a:endParaRPr lang="it-IT" altLang="it-IT" sz="13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86947B-DE91-480C-B1E3-EFFF4E1DD25F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32</a:t>
            </a:fld>
            <a:endParaRPr lang="it-IT" altLang="it-IT" sz="130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B80929B-086E-4139-A174-197796B876C9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33</a:t>
            </a:fld>
            <a:endParaRPr lang="it-IT" altLang="it-IT" sz="130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DD23F8-5E13-40C8-B431-4EDE5CBC306F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34</a:t>
            </a:fld>
            <a:endParaRPr lang="it-IT" altLang="it-IT" sz="130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9EE03F-A032-485D-BB10-5523A1CEA7B3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35</a:t>
            </a:fld>
            <a:endParaRPr lang="it-IT" altLang="it-IT" sz="13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FE9EF4-3E3A-433B-A99C-F31F61D27EF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36</a:t>
            </a:fld>
            <a:endParaRPr lang="it-IT" altLang="it-IT" sz="130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1134BB-A08E-41CA-85FA-16832A65B7B9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37</a:t>
            </a:fld>
            <a:endParaRPr lang="it-IT" altLang="it-IT" sz="130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061098-E763-4200-969C-9C959B418C17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38</a:t>
            </a:fld>
            <a:endParaRPr lang="it-IT" altLang="it-IT" sz="130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1000E7-4A1C-4972-B2A4-1B353D458F2D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39</a:t>
            </a:fld>
            <a:endParaRPr lang="it-IT" altLang="it-IT" sz="130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5A79570-38DB-4FE6-92AF-9E1B68040D5F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98674C9-17CB-4463-96B6-E271A00D38FE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40</a:t>
            </a:fld>
            <a:endParaRPr lang="it-IT" altLang="it-IT" sz="130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4B0A53-6A8D-44F9-BF5F-F711F5D5A189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42</a:t>
            </a:fld>
            <a:endParaRPr lang="it-IT" altLang="it-IT" sz="130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8686D5-DC95-4566-9CE1-DC0DE2818BAE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79DD41-1688-4034-879C-A831034B5E93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0031B87-2A7D-48FD-9D56-6AF6BE974B66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B51DA5-08CA-4B8F-A474-42214F66C555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5E8FB5-4DD0-4348-B5AC-DDF6211AE90D}" type="slidenum">
              <a:rPr lang="it-IT" altLang="it-IT" sz="1300" smtClean="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4BF3-B941-4B74-95AC-5CABFAC8E1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10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3C396-38D2-49D6-B880-B0A265956D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05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0F01B-0BBD-45B8-A761-FD83D6DA28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8891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BC31A-1316-4B21-9E4F-2192E4B976A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293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D817A-C2AB-47D6-99AA-F32258BD8A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36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D69B2-B1D5-4067-892C-8A9EB09B1DB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202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02F4A-C434-4F0C-B40D-6E7B7B67C8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3975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B54E0-EFBB-43BD-842A-9D356B428D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31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A6EF3-4000-4893-AAAB-6B0E4CD9B3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15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3CB-A5F9-47B5-BDA6-64FD816A94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00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432D2-9D81-43AB-BFDC-0969264560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259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571214EE-FCD2-4FAC-B52D-D59778C0DA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it-IT" smtClean="0"/>
              <a:t>Esercizi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76250"/>
            <a:ext cx="77724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public void deleteMember(int n)   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int i=0;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while(i &lt; cur_size) 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    if(numbers[i]==n)  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        cur_size--; 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        while(i &lt; cur_size)  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            numbers[i]=numbers[i+1];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            i++;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    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        return;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    }             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    i++;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return;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}</a:t>
            </a:r>
            <a:endParaRPr lang="it-IT" alt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0"/>
            <a:ext cx="8897937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public void showSet() 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int i=0; </a:t>
            </a:r>
            <a:r>
              <a:rPr lang="en-GB" altLang="it-IT" sz="2800" smtClean="0">
                <a:solidFill>
                  <a:schemeClr val="accent2"/>
                </a:solidFill>
                <a:cs typeface="Times New Roman" pitchFamily="18" charset="0"/>
              </a:rPr>
              <a:t>boolean first=true;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String s=new String(“{“);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while(i &lt; cur_size)  </a:t>
            </a:r>
            <a:r>
              <a:rPr lang="it-IT" altLang="it-IT" sz="2800" smtClean="0">
                <a:cs typeface="Times New Roman" pitchFamily="18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>
                <a:cs typeface="Times New Roman" pitchFamily="18" charset="0"/>
              </a:rPr>
              <a:t>        </a:t>
            </a:r>
            <a:r>
              <a:rPr lang="it-IT" altLang="it-IT" sz="2800" smtClean="0">
                <a:solidFill>
                  <a:schemeClr val="accent2"/>
                </a:solidFill>
                <a:cs typeface="Times New Roman" pitchFamily="18" charset="0"/>
              </a:rPr>
              <a:t>//per non mettere virgole prima del primo elemento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>
                <a:cs typeface="Times New Roman" pitchFamily="18" charset="0"/>
              </a:rPr>
              <a:t>            </a:t>
            </a:r>
            <a:r>
              <a:rPr lang="en-GB" altLang="it-IT" sz="2800" smtClean="0">
                <a:solidFill>
                  <a:schemeClr val="accent2"/>
                </a:solidFill>
                <a:cs typeface="Times New Roman" pitchFamily="18" charset="0"/>
              </a:rPr>
              <a:t>if(first)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solidFill>
                  <a:schemeClr val="accent2"/>
                </a:solidFill>
                <a:cs typeface="Times New Roman" pitchFamily="18" charset="0"/>
              </a:rPr>
              <a:t>                first=false;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solidFill>
                  <a:schemeClr val="accent2"/>
                </a:solidFill>
                <a:cs typeface="Times New Roman" pitchFamily="18" charset="0"/>
              </a:rPr>
              <a:t>            else  s+=" , ";</a:t>
            </a:r>
            <a:r>
              <a:rPr lang="en-GB" altLang="it-IT" sz="2800" smtClean="0">
                <a:cs typeface="Times New Roman" pitchFamily="18" charset="0"/>
              </a:rPr>
              <a:t>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    s+=numbers[i];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    i++;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s+="}";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System.out.println(s);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}</a:t>
            </a:r>
            <a:endParaRPr lang="it-IT" alt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0"/>
            <a:ext cx="77724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1600" smtClean="0">
                <a:cs typeface="Times New Roman" pitchFamily="18" charset="0"/>
              </a:rPr>
              <a:t>    //main di test</a:t>
            </a:r>
            <a:endParaRPr lang="it-IT" altLang="it-IT" sz="16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1600" smtClean="0">
                <a:cs typeface="Times New Roman" pitchFamily="18" charset="0"/>
              </a:rPr>
              <a:t>    public static void main(String args[])</a:t>
            </a:r>
            <a:endParaRPr lang="it-IT" altLang="it-IT" sz="16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1600" smtClean="0">
                <a:cs typeface="Times New Roman" pitchFamily="18" charset="0"/>
              </a:rPr>
              <a:t>    {</a:t>
            </a:r>
            <a:endParaRPr lang="it-IT" altLang="it-IT" sz="16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1600" smtClean="0">
                <a:cs typeface="Times New Roman" pitchFamily="18" charset="0"/>
              </a:rPr>
              <a:t>        Set s=new Set(100);</a:t>
            </a:r>
            <a:endParaRPr lang="it-IT" altLang="it-IT" sz="16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1600" smtClean="0">
                <a:cs typeface="Times New Roman" pitchFamily="18" charset="0"/>
              </a:rPr>
              <a:t>        </a:t>
            </a:r>
            <a:endParaRPr lang="it-IT" altLang="it-IT" sz="16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1600" smtClean="0">
                <a:cs typeface="Times New Roman" pitchFamily="18" charset="0"/>
              </a:rPr>
              <a:t>        </a:t>
            </a:r>
            <a:r>
              <a:rPr lang="it-IT" altLang="it-IT" sz="1600" smtClean="0">
                <a:cs typeface="Times New Roman" pitchFamily="18" charset="0"/>
              </a:rPr>
              <a:t>System.out.println("Inserisco 1");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smtClean="0">
                <a:cs typeface="Times New Roman" pitchFamily="18" charset="0"/>
              </a:rPr>
              <a:t>        s.addMember(1);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smtClean="0">
                <a:cs typeface="Times New Roman" pitchFamily="18" charset="0"/>
              </a:rPr>
              <a:t>        System.out.println("Inserisco 7");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smtClean="0">
                <a:cs typeface="Times New Roman" pitchFamily="18" charset="0"/>
              </a:rPr>
              <a:t>        s.addMember(7);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smtClean="0">
                <a:cs typeface="Times New Roman" pitchFamily="18" charset="0"/>
              </a:rPr>
              <a:t>        System.out.println("Inserisco 9");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smtClean="0">
                <a:cs typeface="Times New Roman" pitchFamily="18" charset="0"/>
              </a:rPr>
              <a:t>        s.addMember(9);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smtClean="0">
                <a:cs typeface="Times New Roman" pitchFamily="18" charset="0"/>
              </a:rPr>
              <a:t>        System.out.println("Inserisco 11");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smtClean="0">
                <a:cs typeface="Times New Roman" pitchFamily="18" charset="0"/>
              </a:rPr>
              <a:t>        s.addMember(11);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smtClean="0">
                <a:cs typeface="Times New Roman" pitchFamily="18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smtClean="0">
                <a:cs typeface="Times New Roman" pitchFamily="18" charset="0"/>
              </a:rPr>
              <a:t>        System.out.println("Mostro il contenuto del set");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smtClean="0">
                <a:cs typeface="Times New Roman" pitchFamily="18" charset="0"/>
              </a:rPr>
              <a:t>        </a:t>
            </a:r>
            <a:r>
              <a:rPr lang="en-GB" altLang="it-IT" sz="1600" smtClean="0">
                <a:cs typeface="Times New Roman" pitchFamily="18" charset="0"/>
              </a:rPr>
              <a:t>s.showSet();</a:t>
            </a:r>
            <a:endParaRPr lang="it-IT" altLang="it-IT" sz="16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1600" smtClean="0">
                <a:cs typeface="Times New Roman" pitchFamily="18" charset="0"/>
              </a:rPr>
              <a:t>        </a:t>
            </a:r>
            <a:endParaRPr lang="it-IT" altLang="it-IT" sz="16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1600" smtClean="0">
                <a:cs typeface="Times New Roman" pitchFamily="18" charset="0"/>
              </a:rPr>
              <a:t>        System.out.println("Elimino il 7");</a:t>
            </a:r>
            <a:endParaRPr lang="it-IT" altLang="it-IT" sz="16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1600" smtClean="0">
                <a:cs typeface="Times New Roman" pitchFamily="18" charset="0"/>
              </a:rPr>
              <a:t>        </a:t>
            </a:r>
            <a:r>
              <a:rPr lang="it-IT" altLang="it-IT" sz="1600" smtClean="0">
                <a:cs typeface="Times New Roman" pitchFamily="18" charset="0"/>
              </a:rPr>
              <a:t>s.deleteMember(7);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smtClean="0">
                <a:cs typeface="Times New Roman" pitchFamily="18" charset="0"/>
              </a:rPr>
              <a:t>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smtClean="0">
                <a:cs typeface="Times New Roman" pitchFamily="18" charset="0"/>
              </a:rPr>
              <a:t>        System.out.println("Mostro il contenuto del set");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smtClean="0">
                <a:cs typeface="Times New Roman" pitchFamily="18" charset="0"/>
              </a:rPr>
              <a:t>        s.showSet();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smtClean="0">
                <a:cs typeface="Times New Roman" pitchFamily="18" charset="0"/>
              </a:rPr>
              <a:t>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1600" smtClean="0">
                <a:cs typeface="Times New Roman" pitchFamily="18" charset="0"/>
              </a:rPr>
              <a:t>}</a:t>
            </a:r>
            <a:endParaRPr lang="it-IT" altLang="it-IT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Stack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81200"/>
            <a:ext cx="8785225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smtClean="0">
                <a:cs typeface="Times New Roman" pitchFamily="18" charset="0"/>
              </a:rPr>
              <a:t>Definire una classe per gestire una Stack di interi</a:t>
            </a:r>
          </a:p>
          <a:p>
            <a:pPr eaLnBrk="1" hangingPunct="1"/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smtClean="0"/>
              <a:t>Stack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74725"/>
            <a:ext cx="7772400" cy="5121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class Stack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int data[];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int first;  int max;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Stack(int dimensione) 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data=new int[dimensione];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first=0;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max=dimensione;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Stack()    {    this(10);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58763"/>
            <a:ext cx="7772400" cy="5837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int pop()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if (first &gt; 0)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    first--;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    return data[first];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return -10000; // Bisogna restituire qualcosa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void push(int i)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if (first &lt; max)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    data[first] = i;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    first++;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//main di test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public static void main(String args[])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Stack s=new Stack(5);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System.out.println("Inserisco 1");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s.push(1);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System.out.println("Inserisco 7");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s.push(7);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System.out.println("Estraggo un elemento: "+s.pop());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System.out.println("Estraggo un elemento: "+s.pop());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Cantanti – per gara canora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altLang="it-IT" smtClean="0"/>
              <a:t>public class Singer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{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	private String cognome;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	private String nome;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	private String dataDiNascita;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	private String luogoDiNascita;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	private String canzone;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Getter e setter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981200"/>
            <a:ext cx="83343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/*** @return Returns the cognome.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public String getCognome()	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	return cognome;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/*** @param cognome The cognome to set.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public void setCognome(String cognome)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	this.cognome = cognome;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03238"/>
            <a:ext cx="9144000" cy="5592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	public Singer(String cognome, String nome,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                       String dataDiNascita,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        		      String luogoDiNascita, String canzone)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		this.cognome = cognome;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		this.nome = nome;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		this.dataDiNascita = dataDiNascita;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		this.luogoDiNascita = luogoDiNascita;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		this.canzone = canzone;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	/*** default constructor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	public Singer()	{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smtClean="0"/>
              <a:t>Esercizio</a:t>
            </a:r>
            <a:endParaRPr lang="en-US" altLang="it-IT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it-IT" smtClean="0"/>
              <a:t>Si scriva un insieme di classi per i poligoni nel piano. Ogni poligono è costituito da una successione di punti, ognuno descritto tramite le sue coordinate cartesiane. Per ogni poligono deve essere possibile calcolare il perimetro.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65113"/>
            <a:ext cx="91440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public String toString()	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return cognome+" "+nome;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public boolean equals(Singer s)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return cognome.equals(s.getCognome()) &amp;&amp;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		    nome.equals(s.getNome()) &amp;&amp;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    canzone.equals(s.getCanzone()) &amp;&amp;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		   dataDiNascita.equals(s.getDataDiNascita())&amp;&amp;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   luogoDiNascita.equals(s.getLuogoDiNascita());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38163"/>
            <a:ext cx="7772400" cy="5557837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public int compareTo(Singer s)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int n=cognome.compareTo(s.getCognome());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it-IT" altLang="it-IT" sz="24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if(n==0)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	n=nome.compareTo(s.getNome());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it-IT" altLang="it-IT" sz="24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return n;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it-IT" altLang="it-IT" sz="24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public boolean minoreDi(Singer s) {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	return (compareTo(s) &lt; 0);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}</a:t>
            </a:r>
          </a:p>
          <a:p>
            <a:pPr eaLnBrk="1" hangingPunct="1">
              <a:lnSpc>
                <a:spcPct val="90000"/>
              </a:lnSpc>
            </a:pPr>
            <a:endParaRPr lang="it-IT" altLang="it-IT" sz="2400" smtClean="0"/>
          </a:p>
          <a:p>
            <a:pPr eaLnBrk="1" hangingPunct="1">
              <a:lnSpc>
                <a:spcPct val="90000"/>
              </a:lnSpc>
            </a:pPr>
            <a:endParaRPr lang="it-IT" altLang="it-IT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Competition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public class Competition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private static final int numCantanti = 10;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private String denominazione;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private String luogo;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private String nomePresentatore;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private String dataInizio;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private String dataFine;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private Singer[] classifica;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private int indiceCantanti;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19075"/>
            <a:ext cx="9144000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800" smtClean="0"/>
              <a:t>	public Competition(String denominazione, String luogo,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800" smtClean="0"/>
              <a:t>			String nomePresentatore, String dataInizio,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800" smtClean="0"/>
              <a:t>                String dataFine)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800" smtClean="0"/>
              <a:t>		this.denominazione = denominazione;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800" smtClean="0"/>
              <a:t>		this.luogo = luogo;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800" smtClean="0"/>
              <a:t>		this.nomePresentatore = nomePresentatore;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800" smtClean="0"/>
              <a:t>		this.dataInizio = dataInizio;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800" smtClean="0"/>
              <a:t>		this.dataFine = dataFine;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altLang="it-IT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800" smtClean="0"/>
              <a:t>		indiceCantanti=0;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800" smtClean="0"/>
              <a:t>		classifica=new Singer[numCantanti];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800" smtClean="0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80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088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public String toString()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return denominazione+" a "+luogo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          +" presentata da "+nomePresentatore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          +" dal "+dataInizio+" al "+dataFine;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public void print()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System.out.println(this);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04813"/>
            <a:ext cx="7991475" cy="5691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/** aggiunge il cantante nella posizione	 */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public void addSinger(Singer s,int posizione)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int pos=posizione-1;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for(int i=numCantanti-1;i&gt;pos;i--)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	classifica[i]=classifica[i-1];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	classifica[pos]=s;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if(indiceCantanti&lt;numCantanti-1)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	indiceCantanti++;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0200" y="177800"/>
            <a:ext cx="8507413" cy="591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smtClean="0"/>
              <a:t>/** aggiunge il cantante nella prima posizione libera */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	public void addSinger(Singer s)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	{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		if(indiceCantanti&lt;numCantanti-1)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		{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			classifica[indiceCantanti]=s;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			indiceCantanti++;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		}</a:t>
            </a:r>
          </a:p>
          <a:p>
            <a:pPr eaLnBrk="1" hangingPunct="1">
              <a:buFontTx/>
              <a:buNone/>
            </a:pPr>
            <a:r>
              <a:rPr lang="it-IT" altLang="it-IT" smtClean="0"/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9088" y="258763"/>
            <a:ext cx="8615362" cy="58372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/* * cerca il cantante	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public Singer findSinger(String cognome,String nome)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		for(int i=0;i&lt;indiceCantanti;i++)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	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			if(classifica[i].getCognome().equals(cognome)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                     &amp;&amp; classifica[i].getNome().equals(nome))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			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				return classifica[i];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		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		}</a:t>
            </a:r>
          </a:p>
          <a:p>
            <a:pPr eaLnBrk="1" hangingPunct="1">
              <a:lnSpc>
                <a:spcPct val="80000"/>
              </a:lnSpc>
            </a:pPr>
            <a:endParaRPr lang="it-IT" altLang="it-IT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		return null;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altLang="it-IT" sz="24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088"/>
            <a:ext cx="7772400" cy="59039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public void deleteSinger(Singer s)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for(int i=0;i&lt;indiceCantanti;i++)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	if(classifica[i].equals(s))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	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		for(int j=i;j&lt;indiceCantanti-1;j++)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		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			classifica[j]=classifica[j+1];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		classifica[indiceCantanti]=new Singer();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		indiceCantanti--;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6388" y="233363"/>
            <a:ext cx="8837612" cy="58626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public void deleteSinger(String cognome,String nome)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	deleteSinger(findSinger(cognome,nome));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public String generaClassifica()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String str=toString();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for(int i=0;i&lt;indiceCantanti;i++)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	str+="\n"+classifica[i];  //viene chiamato toString()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	return str;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642350" cy="5259387"/>
          </a:xfrm>
        </p:spPr>
        <p:txBody>
          <a:bodyPr/>
          <a:lstStyle/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800" smtClean="0"/>
              <a:t>class Point {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800" smtClean="0"/>
              <a:t>   float x,y;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800" smtClean="0"/>
              <a:t>    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800" smtClean="0"/>
              <a:t>    //Questo e' il costruttore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800" smtClean="0"/>
              <a:t>    Point(float x, float y) { this.x = x; this.y = y; }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endParaRPr lang="en-US" altLang="it-IT" sz="2800" smtClean="0"/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800" smtClean="0"/>
              <a:t>    //Restituisce la distanza tra this e un altro punto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800" smtClean="0"/>
              <a:t>    public float distance(Point p) { 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800" smtClean="0"/>
              <a:t>			return Math.sqrt( (this.x - p.x)*(this.x - p.x) + 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800" smtClean="0"/>
              <a:t>                                         (this.y - p.y)*(this.y - p.y) ); 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800" smtClean="0"/>
              <a:t>    } 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800" smtClean="0"/>
              <a:t>}</a:t>
            </a:r>
          </a:p>
          <a:p>
            <a:pPr marL="195263" indent="-195263" eaLnBrk="1" hangingPunct="1">
              <a:lnSpc>
                <a:spcPct val="90000"/>
              </a:lnSpc>
              <a:tabLst>
                <a:tab pos="187325" algn="l"/>
              </a:tabLst>
            </a:pPr>
            <a:endParaRPr lang="en-US" alt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5275" y="231775"/>
            <a:ext cx="8615363" cy="5864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public void stampaClassifica()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System.out.println(generaClassifica());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public String generaListaOrdinata()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Singer[] ordinati=new Singer[numCantanti];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for(int i=0;i&lt;indiceCantanti;i++)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	ordinati[i]=classifica[i];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Continua…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" y="214313"/>
            <a:ext cx="8607425" cy="58229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for(int i=0;i&lt;indiceCantanti-1;i++)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	for(int j=0;j&lt;indiceCantanti-1;j++)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			    if(ordinati[j+1].minoreDi(ordinati[j]))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			Singer temp=ordinati[j+1];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			ordinati[j+1]=ordinati[j];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			ordinati[j]=temp;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	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		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String str=toString();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for(int i=0;i&lt;indiceCantanti;i++)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		str+="\n"+ordinati[i];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	return str;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49275"/>
            <a:ext cx="7772400" cy="5546725"/>
          </a:xfrm>
        </p:spPr>
        <p:txBody>
          <a:bodyPr/>
          <a:lstStyle/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800" smtClean="0"/>
              <a:t>Illustrare l'effetto dei seguenti programmi sullo stack e sullo heap.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endParaRPr lang="it-IT" altLang="it-IT" sz="2800" smtClean="0"/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800" smtClean="0"/>
              <a:t>class Example1 {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800" smtClean="0"/>
              <a:t>  public static void main(String args[]) {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800" smtClean="0"/>
              <a:t>    String s1 = "abc";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800" smtClean="0"/>
              <a:t>    String s2 = "abc";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800" smtClean="0"/>
              <a:t>    String s3 = new String("abc");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800" smtClean="0"/>
              <a:t>    String s4 = s3;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800" smtClean="0"/>
              <a:t>  }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800" smtClean="0"/>
              <a:t>}</a:t>
            </a:r>
          </a:p>
          <a:p>
            <a:pPr marL="195263" indent="-195263" eaLnBrk="1" hangingPunct="1">
              <a:lnSpc>
                <a:spcPct val="90000"/>
              </a:lnSpc>
              <a:tabLst>
                <a:tab pos="187325" algn="l"/>
              </a:tabLst>
            </a:pPr>
            <a:endParaRPr lang="it-IT" alt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28688"/>
            <a:ext cx="7772400" cy="5167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Risposta:</a:t>
            </a:r>
          </a:p>
          <a:p>
            <a:pPr eaLnBrk="1" hangingPunct="1">
              <a:lnSpc>
                <a:spcPct val="90000"/>
              </a:lnSpc>
            </a:pPr>
            <a:endParaRPr lang="it-IT" altLang="it-IT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1- s1 e s2 puntano allo stesso oggetto stringa nello heap,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s3 punta ad un oggetto diverso nello heap, al quale punta anche s4: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s1 -&gt; "abc"  &lt;- s2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/>
              <a:t>s3 -&gt; "abc"  &lt;- s4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000" smtClean="0"/>
              <a:t>Esercizio</a:t>
            </a:r>
            <a:endParaRPr lang="en-US" altLang="it-IT" sz="40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Consideriamo una ipotetica implementazione in C, o in un qualsiasi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linguaggio procedurale, di un tipo di dato qualsiasi, ad esempio per 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punti nello spazio:</a:t>
            </a:r>
          </a:p>
          <a:p>
            <a:pPr>
              <a:lnSpc>
                <a:spcPct val="90000"/>
              </a:lnSpc>
            </a:pPr>
            <a:endParaRPr lang="it-IT" altLang="it-IT" sz="20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/* un nuovo tipo per la struttura dati */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typedef struct { float x,y; } *planepoint;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/* le operazioni che manipolano le variabili di tipo planepoint */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void init(planepoint *this, float x, float y) {this-&gt;x =x; this-&gt;y = y;}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void translate(planepoint *this, float deltax, float deltay) ...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float distance(planepoint *this, planepoint *another) ...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altLang="it-IT" sz="20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Ridefinirlo in Java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-76200"/>
            <a:ext cx="8785225" cy="5619750"/>
          </a:xfrm>
        </p:spPr>
        <p:txBody>
          <a:bodyPr/>
          <a:lstStyle/>
          <a:p>
            <a:pPr marL="195263" indent="-195263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400" smtClean="0"/>
              <a:t>Tutte e tre le operazioni, per definizione, compiono una azione su una </a:t>
            </a:r>
          </a:p>
          <a:p>
            <a:pPr marL="195263" indent="-195263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400" smtClean="0"/>
              <a:t>variabile di tipo planepoint, e quindi hanno *almeno* un parametro di</a:t>
            </a:r>
          </a:p>
          <a:p>
            <a:pPr marL="195263" indent="-195263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400" smtClean="0"/>
              <a:t>tale tipo. In Java questo fatto e' messo in evidenza richiedendo che le</a:t>
            </a:r>
          </a:p>
          <a:p>
            <a:pPr marL="195263" indent="-195263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400" smtClean="0"/>
              <a:t>dichiarazioni delle funzioni vengano messe *dentro* alla </a:t>
            </a:r>
          </a:p>
          <a:p>
            <a:pPr marL="195263" indent="-195263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400" smtClean="0"/>
              <a:t>dichiarazione del tipo:</a:t>
            </a:r>
          </a:p>
          <a:p>
            <a:pPr marL="195263" indent="-195263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400" smtClean="0"/>
              <a:t>/* dichiarazione del tipo E delle operazioni che manipolano le sue   variabili */</a:t>
            </a:r>
          </a:p>
          <a:p>
            <a:pPr marL="195263" indent="-195263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400" smtClean="0"/>
              <a:t>class PlanePoint {</a:t>
            </a:r>
          </a:p>
          <a:p>
            <a:pPr marL="195263" indent="-195263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400" smtClean="0"/>
              <a:t>  /* i dati di un oggetto di tipo PlanePoint */</a:t>
            </a:r>
          </a:p>
          <a:p>
            <a:pPr marL="195263" indent="-195263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400" smtClean="0"/>
              <a:t>  float x,y;</a:t>
            </a:r>
          </a:p>
          <a:p>
            <a:pPr marL="195263" indent="-195263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endParaRPr lang="it-IT" altLang="it-IT" sz="2400" smtClean="0"/>
          </a:p>
          <a:p>
            <a:pPr marL="195263" indent="-195263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400" smtClean="0"/>
              <a:t>  /* le operazioni che lo manipolano */</a:t>
            </a:r>
          </a:p>
          <a:p>
            <a:pPr marL="195263" indent="-195263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400" smtClean="0"/>
              <a:t>  PlanePoint(float x, float y) { this.x = x; this.y = y; } //questa sostituisce la init</a:t>
            </a:r>
          </a:p>
          <a:p>
            <a:pPr marL="195263" indent="-195263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400" smtClean="0"/>
              <a:t>  void translate(float deltax, float deltay) ...</a:t>
            </a:r>
          </a:p>
          <a:p>
            <a:pPr marL="195263" indent="-195263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400" smtClean="0"/>
              <a:t>  float distance(PlanePoint another) ...</a:t>
            </a:r>
          </a:p>
          <a:p>
            <a:pPr marL="195263" indent="-195263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400" smtClean="0"/>
              <a:t>}</a:t>
            </a:r>
          </a:p>
          <a:p>
            <a:pPr marL="195263" indent="-195263">
              <a:lnSpc>
                <a:spcPct val="90000"/>
              </a:lnSpc>
              <a:tabLst>
                <a:tab pos="187325" algn="l"/>
              </a:tabLst>
            </a:pPr>
            <a:endParaRPr lang="it-IT" altLang="it-IT" sz="240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5263" indent="-195263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it-IT" altLang="it-IT" sz="2800" smtClean="0"/>
              <a:t>Le principali differenze sono:</a:t>
            </a:r>
          </a:p>
          <a:p>
            <a:pPr marL="195263" indent="-195263">
              <a:lnSpc>
                <a:spcPct val="90000"/>
              </a:lnSpc>
              <a:tabLst>
                <a:tab pos="187325" algn="l"/>
              </a:tabLst>
            </a:pPr>
            <a:r>
              <a:rPr lang="it-IT" altLang="it-IT" sz="2800" smtClean="0"/>
              <a:t>il parametro this viene automaticamente passato da Java alle tre operazioni, e quindi NON va dichiarato (non c'e' bisogno!)</a:t>
            </a:r>
          </a:p>
          <a:p>
            <a:pPr marL="195263" indent="-195263">
              <a:lnSpc>
                <a:spcPct val="90000"/>
              </a:lnSpc>
              <a:tabLst>
                <a:tab pos="187325" algn="l"/>
              </a:tabLst>
            </a:pPr>
            <a:r>
              <a:rPr lang="it-IT" altLang="it-IT" sz="2800" smtClean="0"/>
              <a:t>l'operazione che inizializza un nuovo oggetto di tipo PlanePoint ha lo stesso nome del tipo, e viene AUTOMATICAMENTE invocata da Java non appena viene creato l'oggetto: in questo modo l'oggetto è sempre in uno stato consistente. L'operazione viene detta *costruttore*</a:t>
            </a:r>
          </a:p>
          <a:p>
            <a:pPr marL="195263" indent="-195263">
              <a:lnSpc>
                <a:spcPct val="90000"/>
              </a:lnSpc>
              <a:tabLst>
                <a:tab pos="187325" algn="l"/>
              </a:tabLst>
            </a:pPr>
            <a:endParaRPr lang="en-US" altLang="it-IT" sz="280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it-IT" altLang="it-IT" smtClean="0"/>
              <a:t>Scrivere una classe per definire numeri complessi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class complesso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private double reale, immaginaria;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public complesso(double i,double j)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reale=i;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immaginaria=j;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>
              <a:buFontTx/>
              <a:buNone/>
            </a:pPr>
            <a:r>
              <a:rPr lang="it-IT" altLang="it-IT" smtClean="0"/>
              <a:t>   public double reale()  {</a:t>
            </a:r>
          </a:p>
          <a:p>
            <a:pPr>
              <a:buFontTx/>
              <a:buNone/>
            </a:pPr>
            <a:r>
              <a:rPr lang="it-IT" altLang="it-IT" smtClean="0"/>
              <a:t>        return reale;</a:t>
            </a:r>
          </a:p>
          <a:p>
            <a:pPr>
              <a:buFontTx/>
              <a:buNone/>
            </a:pPr>
            <a:r>
              <a:rPr lang="it-IT" altLang="it-IT" smtClean="0"/>
              <a:t>    }</a:t>
            </a:r>
          </a:p>
          <a:p>
            <a:pPr>
              <a:buFontTx/>
              <a:buNone/>
            </a:pPr>
            <a:r>
              <a:rPr lang="it-IT" altLang="it-IT" smtClean="0"/>
              <a:t>    </a:t>
            </a:r>
          </a:p>
          <a:p>
            <a:pPr>
              <a:buFontTx/>
              <a:buNone/>
            </a:pPr>
            <a:r>
              <a:rPr lang="it-IT" altLang="it-IT" smtClean="0"/>
              <a:t>    public double immaginaria()  {</a:t>
            </a:r>
          </a:p>
          <a:p>
            <a:pPr>
              <a:buFontTx/>
              <a:buNone/>
            </a:pPr>
            <a:r>
              <a:rPr lang="it-IT" altLang="it-IT" smtClean="0"/>
              <a:t>        return immaginaria;</a:t>
            </a:r>
          </a:p>
          <a:p>
            <a:pPr>
              <a:buFontTx/>
              <a:buNone/>
            </a:pPr>
            <a:r>
              <a:rPr lang="it-IT" altLang="it-IT" smtClean="0"/>
              <a:t>    }</a:t>
            </a:r>
          </a:p>
          <a:p>
            <a:endParaRPr lang="it-IT" altLang="it-IT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772400" cy="6096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public double modulo()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return Math.sqrt(this.reale*this.reale+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               this.immaginaria*this.immaginaria);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public double fase()  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if(this.reale==0)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    return Math.PI/2;//se reale=0 fase=90 gradi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    return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     Math.atan(this.immaginaria/this.reale);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             //se non conoscete atan non importa 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}</a:t>
            </a:r>
          </a:p>
          <a:p>
            <a:pPr>
              <a:lnSpc>
                <a:spcPct val="90000"/>
              </a:lnSpc>
            </a:pPr>
            <a:endParaRPr lang="it-IT" altLang="it-IT" sz="2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192838"/>
          </a:xfrm>
        </p:spPr>
        <p:txBody>
          <a:bodyPr/>
          <a:lstStyle/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400" smtClean="0"/>
              <a:t>class Polygon {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400" smtClean="0"/>
              <a:t>    Point[] vertices;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400" smtClean="0"/>
              <a:t>    Polygon(int nvertices) { vertices = new Point[nvertices]; }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400" smtClean="0"/>
              <a:t> 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400" smtClean="0"/>
              <a:t>    void setVertex(int n, float x, float y) {vertici[n-1] = new Point(x,y); }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endParaRPr lang="en-US" altLang="it-IT" sz="2400" smtClean="0"/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400" smtClean="0"/>
              <a:t>    public float perimeter() {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400" smtClean="0"/>
              <a:t>    	float p = 0;</a:t>
            </a:r>
          </a:p>
          <a:p>
            <a:pPr marL="195263" indent="-195263" eaLnBrk="1" hangingPunct="1">
              <a:lnSpc>
                <a:spcPct val="90000"/>
              </a:lnSpc>
              <a:tabLst>
                <a:tab pos="187325" algn="l"/>
              </a:tabLst>
            </a:pPr>
            <a:endParaRPr lang="en-US" altLang="it-IT" sz="2400" smtClean="0"/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400" smtClean="0"/>
              <a:t>    	for (int i = 0; i &lt; vertices</a:t>
            </a:r>
            <a:r>
              <a:rPr lang="en-US" altLang="it-IT" sz="2400" smtClean="0">
                <a:solidFill>
                  <a:srgbClr val="FF0000"/>
                </a:solidFill>
              </a:rPr>
              <a:t>.length</a:t>
            </a:r>
            <a:r>
              <a:rPr lang="en-US" altLang="it-IT" sz="2400" smtClean="0"/>
              <a:t> - 1; i++)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400" smtClean="0"/>
              <a:t>    	    p += vertices[i].distance(vertices[i + 1]);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endParaRPr lang="en-US" altLang="it-IT" sz="2400" smtClean="0"/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400" smtClean="0"/>
              <a:t>    	p += vertices[vertices.length - 1].distance(vertices[0]);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endParaRPr lang="en-US" altLang="it-IT" sz="2400" smtClean="0"/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400" smtClean="0"/>
              <a:t>    	return p;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400" smtClean="0"/>
              <a:t>    }</a:t>
            </a:r>
          </a:p>
          <a:p>
            <a:pPr marL="195263" indent="-195263" eaLnBrk="1" hangingPunct="1">
              <a:lnSpc>
                <a:spcPct val="90000"/>
              </a:lnSpc>
              <a:buFontTx/>
              <a:buNone/>
              <a:tabLst>
                <a:tab pos="187325" algn="l"/>
              </a:tabLst>
            </a:pPr>
            <a:r>
              <a:rPr lang="en-US" altLang="it-IT" sz="240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"/>
            <a:ext cx="7772400" cy="5943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public complesso somma(complesso altro)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return new complesso(this.reale+altro.reale,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                 this.immaginaria+altro.immaginaria);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public complesso differenza(complesso altro)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return new complesso(this.reale-altro.reale,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                  this.immaginaria-altro.immaginaria);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public complesso prodotto(complesso altro)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return new complesso(this.reale*altro.reale-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                  this.immaginaria*altro.immaginaria,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                  this.reale*altro.immaginaria+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                      this.immaginaria*altro.reale);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800" smtClean="0"/>
              <a:t>   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371128"/>
          </a:xfrm>
        </p:spPr>
        <p:txBody>
          <a:bodyPr>
            <a:normAutofit fontScale="90000"/>
          </a:bodyPr>
          <a:lstStyle/>
          <a:p>
            <a:r>
              <a:rPr lang="en-US" dirty="0"/>
              <a:t>double e </a:t>
            </a:r>
            <a:r>
              <a:rPr lang="en-US" dirty="0" err="1"/>
              <a:t>uguaglianza</a:t>
            </a:r>
            <a:r>
              <a:rPr lang="en-US" dirty="0"/>
              <a:t>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2078812"/>
          </a:xfrm>
        </p:spPr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genere</a:t>
            </a:r>
            <a:r>
              <a:rPr lang="en-US" dirty="0"/>
              <a:t>, per </a:t>
            </a:r>
            <a:r>
              <a:rPr lang="en-US" dirty="0" err="1"/>
              <a:t>problemi</a:t>
            </a:r>
            <a:r>
              <a:rPr lang="en-US" dirty="0"/>
              <a:t> con </a:t>
            </a:r>
            <a:r>
              <a:rPr lang="en-US" dirty="0" err="1"/>
              <a:t>l’approssimazione</a:t>
            </a:r>
            <a:r>
              <a:rPr lang="en-US" dirty="0"/>
              <a:t> </a:t>
            </a:r>
            <a:r>
              <a:rPr lang="en-US" dirty="0" err="1"/>
              <a:t>nei</a:t>
            </a:r>
            <a:r>
              <a:rPr lang="en-US" dirty="0"/>
              <a:t> </a:t>
            </a:r>
            <a:r>
              <a:rPr lang="en-US" dirty="0" err="1"/>
              <a:t>numeri</a:t>
            </a:r>
            <a:r>
              <a:rPr lang="en-US" dirty="0"/>
              <a:t> a </a:t>
            </a:r>
            <a:r>
              <a:rPr lang="en-US" dirty="0" err="1"/>
              <a:t>virgola</a:t>
            </a:r>
            <a:r>
              <a:rPr lang="en-US" dirty="0"/>
              <a:t> mobile, è </a:t>
            </a:r>
            <a:r>
              <a:rPr lang="en-US" dirty="0" err="1"/>
              <a:t>meglio</a:t>
            </a:r>
            <a:r>
              <a:rPr lang="en-US" dirty="0"/>
              <a:t> </a:t>
            </a:r>
            <a:r>
              <a:rPr lang="en-US" dirty="0" err="1"/>
              <a:t>introdurre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uguaglianza</a:t>
            </a:r>
            <a:r>
              <a:rPr lang="en-US" dirty="0"/>
              <a:t> </a:t>
            </a:r>
            <a:r>
              <a:rPr lang="en-US" dirty="0" err="1"/>
              <a:t>approssimata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Rectangle 6"/>
          <p:cNvSpPr/>
          <p:nvPr/>
        </p:nvSpPr>
        <p:spPr>
          <a:xfrm>
            <a:off x="457200" y="3252166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b="1" dirty="0" smtClean="0">
                <a:solidFill>
                  <a:srgbClr val="7F0055"/>
                </a:solidFill>
                <a:latin typeface="Monaco"/>
              </a:rPr>
              <a:t>public</a:t>
            </a:r>
            <a:r>
              <a:rPr lang="it-IT" sz="1800" b="1" dirty="0" smtClean="0">
                <a:solidFill>
                  <a:srgbClr val="000000"/>
                </a:solidFill>
                <a:latin typeface="Monaco"/>
              </a:rPr>
              <a:t> </a:t>
            </a:r>
            <a:r>
              <a:rPr lang="it-IT" sz="1800" b="1" dirty="0" err="1">
                <a:solidFill>
                  <a:srgbClr val="7F0055"/>
                </a:solidFill>
                <a:latin typeface="Monaco"/>
              </a:rPr>
              <a:t>boolean</a:t>
            </a:r>
            <a:r>
              <a:rPr lang="it-IT" sz="1800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it-IT" sz="1800" b="1" dirty="0" err="1">
                <a:solidFill>
                  <a:srgbClr val="000000"/>
                </a:solidFill>
                <a:latin typeface="Monaco"/>
              </a:rPr>
              <a:t>approximatelyEquals</a:t>
            </a:r>
            <a:r>
              <a:rPr lang="it-IT" sz="1800" b="1" dirty="0">
                <a:solidFill>
                  <a:srgbClr val="000000"/>
                </a:solidFill>
                <a:latin typeface="Monaco"/>
              </a:rPr>
              <a:t>(</a:t>
            </a:r>
            <a:r>
              <a:rPr lang="it-IT" sz="1800" b="1" dirty="0" err="1">
                <a:solidFill>
                  <a:srgbClr val="000000"/>
                </a:solidFill>
                <a:latin typeface="Monaco"/>
              </a:rPr>
              <a:t>Complex</a:t>
            </a:r>
            <a:r>
              <a:rPr lang="it-IT" sz="1800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it-IT" sz="1800" b="1" dirty="0" err="1">
                <a:solidFill>
                  <a:srgbClr val="000000"/>
                </a:solidFill>
                <a:latin typeface="Monaco"/>
              </a:rPr>
              <a:t>other</a:t>
            </a:r>
            <a:r>
              <a:rPr lang="it-IT" sz="1800" b="1" dirty="0">
                <a:solidFill>
                  <a:srgbClr val="000000"/>
                </a:solidFill>
                <a:latin typeface="Monaco"/>
              </a:rPr>
              <a:t>, </a:t>
            </a:r>
            <a:r>
              <a:rPr lang="it-IT" sz="1800" b="1" dirty="0">
                <a:solidFill>
                  <a:srgbClr val="7F0055"/>
                </a:solidFill>
                <a:latin typeface="Monaco"/>
              </a:rPr>
              <a:t>double</a:t>
            </a:r>
            <a:r>
              <a:rPr lang="it-IT" sz="1800" b="1" dirty="0">
                <a:solidFill>
                  <a:srgbClr val="000000"/>
                </a:solidFill>
                <a:latin typeface="Monaco"/>
              </a:rPr>
              <a:t> </a:t>
            </a:r>
            <a:r>
              <a:rPr lang="it-IT" sz="1800" b="1" dirty="0" err="1">
                <a:solidFill>
                  <a:srgbClr val="000000"/>
                </a:solidFill>
                <a:highlight>
                  <a:srgbClr val="F0D8A8"/>
                </a:highlight>
                <a:latin typeface="Monaco"/>
              </a:rPr>
              <a:t>precision</a:t>
            </a:r>
            <a:r>
              <a:rPr lang="it-IT" sz="1800" b="1" dirty="0">
                <a:solidFill>
                  <a:srgbClr val="000000"/>
                </a:solidFill>
                <a:highlight>
                  <a:srgbClr val="F0D8A8"/>
                </a:highlight>
                <a:latin typeface="Monaco"/>
              </a:rPr>
              <a:t>) {</a:t>
            </a:r>
          </a:p>
          <a:p>
            <a:r>
              <a:rPr lang="it-IT" sz="1800" dirty="0">
                <a:solidFill>
                  <a:srgbClr val="000000"/>
                </a:solidFill>
                <a:latin typeface="Monaco"/>
              </a:rPr>
              <a:t>		</a:t>
            </a:r>
            <a:r>
              <a:rPr lang="it-IT" sz="1800" dirty="0">
                <a:solidFill>
                  <a:srgbClr val="3F7F5F"/>
                </a:solidFill>
                <a:latin typeface="Monaco"/>
              </a:rPr>
              <a:t>// controlla che la differenza in valore assoluto</a:t>
            </a:r>
          </a:p>
          <a:p>
            <a:r>
              <a:rPr lang="it-IT" sz="1800" dirty="0">
                <a:solidFill>
                  <a:srgbClr val="000000"/>
                </a:solidFill>
                <a:latin typeface="Monaco"/>
              </a:rPr>
              <a:t>		</a:t>
            </a:r>
            <a:r>
              <a:rPr lang="it-IT" sz="1800" dirty="0">
                <a:solidFill>
                  <a:srgbClr val="3F7F5F"/>
                </a:solidFill>
                <a:latin typeface="Monaco"/>
              </a:rPr>
              <a:t>// tra i due numeri complessi sia minore di </a:t>
            </a:r>
            <a:r>
              <a:rPr lang="it-IT" sz="1800" dirty="0" err="1">
                <a:solidFill>
                  <a:srgbClr val="3F7F5F"/>
                </a:solidFill>
                <a:latin typeface="Monaco"/>
              </a:rPr>
              <a:t>precision</a:t>
            </a:r>
            <a:endParaRPr lang="it-IT" sz="1800" dirty="0">
              <a:solidFill>
                <a:srgbClr val="3F7F5F"/>
              </a:solidFill>
              <a:latin typeface="Monaco"/>
            </a:endParaRPr>
          </a:p>
          <a:p>
            <a:r>
              <a:rPr lang="it-IT" sz="1800" dirty="0">
                <a:solidFill>
                  <a:srgbClr val="000000"/>
                </a:solidFill>
                <a:latin typeface="Monaco"/>
              </a:rPr>
              <a:t>		</a:t>
            </a:r>
            <a:r>
              <a:rPr lang="it-IT" sz="1800" b="1" dirty="0" err="1">
                <a:solidFill>
                  <a:srgbClr val="7F0055"/>
                </a:solidFill>
                <a:latin typeface="Monaco"/>
              </a:rPr>
              <a:t>return</a:t>
            </a:r>
            <a:r>
              <a:rPr lang="it-IT" sz="1800" b="1" dirty="0">
                <a:solidFill>
                  <a:srgbClr val="000000"/>
                </a:solidFill>
                <a:latin typeface="Monaco"/>
              </a:rPr>
              <a:t> (</a:t>
            </a:r>
            <a:r>
              <a:rPr lang="it-IT" sz="1800" b="1" dirty="0" err="1">
                <a:solidFill>
                  <a:srgbClr val="7F0055"/>
                </a:solidFill>
                <a:latin typeface="Monaco"/>
              </a:rPr>
              <a:t>this</a:t>
            </a:r>
            <a:r>
              <a:rPr lang="it-IT" sz="1800" b="1" dirty="0" err="1">
                <a:solidFill>
                  <a:srgbClr val="000000"/>
                </a:solidFill>
                <a:latin typeface="Monaco"/>
              </a:rPr>
              <a:t>.diff</a:t>
            </a:r>
            <a:r>
              <a:rPr lang="it-IT" sz="1800" b="1" dirty="0">
                <a:solidFill>
                  <a:srgbClr val="000000"/>
                </a:solidFill>
                <a:latin typeface="Monaco"/>
              </a:rPr>
              <a:t>(</a:t>
            </a:r>
            <a:r>
              <a:rPr lang="it-IT" sz="1800" b="1" dirty="0" err="1">
                <a:solidFill>
                  <a:srgbClr val="000000"/>
                </a:solidFill>
                <a:latin typeface="Monaco"/>
              </a:rPr>
              <a:t>other</a:t>
            </a:r>
            <a:r>
              <a:rPr lang="it-IT" sz="1800" b="1" dirty="0">
                <a:solidFill>
                  <a:srgbClr val="000000"/>
                </a:solidFill>
                <a:latin typeface="Monaco"/>
              </a:rPr>
              <a:t>).</a:t>
            </a:r>
            <a:r>
              <a:rPr lang="it-IT" sz="1800" b="1" dirty="0" err="1">
                <a:solidFill>
                  <a:srgbClr val="000000"/>
                </a:solidFill>
                <a:latin typeface="Monaco"/>
              </a:rPr>
              <a:t>abs</a:t>
            </a:r>
            <a:r>
              <a:rPr lang="it-IT" sz="1800" b="1" dirty="0">
                <a:solidFill>
                  <a:srgbClr val="000000"/>
                </a:solidFill>
                <a:latin typeface="Monaco"/>
              </a:rPr>
              <a:t>() &lt; </a:t>
            </a:r>
            <a:r>
              <a:rPr lang="it-IT" sz="1800" b="1" dirty="0" err="1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precision</a:t>
            </a:r>
            <a:r>
              <a:rPr lang="it-IT" sz="1800" b="1" dirty="0">
                <a:solidFill>
                  <a:srgbClr val="000000"/>
                </a:solidFill>
                <a:highlight>
                  <a:srgbClr val="D4D4D4"/>
                </a:highlight>
                <a:latin typeface="Monaco"/>
              </a:rPr>
              <a:t>);</a:t>
            </a:r>
          </a:p>
          <a:p>
            <a:r>
              <a:rPr lang="it-IT" sz="1800" dirty="0" smtClean="0">
                <a:solidFill>
                  <a:srgbClr val="000000"/>
                </a:solidFill>
                <a:latin typeface="Monaco"/>
              </a:rPr>
              <a:t>}</a:t>
            </a:r>
            <a:endParaRPr lang="it-IT" sz="1800" dirty="0">
              <a:solidFill>
                <a:srgbClr val="000000"/>
              </a:solidFill>
              <a:latin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7370729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71438"/>
            <a:ext cx="7772400" cy="5943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it-IT" altLang="it-IT" sz="2400" smtClean="0"/>
              <a:t>    </a:t>
            </a:r>
            <a:r>
              <a:rPr lang="it-IT" altLang="it-IT" sz="2000" smtClean="0"/>
              <a:t>public String toString()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        return ""+reale+"+"+immaginaria+"i";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    }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    public static void main(String args[])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        complesso a=new complesso(5,6);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        complesso b=new complesso(4,0);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        complesso c=a.somma(b);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        complesso d=a.differenza(b);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        complesso e=a.prodotto(b);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        double m=a.modulo();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        double f=a.fase();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        System.out.println(a);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        System.out.println(b);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        System.out.println(c);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        System.out.println(d);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        System.out.println(e);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        System.out.println(m);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        System.out.println(f);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it-IT" sz="2000" smtClean="0"/>
              <a:t>}</a:t>
            </a:r>
            <a:endParaRPr lang="it-IT" altLang="it-IT" sz="2400" smtClean="0"/>
          </a:p>
          <a:p>
            <a:pPr>
              <a:lnSpc>
                <a:spcPct val="90000"/>
              </a:lnSpc>
              <a:buFontTx/>
              <a:buNone/>
            </a:pPr>
            <a:endParaRPr lang="it-IT" altLang="it-IT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Set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it-IT" altLang="it-IT" sz="2800" smtClean="0">
                <a:cs typeface="Times New Roman" pitchFamily="18" charset="0"/>
              </a:rPr>
              <a:t>Definire una classe per gestire un Set </a:t>
            </a:r>
          </a:p>
          <a:p>
            <a:pPr eaLnBrk="1" hangingPunct="1">
              <a:buFontTx/>
              <a:buNone/>
            </a:pPr>
            <a:r>
              <a:rPr lang="it-IT" altLang="it-IT" sz="2800" smtClean="0">
                <a:cs typeface="Times New Roman" pitchFamily="18" charset="0"/>
              </a:rPr>
              <a:t>(collezione di oggetti non ordinata senza ripetizioni) </a:t>
            </a:r>
          </a:p>
          <a:p>
            <a:pPr eaLnBrk="1" hangingPunct="1">
              <a:buFontTx/>
              <a:buNone/>
            </a:pPr>
            <a:r>
              <a:rPr lang="it-IT" altLang="it-IT" sz="2800" smtClean="0">
                <a:cs typeface="Times New Roman" pitchFamily="18" charset="0"/>
              </a:rPr>
              <a:t>di interi</a:t>
            </a:r>
          </a:p>
          <a:p>
            <a:pPr eaLnBrk="1" hangingPunct="1">
              <a:buFontTx/>
              <a:buNone/>
            </a:pPr>
            <a:endParaRPr lang="en-GB" altLang="it-IT" sz="280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class Set</a:t>
            </a:r>
          </a:p>
          <a:p>
            <a:pPr eaLnBrk="1" hangingPunct="1"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{</a:t>
            </a:r>
          </a:p>
          <a:p>
            <a:pPr eaLnBrk="1" hangingPunct="1"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private int numbers[];</a:t>
            </a:r>
          </a:p>
          <a:p>
            <a:pPr eaLnBrk="1" hangingPunct="1"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private int cur_size;</a:t>
            </a:r>
          </a:p>
          <a:p>
            <a:pPr eaLnBrk="1" hangingPunct="1">
              <a:buFontTx/>
              <a:buNone/>
            </a:pPr>
            <a:endParaRPr lang="en-GB" altLang="it-IT" sz="28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Costruttori – soluzione brutta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400" smtClean="0">
                <a:cs typeface="Times New Roman" pitchFamily="18" charset="0"/>
              </a:rPr>
              <a:t>    public Set(int dimensione) 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400" smtClean="0">
                <a:cs typeface="Times New Roman" pitchFamily="18" charset="0"/>
              </a:rPr>
              <a:t>        cur_size=0;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400" smtClean="0">
                <a:cs typeface="Times New Roman" pitchFamily="18" charset="0"/>
              </a:rPr>
              <a:t>        numbers = new int[dimensione];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400" smtClean="0">
                <a:cs typeface="Times New Roman" pitchFamily="18" charset="0"/>
              </a:rPr>
              <a:t>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it-IT" sz="24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400" smtClean="0">
                <a:cs typeface="Times New Roman" pitchFamily="18" charset="0"/>
              </a:rPr>
              <a:t>	public Set()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400" smtClean="0">
                <a:cs typeface="Times New Roman" pitchFamily="18" charset="0"/>
              </a:rPr>
              <a:t>        cur_size=0;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400" smtClean="0">
                <a:cs typeface="Times New Roman" pitchFamily="18" charset="0"/>
              </a:rPr>
              <a:t>        </a:t>
            </a:r>
            <a:r>
              <a:rPr lang="it-IT" altLang="it-IT" sz="2400" smtClean="0">
                <a:cs typeface="Times New Roman" pitchFamily="18" charset="0"/>
              </a:rPr>
              <a:t>int dimensione=100; //dimensione di default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smtClean="0">
                <a:cs typeface="Times New Roman" pitchFamily="18" charset="0"/>
              </a:rPr>
              <a:t>        </a:t>
            </a:r>
            <a:r>
              <a:rPr lang="en-GB" altLang="it-IT" sz="2400" smtClean="0">
                <a:cs typeface="Times New Roman" pitchFamily="18" charset="0"/>
              </a:rPr>
              <a:t>numbers = new int[dimensione];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400" smtClean="0">
                <a:cs typeface="Times New Roman" pitchFamily="18" charset="0"/>
              </a:rPr>
              <a:t>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4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Costruttori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public Set(int dimensione)    {</a:t>
            </a:r>
          </a:p>
          <a:p>
            <a:pPr eaLnBrk="1" hangingPunct="1"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cur_size=0;</a:t>
            </a:r>
          </a:p>
          <a:p>
            <a:pPr eaLnBrk="1" hangingPunct="1"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numbers = new int[dimensione];</a:t>
            </a:r>
          </a:p>
          <a:p>
            <a:pPr eaLnBrk="1" hangingPunct="1"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}</a:t>
            </a:r>
            <a:endParaRPr lang="it-IT" altLang="it-IT" sz="280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GB" altLang="it-IT" sz="280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	public Set()   {</a:t>
            </a:r>
          </a:p>
          <a:p>
            <a:pPr eaLnBrk="1" hangingPunct="1"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this(</a:t>
            </a:r>
            <a:r>
              <a:rPr lang="it-IT" altLang="it-IT" sz="2800" smtClean="0">
                <a:cs typeface="Times New Roman" pitchFamily="18" charset="0"/>
              </a:rPr>
              <a:t>100); //dimensione di default</a:t>
            </a:r>
          </a:p>
          <a:p>
            <a:pPr eaLnBrk="1" hangingPunct="1"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}</a:t>
            </a:r>
          </a:p>
          <a:p>
            <a:pPr eaLnBrk="1" hangingPunct="1">
              <a:buFontTx/>
              <a:buNone/>
            </a:pPr>
            <a:endParaRPr lang="en-GB" altLang="it-IT" sz="28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3100" y="549275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public boolean isMember(int n)</a:t>
            </a:r>
            <a:endParaRPr lang="it-IT" altLang="it-IT" sz="2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</a:t>
            </a:r>
            <a:r>
              <a:rPr lang="it-IT" altLang="it-IT" sz="2800" smtClean="0">
                <a:cs typeface="Times New Roman" pitchFamily="18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>
                <a:cs typeface="Times New Roman" pitchFamily="18" charset="0"/>
              </a:rPr>
              <a:t>        int i=0;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800" smtClean="0">
                <a:cs typeface="Times New Roman" pitchFamily="18" charset="0"/>
              </a:rPr>
              <a:t>        </a:t>
            </a:r>
            <a:r>
              <a:rPr lang="en-GB" altLang="it-IT" sz="2800" smtClean="0">
                <a:cs typeface="Times New Roman" pitchFamily="18" charset="0"/>
              </a:rPr>
              <a:t>while(i &lt; cur_size)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    if(numbers[i]==n) return true;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    i++;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    return false;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it-IT" sz="2800" smtClean="0">
                <a:cs typeface="Times New Roman" pitchFamily="18" charset="0"/>
              </a:rPr>
              <a:t>    }</a:t>
            </a:r>
            <a:endParaRPr lang="it-IT" altLang="it-IT" sz="28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9845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it-IT" smtClean="0">
                <a:cs typeface="Times New Roman" pitchFamily="18" charset="0"/>
              </a:rPr>
              <a:t>    public void addMember(int n)  {</a:t>
            </a:r>
          </a:p>
          <a:p>
            <a:pPr eaLnBrk="1" hangingPunct="1">
              <a:buFontTx/>
              <a:buNone/>
            </a:pPr>
            <a:r>
              <a:rPr lang="en-GB" altLang="it-IT" smtClean="0">
                <a:cs typeface="Times New Roman" pitchFamily="18" charset="0"/>
              </a:rPr>
              <a:t>        if(isMember(n)) return;</a:t>
            </a:r>
          </a:p>
          <a:p>
            <a:pPr eaLnBrk="1" hangingPunct="1">
              <a:buFontTx/>
              <a:buNone/>
            </a:pPr>
            <a:endParaRPr lang="en-GB" altLang="it-IT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altLang="it-IT" smtClean="0">
                <a:cs typeface="Times New Roman" pitchFamily="18" charset="0"/>
              </a:rPr>
              <a:t>        if(cur_size == numbers.length) return;</a:t>
            </a:r>
          </a:p>
          <a:p>
            <a:pPr eaLnBrk="1" hangingPunct="1">
              <a:buFontTx/>
              <a:buNone/>
            </a:pPr>
            <a:r>
              <a:rPr lang="en-GB" altLang="it-IT" smtClean="0">
                <a:cs typeface="Times New Roman" pitchFamily="18" charset="0"/>
              </a:rPr>
              <a:t>        numbers[cur_size] = n;</a:t>
            </a:r>
          </a:p>
          <a:p>
            <a:pPr eaLnBrk="1" hangingPunct="1">
              <a:buFontTx/>
              <a:buNone/>
            </a:pPr>
            <a:r>
              <a:rPr lang="en-GB" altLang="it-IT" smtClean="0">
                <a:cs typeface="Times New Roman" pitchFamily="18" charset="0"/>
              </a:rPr>
              <a:t>        cur_size++;	</a:t>
            </a:r>
          </a:p>
          <a:p>
            <a:pPr eaLnBrk="1" hangingPunct="1">
              <a:buFontTx/>
              <a:buNone/>
            </a:pPr>
            <a:r>
              <a:rPr lang="en-GB" altLang="it-IT" smtClean="0">
                <a:cs typeface="Times New Roman" pitchFamily="18" charset="0"/>
              </a:rPr>
              <a:t>    }</a:t>
            </a:r>
          </a:p>
          <a:p>
            <a:pPr eaLnBrk="1" hangingPunct="1">
              <a:buFontTx/>
              <a:buNone/>
            </a:pPr>
            <a:endParaRPr lang="en-GB" altLang="it-IT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1445</Words>
  <Application>Microsoft Office PowerPoint</Application>
  <PresentationFormat>Presentazione su schermo (4:3)</PresentationFormat>
  <Paragraphs>515</Paragraphs>
  <Slides>42</Slides>
  <Notes>41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42</vt:i4>
      </vt:variant>
    </vt:vector>
  </HeadingPairs>
  <TitlesOfParts>
    <vt:vector size="43" baseType="lpstr">
      <vt:lpstr>Struttura predefinita</vt:lpstr>
      <vt:lpstr>Esercizi</vt:lpstr>
      <vt:lpstr>Esercizio</vt:lpstr>
      <vt:lpstr>Presentazione standard di PowerPoint</vt:lpstr>
      <vt:lpstr>Presentazione standard di PowerPoint</vt:lpstr>
      <vt:lpstr>Set</vt:lpstr>
      <vt:lpstr>Costruttori – soluzione brutta</vt:lpstr>
      <vt:lpstr>Costruttori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Stack</vt:lpstr>
      <vt:lpstr>Stack</vt:lpstr>
      <vt:lpstr>Presentazione standard di PowerPoint</vt:lpstr>
      <vt:lpstr>Presentazione standard di PowerPoint</vt:lpstr>
      <vt:lpstr>Cantanti – per gara canora</vt:lpstr>
      <vt:lpstr>Getter e setter</vt:lpstr>
      <vt:lpstr>Presentazione standard di PowerPoint</vt:lpstr>
      <vt:lpstr>Presentazione standard di PowerPoint</vt:lpstr>
      <vt:lpstr>Presentazione standard di PowerPoint</vt:lpstr>
      <vt:lpstr>Competition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Esercizio</vt:lpstr>
      <vt:lpstr>Presentazione standard di PowerPoint</vt:lpstr>
      <vt:lpstr>Presentazione standard di PowerPoint</vt:lpstr>
      <vt:lpstr>Scrivere una classe per definire numeri complessi</vt:lpstr>
      <vt:lpstr>Presentazione standard di PowerPoint</vt:lpstr>
      <vt:lpstr>Presentazione standard di PowerPoint</vt:lpstr>
      <vt:lpstr>Presentazione standard di PowerPoint</vt:lpstr>
      <vt:lpstr>double e uguaglianza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Esercizi</dc:title>
  <dc:creator>CampiAle</dc:creator>
  <cp:lastModifiedBy>campi</cp:lastModifiedBy>
  <cp:revision>65</cp:revision>
  <dcterms:created xsi:type="dcterms:W3CDTF">2005-03-21T21:23:33Z</dcterms:created>
  <dcterms:modified xsi:type="dcterms:W3CDTF">2014-04-04T04:58:30Z</dcterms:modified>
</cp:coreProperties>
</file>