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384" r:id="rId2"/>
    <p:sldId id="385" r:id="rId3"/>
    <p:sldId id="386" r:id="rId4"/>
    <p:sldId id="387" r:id="rId5"/>
    <p:sldId id="388" r:id="rId6"/>
    <p:sldId id="389" r:id="rId7"/>
    <p:sldId id="390" r:id="rId8"/>
    <p:sldId id="391" r:id="rId9"/>
    <p:sldId id="392" r:id="rId10"/>
    <p:sldId id="316" r:id="rId11"/>
    <p:sldId id="317" r:id="rId12"/>
    <p:sldId id="318" r:id="rId13"/>
    <p:sldId id="319" r:id="rId14"/>
    <p:sldId id="320" r:id="rId15"/>
    <p:sldId id="321" r:id="rId16"/>
    <p:sldId id="329" r:id="rId17"/>
    <p:sldId id="383" r:id="rId18"/>
    <p:sldId id="330" r:id="rId19"/>
    <p:sldId id="331" r:id="rId20"/>
    <p:sldId id="332" r:id="rId21"/>
    <p:sldId id="333" r:id="rId22"/>
    <p:sldId id="380" r:id="rId23"/>
    <p:sldId id="334" r:id="rId24"/>
    <p:sldId id="381" r:id="rId25"/>
    <p:sldId id="335" r:id="rId26"/>
    <p:sldId id="382" r:id="rId27"/>
    <p:sldId id="336" r:id="rId28"/>
    <p:sldId id="337" r:id="rId29"/>
    <p:sldId id="338" r:id="rId30"/>
    <p:sldId id="340" r:id="rId31"/>
    <p:sldId id="341" r:id="rId32"/>
    <p:sldId id="342" r:id="rId33"/>
    <p:sldId id="343" r:id="rId34"/>
    <p:sldId id="344" r:id="rId35"/>
    <p:sldId id="345" r:id="rId36"/>
    <p:sldId id="346" r:id="rId37"/>
    <p:sldId id="347" r:id="rId38"/>
    <p:sldId id="348" r:id="rId39"/>
    <p:sldId id="349" r:id="rId40"/>
    <p:sldId id="350" r:id="rId41"/>
    <p:sldId id="351" r:id="rId42"/>
    <p:sldId id="352" r:id="rId43"/>
    <p:sldId id="353" r:id="rId44"/>
    <p:sldId id="354" r:id="rId45"/>
    <p:sldId id="355" r:id="rId46"/>
    <p:sldId id="356" r:id="rId47"/>
    <p:sldId id="357" r:id="rId48"/>
    <p:sldId id="358" r:id="rId49"/>
    <p:sldId id="359" r:id="rId50"/>
    <p:sldId id="360" r:id="rId51"/>
    <p:sldId id="361" r:id="rId52"/>
    <p:sldId id="362" r:id="rId53"/>
    <p:sldId id="363" r:id="rId54"/>
    <p:sldId id="365" r:id="rId55"/>
    <p:sldId id="366" r:id="rId56"/>
    <p:sldId id="367" r:id="rId57"/>
    <p:sldId id="369" r:id="rId58"/>
    <p:sldId id="370" r:id="rId59"/>
    <p:sldId id="371" r:id="rId60"/>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autoAdjust="0"/>
    <p:restoredTop sz="94684" autoAdjust="0"/>
  </p:normalViewPr>
  <p:slideViewPr>
    <p:cSldViewPr>
      <p:cViewPr varScale="1">
        <p:scale>
          <a:sx n="105" d="100"/>
          <a:sy n="105" d="100"/>
        </p:scale>
        <p:origin x="1188"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78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ADB6D30-76ED-4B8B-87BB-7CF907E9F22A}" type="slidenum">
              <a:rPr lang="it-IT"/>
              <a:pPr>
                <a:defRPr/>
              </a:pPr>
              <a:t>‹N›</a:t>
            </a:fld>
            <a:endParaRPr lang="it-IT"/>
          </a:p>
        </p:txBody>
      </p:sp>
    </p:spTree>
    <p:extLst>
      <p:ext uri="{BB962C8B-B14F-4D97-AF65-F5344CB8AC3E}">
        <p14:creationId xmlns:p14="http://schemas.microsoft.com/office/powerpoint/2010/main" val="14961835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D5C5713-D674-4A79-8F33-6C66FE124E54}" type="slidenum">
              <a:rPr lang="it-IT" altLang="it-IT" smtClean="0"/>
              <a:pPr eaLnBrk="1" hangingPunct="1">
                <a:spcBef>
                  <a:spcPct val="0"/>
                </a:spcBef>
              </a:pPr>
              <a:t>10</a:t>
            </a:fld>
            <a:endParaRPr lang="it-IT" altLang="it-IT"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egnaposto immagine diapositiva 1"/>
          <p:cNvSpPr>
            <a:spLocks noGrp="1" noRot="1" noChangeAspect="1" noTextEdit="1"/>
          </p:cNvSpPr>
          <p:nvPr>
            <p:ph type="sldImg"/>
          </p:nvPr>
        </p:nvSpPr>
        <p:spPr>
          <a:ln/>
        </p:spPr>
      </p:sp>
      <p:sp>
        <p:nvSpPr>
          <p:cNvPr id="10035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035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748AF0C-5EC2-4D45-85AA-0F92CDE52127}" type="slidenum">
              <a:rPr lang="it-IT" altLang="it-IT" smtClean="0"/>
              <a:pPr eaLnBrk="1" hangingPunct="1">
                <a:spcBef>
                  <a:spcPct val="0"/>
                </a:spcBef>
              </a:pPr>
              <a:t>20</a:t>
            </a:fld>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a:ln/>
        </p:spPr>
      </p:sp>
      <p:sp>
        <p:nvSpPr>
          <p:cNvPr id="10137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138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5CE1A9E7-2EE8-4D95-8A7D-68B145A11EE6}" type="slidenum">
              <a:rPr lang="it-IT" altLang="it-IT" smtClean="0"/>
              <a:pPr eaLnBrk="1" hangingPunct="1">
                <a:spcBef>
                  <a:spcPct val="0"/>
                </a:spcBef>
              </a:pPr>
              <a:t>21</a:t>
            </a:fld>
            <a:endParaRPr lang="it-IT"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egnaposto immagine diapositiva 1"/>
          <p:cNvSpPr>
            <a:spLocks noGrp="1" noRot="1" noChangeAspect="1" noTextEdit="1"/>
          </p:cNvSpPr>
          <p:nvPr>
            <p:ph type="sldImg"/>
          </p:nvPr>
        </p:nvSpPr>
        <p:spPr>
          <a:ln/>
        </p:spPr>
      </p:sp>
      <p:sp>
        <p:nvSpPr>
          <p:cNvPr id="10240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240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4F7F36F-E5D9-48BF-86CE-DC5B463A53A6}" type="slidenum">
              <a:rPr lang="it-IT" altLang="it-IT" smtClean="0"/>
              <a:pPr eaLnBrk="1" hangingPunct="1">
                <a:spcBef>
                  <a:spcPct val="0"/>
                </a:spcBef>
              </a:pPr>
              <a:t>22</a:t>
            </a:fld>
            <a:endParaRPr lang="it-IT" alt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egnaposto immagine diapositiva 1"/>
          <p:cNvSpPr>
            <a:spLocks noGrp="1" noRot="1" noChangeAspect="1" noTextEdit="1"/>
          </p:cNvSpPr>
          <p:nvPr>
            <p:ph type="sldImg"/>
          </p:nvPr>
        </p:nvSpPr>
        <p:spPr>
          <a:ln/>
        </p:spPr>
      </p:sp>
      <p:sp>
        <p:nvSpPr>
          <p:cNvPr id="10342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342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523A329-5A1A-4627-9F26-5781A4FC1774}" type="slidenum">
              <a:rPr lang="it-IT" altLang="it-IT" smtClean="0"/>
              <a:pPr eaLnBrk="1" hangingPunct="1">
                <a:spcBef>
                  <a:spcPct val="0"/>
                </a:spcBef>
              </a:pPr>
              <a:t>23</a:t>
            </a:fld>
            <a:endParaRPr lang="it-IT" alt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egnaposto immagine diapositiva 1"/>
          <p:cNvSpPr>
            <a:spLocks noGrp="1" noRot="1" noChangeAspect="1" noTextEdit="1"/>
          </p:cNvSpPr>
          <p:nvPr>
            <p:ph type="sldImg"/>
          </p:nvPr>
        </p:nvSpPr>
        <p:spPr>
          <a:ln/>
        </p:spPr>
      </p:sp>
      <p:sp>
        <p:nvSpPr>
          <p:cNvPr id="10445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445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58AF767-B358-4E35-B251-CBA5E50DAE37}" type="slidenum">
              <a:rPr lang="it-IT" altLang="it-IT" smtClean="0"/>
              <a:pPr eaLnBrk="1" hangingPunct="1">
                <a:spcBef>
                  <a:spcPct val="0"/>
                </a:spcBef>
              </a:pPr>
              <a:t>24</a:t>
            </a:fld>
            <a:endParaRPr lang="it-IT" alt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immagine diapositiva 1"/>
          <p:cNvSpPr>
            <a:spLocks noGrp="1" noRot="1" noChangeAspect="1" noTextEdit="1"/>
          </p:cNvSpPr>
          <p:nvPr>
            <p:ph type="sldImg"/>
          </p:nvPr>
        </p:nvSpPr>
        <p:spPr>
          <a:ln/>
        </p:spPr>
      </p:sp>
      <p:sp>
        <p:nvSpPr>
          <p:cNvPr id="1054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54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89AFFEE3-C701-4DC0-9EB4-72B6F1DF903C}" type="slidenum">
              <a:rPr lang="it-IT" altLang="it-IT" smtClean="0"/>
              <a:pPr eaLnBrk="1" hangingPunct="1">
                <a:spcBef>
                  <a:spcPct val="0"/>
                </a:spcBef>
              </a:pPr>
              <a:t>25</a:t>
            </a:fld>
            <a:endParaRPr lang="it-IT" alt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egnaposto immagine diapositiva 1"/>
          <p:cNvSpPr>
            <a:spLocks noGrp="1" noRot="1" noChangeAspect="1" noTextEdit="1"/>
          </p:cNvSpPr>
          <p:nvPr>
            <p:ph type="sldImg"/>
          </p:nvPr>
        </p:nvSpPr>
        <p:spPr>
          <a:ln/>
        </p:spPr>
      </p:sp>
      <p:sp>
        <p:nvSpPr>
          <p:cNvPr id="10649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650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77CA60EF-6BC5-48B4-9C69-9D650BFB28EC}" type="slidenum">
              <a:rPr lang="it-IT" altLang="it-IT" smtClean="0"/>
              <a:pPr eaLnBrk="1" hangingPunct="1">
                <a:spcBef>
                  <a:spcPct val="0"/>
                </a:spcBef>
              </a:pPr>
              <a:t>26</a:t>
            </a:fld>
            <a:endParaRPr lang="it-IT" alt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egnaposto immagine diapositiva 1"/>
          <p:cNvSpPr>
            <a:spLocks noGrp="1" noRot="1" noChangeAspect="1" noTextEdit="1"/>
          </p:cNvSpPr>
          <p:nvPr>
            <p:ph type="sldImg"/>
          </p:nvPr>
        </p:nvSpPr>
        <p:spPr>
          <a:ln/>
        </p:spPr>
      </p:sp>
      <p:sp>
        <p:nvSpPr>
          <p:cNvPr id="10752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752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42D8995-525F-4DE9-905F-168AA1F2C877}" type="slidenum">
              <a:rPr lang="it-IT" altLang="it-IT" smtClean="0"/>
              <a:pPr eaLnBrk="1" hangingPunct="1">
                <a:spcBef>
                  <a:spcPct val="0"/>
                </a:spcBef>
              </a:pPr>
              <a:t>27</a:t>
            </a:fld>
            <a:endParaRPr lang="it-IT" alt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egnaposto immagine diapositiva 1"/>
          <p:cNvSpPr>
            <a:spLocks noGrp="1" noRot="1" noChangeAspect="1" noTextEdit="1"/>
          </p:cNvSpPr>
          <p:nvPr>
            <p:ph type="sldImg"/>
          </p:nvPr>
        </p:nvSpPr>
        <p:spPr>
          <a:ln/>
        </p:spPr>
      </p:sp>
      <p:sp>
        <p:nvSpPr>
          <p:cNvPr id="10854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it-IT" altLang="it-IT" sz="1200" dirty="0" smtClean="0"/>
              <a:t>Risposta: </a:t>
            </a:r>
            <a:r>
              <a:rPr lang="it-IT" altLang="it-IT" sz="1200" b="1" dirty="0" smtClean="0"/>
              <a:t>1</a:t>
            </a:r>
            <a:r>
              <a:rPr lang="it-IT" altLang="it-IT" sz="1200" dirty="0" smtClean="0"/>
              <a:t>,</a:t>
            </a:r>
            <a:r>
              <a:rPr lang="it-IT" altLang="it-IT" sz="1200" b="1" dirty="0" smtClean="0"/>
              <a:t> 2</a:t>
            </a:r>
            <a:r>
              <a:rPr lang="it-IT" altLang="it-IT" sz="1200" dirty="0" smtClean="0"/>
              <a:t>,</a:t>
            </a:r>
            <a:r>
              <a:rPr lang="it-IT" altLang="it-IT" sz="1200" b="1" dirty="0" smtClean="0"/>
              <a:t> 3 </a:t>
            </a:r>
            <a:r>
              <a:rPr lang="it-IT" altLang="it-IT" sz="1200" dirty="0" smtClean="0"/>
              <a:t>sono </a:t>
            </a:r>
            <a:r>
              <a:rPr lang="it-IT" altLang="it-IT" sz="1200" b="1" dirty="0" smtClean="0"/>
              <a:t>corrette</a:t>
            </a:r>
            <a:r>
              <a:rPr lang="it-IT" altLang="it-IT" sz="1200" dirty="0" smtClean="0"/>
              <a:t>; il costruttore di default non è definito nella classe, ma dal momento che nessun altro costruttore è definito può comunque essere usato. Il metodo m1 è public e quindi può essere usato da chi importa il package, quindi 3 è corretta e non produce output, essendo C1 il tipo dinamico di c1. </a:t>
            </a:r>
          </a:p>
          <a:p>
            <a:pPr eaLnBrk="1" hangingPunct="1">
              <a:lnSpc>
                <a:spcPct val="90000"/>
              </a:lnSpc>
            </a:pPr>
            <a:r>
              <a:rPr lang="it-IT" altLang="it-IT" sz="1200" dirty="0" smtClean="0"/>
              <a:t>Il metodo m2 è </a:t>
            </a:r>
            <a:r>
              <a:rPr lang="it-IT" altLang="it-IT" sz="1200" dirty="0" err="1" smtClean="0"/>
              <a:t>protected</a:t>
            </a:r>
            <a:r>
              <a:rPr lang="it-IT" altLang="it-IT" sz="1200" dirty="0" smtClean="0"/>
              <a:t>, quindi </a:t>
            </a:r>
            <a:r>
              <a:rPr lang="it-IT" altLang="it-IT" sz="1200" b="1" dirty="0" smtClean="0"/>
              <a:t>4</a:t>
            </a:r>
            <a:r>
              <a:rPr lang="it-IT" altLang="it-IT" sz="1200" dirty="0" smtClean="0"/>
              <a:t> è </a:t>
            </a:r>
            <a:r>
              <a:rPr lang="it-IT" altLang="it-IT" sz="1200" b="1" dirty="0" smtClean="0"/>
              <a:t>scorretta</a:t>
            </a:r>
            <a:r>
              <a:rPr lang="it-IT" altLang="it-IT" sz="1200" dirty="0" smtClean="0"/>
              <a:t>, dal momento che C3 non è nello stesso package di C2 e non è neanche una sottoclasse di C2; </a:t>
            </a:r>
          </a:p>
          <a:p>
            <a:pPr eaLnBrk="1" hangingPunct="1">
              <a:lnSpc>
                <a:spcPct val="90000"/>
              </a:lnSpc>
            </a:pPr>
            <a:r>
              <a:rPr lang="it-IT" altLang="it-IT" sz="1200" b="1" dirty="0" smtClean="0"/>
              <a:t>5</a:t>
            </a:r>
            <a:r>
              <a:rPr lang="it-IT" altLang="it-IT" sz="1200" dirty="0" smtClean="0"/>
              <a:t> è </a:t>
            </a:r>
            <a:r>
              <a:rPr lang="it-IT" altLang="it-IT" sz="1200" b="1" dirty="0" smtClean="0"/>
              <a:t>corretta</a:t>
            </a:r>
            <a:r>
              <a:rPr lang="it-IT" altLang="it-IT" sz="1200" dirty="0" smtClean="0"/>
              <a:t>, </a:t>
            </a:r>
            <a:r>
              <a:rPr lang="it-IT" altLang="it-IT" sz="1200" b="1" dirty="0" smtClean="0"/>
              <a:t>6</a:t>
            </a:r>
            <a:r>
              <a:rPr lang="it-IT" altLang="it-IT" sz="1200" dirty="0" smtClean="0"/>
              <a:t> è </a:t>
            </a:r>
            <a:r>
              <a:rPr lang="it-IT" altLang="it-IT" sz="1200" b="1" dirty="0" smtClean="0"/>
              <a:t>corretta</a:t>
            </a:r>
            <a:r>
              <a:rPr lang="it-IT" altLang="it-IT" sz="1200" dirty="0" smtClean="0"/>
              <a:t>, dal momento che c2 conteneva un oggetto valido, e genera in output "Salve, mondo!" essendo C2 il tipo dinamico.  </a:t>
            </a:r>
          </a:p>
          <a:p>
            <a:pPr eaLnBrk="1" hangingPunct="1">
              <a:lnSpc>
                <a:spcPct val="90000"/>
              </a:lnSpc>
            </a:pPr>
            <a:r>
              <a:rPr lang="it-IT" altLang="it-IT" sz="1200" b="1" dirty="0" smtClean="0"/>
              <a:t>7</a:t>
            </a:r>
            <a:r>
              <a:rPr lang="it-IT" altLang="it-IT" sz="1200" dirty="0" smtClean="0"/>
              <a:t> </a:t>
            </a:r>
            <a:r>
              <a:rPr lang="it-IT" altLang="it-IT" sz="1200" b="1" dirty="0" smtClean="0"/>
              <a:t>non</a:t>
            </a:r>
            <a:r>
              <a:rPr lang="it-IT" altLang="it-IT" sz="1200" dirty="0" smtClean="0"/>
              <a:t> è </a:t>
            </a:r>
            <a:r>
              <a:rPr lang="it-IT" altLang="it-IT" sz="1200" b="1" dirty="0" smtClean="0"/>
              <a:t>corretta</a:t>
            </a:r>
            <a:r>
              <a:rPr lang="it-IT" altLang="it-IT" sz="1200" dirty="0" smtClean="0"/>
              <a:t>, perché cerca di assegnare a c2 un oggetto il cui tipo dinamico è un </a:t>
            </a:r>
            <a:r>
              <a:rPr lang="it-IT" altLang="it-IT" sz="1200" dirty="0" err="1" smtClean="0"/>
              <a:t>sovratipo</a:t>
            </a:r>
            <a:r>
              <a:rPr lang="it-IT" altLang="it-IT" sz="1200" dirty="0" smtClean="0"/>
              <a:t>. </a:t>
            </a:r>
          </a:p>
          <a:p>
            <a:pPr eaLnBrk="1" hangingPunct="1">
              <a:lnSpc>
                <a:spcPct val="90000"/>
              </a:lnSpc>
            </a:pPr>
            <a:r>
              <a:rPr lang="it-IT" altLang="it-IT" sz="1200" b="1" dirty="0" smtClean="0"/>
              <a:t>8</a:t>
            </a:r>
            <a:r>
              <a:rPr lang="it-IT" altLang="it-IT" sz="1200" dirty="0" smtClean="0"/>
              <a:t> e </a:t>
            </a:r>
            <a:r>
              <a:rPr lang="it-IT" altLang="it-IT" sz="1200" b="1" dirty="0" smtClean="0"/>
              <a:t>10</a:t>
            </a:r>
            <a:r>
              <a:rPr lang="it-IT" altLang="it-IT" sz="1200" dirty="0" smtClean="0"/>
              <a:t> sono </a:t>
            </a:r>
            <a:r>
              <a:rPr lang="it-IT" altLang="it-IT" sz="1200" b="1" dirty="0" smtClean="0"/>
              <a:t>corrette</a:t>
            </a:r>
            <a:r>
              <a:rPr lang="it-IT" altLang="it-IT" sz="1200" dirty="0" smtClean="0"/>
              <a:t> (C1 e C2 sono sottotipi di Object), </a:t>
            </a:r>
            <a:r>
              <a:rPr lang="it-IT" altLang="it-IT" sz="1200" b="1" dirty="0" smtClean="0"/>
              <a:t>9</a:t>
            </a:r>
            <a:r>
              <a:rPr lang="it-IT" altLang="it-IT" sz="1200" dirty="0" smtClean="0"/>
              <a:t> è </a:t>
            </a:r>
            <a:r>
              <a:rPr lang="it-IT" altLang="it-IT" sz="1200" b="1" dirty="0" smtClean="0"/>
              <a:t>corretta</a:t>
            </a:r>
            <a:r>
              <a:rPr lang="it-IT" altLang="it-IT" sz="1200" dirty="0" smtClean="0"/>
              <a:t> </a:t>
            </a:r>
            <a:r>
              <a:rPr lang="it-IT" altLang="it-IT" sz="1200" b="1" dirty="0" smtClean="0"/>
              <a:t>ma genera un errore </a:t>
            </a:r>
            <a:r>
              <a:rPr lang="it-IT" altLang="it-IT" sz="1200" b="1" dirty="0" err="1" smtClean="0"/>
              <a:t>runtime</a:t>
            </a:r>
            <a:r>
              <a:rPr lang="it-IT" altLang="it-IT" sz="1200" b="1" dirty="0" smtClean="0"/>
              <a:t> </a:t>
            </a:r>
            <a:r>
              <a:rPr lang="it-IT" altLang="it-IT" sz="1200" dirty="0" smtClean="0"/>
              <a:t>(il casting non può avere successo perché la variabile o, a </a:t>
            </a:r>
            <a:r>
              <a:rPr lang="it-IT" altLang="it-IT" sz="1200" dirty="0" err="1" smtClean="0"/>
              <a:t>runtime</a:t>
            </a:r>
            <a:r>
              <a:rPr lang="it-IT" altLang="it-IT" sz="1200" dirty="0" smtClean="0"/>
              <a:t>, riferisce un oggetto il cui tipo dinamico è C1, che è un </a:t>
            </a:r>
            <a:r>
              <a:rPr lang="it-IT" altLang="it-IT" sz="1200" dirty="0" err="1" smtClean="0"/>
              <a:t>sovratipo</a:t>
            </a:r>
            <a:r>
              <a:rPr lang="it-IT" altLang="it-IT" sz="1200" dirty="0" smtClean="0"/>
              <a:t> di C2, il tipo che viene indicato nell'operatore di casting), </a:t>
            </a:r>
            <a:r>
              <a:rPr lang="it-IT" altLang="it-IT" sz="1200" b="1" dirty="0" smtClean="0"/>
              <a:t>11 è corretta e così 12</a:t>
            </a:r>
            <a:r>
              <a:rPr lang="it-IT" altLang="it-IT" sz="1200" dirty="0" smtClean="0"/>
              <a:t>, che produce in output "Salve, mondo!".</a:t>
            </a:r>
          </a:p>
          <a:p>
            <a:pPr eaLnBrk="1" hangingPunct="1"/>
            <a:endParaRPr lang="it-IT" altLang="it-IT" dirty="0" smtClean="0"/>
          </a:p>
        </p:txBody>
      </p:sp>
      <p:sp>
        <p:nvSpPr>
          <p:cNvPr id="10854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5DD7213-5824-45AB-9BF6-B45936B08A8A}" type="slidenum">
              <a:rPr lang="it-IT" altLang="it-IT" smtClean="0"/>
              <a:pPr eaLnBrk="1" hangingPunct="1">
                <a:spcBef>
                  <a:spcPct val="0"/>
                </a:spcBef>
              </a:pPr>
              <a:t>28</a:t>
            </a:fld>
            <a:endParaRPr lang="it-IT" alt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egnaposto immagine diapositiva 1"/>
          <p:cNvSpPr>
            <a:spLocks noGrp="1" noRot="1" noChangeAspect="1" noTextEdit="1"/>
          </p:cNvSpPr>
          <p:nvPr>
            <p:ph type="sldImg"/>
          </p:nvPr>
        </p:nvSpPr>
        <p:spPr>
          <a:ln/>
        </p:spPr>
      </p:sp>
      <p:sp>
        <p:nvSpPr>
          <p:cNvPr id="1095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95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4A15A03-A75C-4DAA-8BFA-75AE57A7D9AC}" type="slidenum">
              <a:rPr lang="it-IT" altLang="it-IT" smtClean="0"/>
              <a:pPr eaLnBrk="1" hangingPunct="1">
                <a:spcBef>
                  <a:spcPct val="0"/>
                </a:spcBef>
              </a:pPr>
              <a:t>29</a:t>
            </a:fld>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BF3EE967-AA93-4F8A-A4E0-A629D04E43AF}" type="slidenum">
              <a:rPr lang="it-IT" altLang="it-IT" smtClean="0"/>
              <a:pPr eaLnBrk="1" hangingPunct="1">
                <a:spcBef>
                  <a:spcPct val="0"/>
                </a:spcBef>
              </a:pPr>
              <a:t>11</a:t>
            </a:fld>
            <a:endParaRPr lang="it-IT" altLang="it-IT"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egnaposto immagine diapositiva 1"/>
          <p:cNvSpPr>
            <a:spLocks noGrp="1" noRot="1" noChangeAspect="1" noTextEdit="1"/>
          </p:cNvSpPr>
          <p:nvPr>
            <p:ph type="sldImg"/>
          </p:nvPr>
        </p:nvSpPr>
        <p:spPr>
          <a:ln/>
        </p:spPr>
      </p:sp>
      <p:sp>
        <p:nvSpPr>
          <p:cNvPr id="11059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059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139D924-9BC2-4051-9A5A-CB1934116726}" type="slidenum">
              <a:rPr lang="it-IT" altLang="it-IT" smtClean="0"/>
              <a:pPr eaLnBrk="1" hangingPunct="1">
                <a:spcBef>
                  <a:spcPct val="0"/>
                </a:spcBef>
              </a:pPr>
              <a:t>30</a:t>
            </a:fld>
            <a:endParaRPr lang="it-IT" alt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egnaposto immagine diapositiva 1"/>
          <p:cNvSpPr>
            <a:spLocks noGrp="1" noRot="1" noChangeAspect="1" noTextEdit="1"/>
          </p:cNvSpPr>
          <p:nvPr>
            <p:ph type="sldImg"/>
          </p:nvPr>
        </p:nvSpPr>
        <p:spPr>
          <a:ln/>
        </p:spPr>
      </p:sp>
      <p:sp>
        <p:nvSpPr>
          <p:cNvPr id="1116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16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BC2CAC6B-300D-48B0-BD24-9B8953057970}" type="slidenum">
              <a:rPr lang="it-IT" altLang="it-IT" smtClean="0"/>
              <a:pPr eaLnBrk="1" hangingPunct="1">
                <a:spcBef>
                  <a:spcPct val="0"/>
                </a:spcBef>
              </a:pPr>
              <a:t>31</a:t>
            </a:fld>
            <a:endParaRPr lang="it-IT" alt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egnaposto immagine diapositiva 1"/>
          <p:cNvSpPr>
            <a:spLocks noGrp="1" noRot="1" noChangeAspect="1" noTextEdit="1"/>
          </p:cNvSpPr>
          <p:nvPr>
            <p:ph type="sldImg"/>
          </p:nvPr>
        </p:nvSpPr>
        <p:spPr>
          <a:ln/>
        </p:spPr>
      </p:sp>
      <p:sp>
        <p:nvSpPr>
          <p:cNvPr id="11264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264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AA15983A-D320-4A6A-9869-2EFC921DDAB9}" type="slidenum">
              <a:rPr lang="it-IT" altLang="it-IT" smtClean="0"/>
              <a:pPr eaLnBrk="1" hangingPunct="1">
                <a:spcBef>
                  <a:spcPct val="0"/>
                </a:spcBef>
              </a:pPr>
              <a:t>32</a:t>
            </a:fld>
            <a:endParaRPr lang="it-IT" alt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egnaposto immagine diapositiva 1"/>
          <p:cNvSpPr>
            <a:spLocks noGrp="1" noRot="1" noChangeAspect="1" noTextEdit="1"/>
          </p:cNvSpPr>
          <p:nvPr>
            <p:ph type="sldImg"/>
          </p:nvPr>
        </p:nvSpPr>
        <p:spPr>
          <a:ln/>
        </p:spPr>
      </p:sp>
      <p:sp>
        <p:nvSpPr>
          <p:cNvPr id="11366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366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7E4C468-5A32-475C-A1C7-D1454531FAB5}" type="slidenum">
              <a:rPr lang="it-IT" altLang="it-IT" smtClean="0"/>
              <a:pPr eaLnBrk="1" hangingPunct="1">
                <a:spcBef>
                  <a:spcPct val="0"/>
                </a:spcBef>
              </a:pPr>
              <a:t>33</a:t>
            </a:fld>
            <a:endParaRPr lang="it-IT" alt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egnaposto immagine diapositiva 1"/>
          <p:cNvSpPr>
            <a:spLocks noGrp="1" noRot="1" noChangeAspect="1" noTextEdit="1"/>
          </p:cNvSpPr>
          <p:nvPr>
            <p:ph type="sldImg"/>
          </p:nvPr>
        </p:nvSpPr>
        <p:spPr>
          <a:ln/>
        </p:spPr>
      </p:sp>
      <p:sp>
        <p:nvSpPr>
          <p:cNvPr id="11469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t-IT" altLang="it-IT" sz="1200" dirty="0" smtClean="0"/>
              <a:t>Risposta: le istruzioni scorrette sono 2 (p non ha come tipo statico una sottoclasse del tipo statico di pe), 5 e 10 (stesso motivo). Questi errori sono individuati a compile time. A </a:t>
            </a:r>
            <a:r>
              <a:rPr lang="it-IT" altLang="it-IT" sz="1200" dirty="0" err="1" smtClean="0"/>
              <a:t>runtime</a:t>
            </a:r>
            <a:r>
              <a:rPr lang="it-IT" altLang="it-IT" sz="1200" dirty="0" smtClean="0"/>
              <a:t>, invece, l'esecuzione dell'istruzione 11 solleva un'eccezione. Il codice diventa:</a:t>
            </a:r>
          </a:p>
          <a:p>
            <a:pPr eaLnBrk="1" hangingPunct="1">
              <a:buFontTx/>
              <a:buNone/>
            </a:pPr>
            <a:r>
              <a:rPr lang="it-IT" altLang="it-IT" sz="1200" dirty="0" smtClean="0"/>
              <a:t>  Persona p = new Persona();</a:t>
            </a:r>
          </a:p>
          <a:p>
            <a:pPr eaLnBrk="1" hangingPunct="1">
              <a:buFontTx/>
              <a:buNone/>
            </a:pPr>
            <a:r>
              <a:rPr lang="it-IT" altLang="it-IT" sz="1200" dirty="0" smtClean="0"/>
              <a:t>  </a:t>
            </a:r>
            <a:r>
              <a:rPr lang="it-IT" altLang="it-IT" sz="1200" dirty="0" err="1" smtClean="0"/>
              <a:t>PersonaEducata</a:t>
            </a:r>
            <a:r>
              <a:rPr lang="it-IT" altLang="it-IT" sz="1200" dirty="0" smtClean="0"/>
              <a:t> pe = new </a:t>
            </a:r>
            <a:r>
              <a:rPr lang="it-IT" altLang="it-IT" sz="1200" dirty="0" err="1" smtClean="0"/>
              <a:t>PersonaEducata</a:t>
            </a:r>
            <a:r>
              <a:rPr lang="it-IT" altLang="it-IT" sz="1200" dirty="0" smtClean="0"/>
              <a:t>();</a:t>
            </a:r>
          </a:p>
          <a:p>
            <a:pPr eaLnBrk="1" hangingPunct="1">
              <a:buFontTx/>
              <a:buNone/>
            </a:pPr>
            <a:r>
              <a:rPr lang="it-IT" altLang="it-IT" sz="1200" dirty="0" smtClean="0"/>
              <a:t>  </a:t>
            </a:r>
            <a:r>
              <a:rPr lang="it-IT" altLang="it-IT" sz="1200" dirty="0" err="1" smtClean="0"/>
              <a:t>PersonaMaleducata</a:t>
            </a:r>
            <a:r>
              <a:rPr lang="it-IT" altLang="it-IT" sz="1200" dirty="0" smtClean="0"/>
              <a:t> </a:t>
            </a:r>
            <a:r>
              <a:rPr lang="it-IT" altLang="it-IT" sz="1200" dirty="0" err="1" smtClean="0"/>
              <a:t>pm</a:t>
            </a:r>
            <a:r>
              <a:rPr lang="it-IT" altLang="it-IT" sz="1200" dirty="0" smtClean="0"/>
              <a:t> = new </a:t>
            </a:r>
            <a:r>
              <a:rPr lang="it-IT" altLang="it-IT" sz="1200" dirty="0" err="1" smtClean="0"/>
              <a:t>PersonaMaleducata</a:t>
            </a:r>
            <a:r>
              <a:rPr lang="it-IT" altLang="it-IT" sz="1200" dirty="0" smtClean="0"/>
              <a:t>();</a:t>
            </a:r>
          </a:p>
          <a:p>
            <a:pPr eaLnBrk="1" hangingPunct="1">
              <a:buFontTx/>
              <a:buNone/>
            </a:pPr>
            <a:r>
              <a:rPr lang="it-IT" altLang="it-IT" sz="1200" dirty="0" smtClean="0"/>
              <a:t>   </a:t>
            </a:r>
            <a:r>
              <a:rPr lang="it-IT" altLang="it-IT" sz="1200" dirty="0" err="1" smtClean="0"/>
              <a:t>p.saluto</a:t>
            </a:r>
            <a:r>
              <a:rPr lang="it-IT" altLang="it-IT" sz="1200" dirty="0" smtClean="0"/>
              <a:t>();                  //1</a:t>
            </a:r>
          </a:p>
          <a:p>
            <a:pPr eaLnBrk="1" hangingPunct="1">
              <a:buFontTx/>
              <a:buNone/>
            </a:pPr>
            <a:r>
              <a:rPr lang="it-IT" altLang="it-IT" sz="1200" dirty="0" smtClean="0"/>
              <a:t>   p = pe;			    //3</a:t>
            </a:r>
          </a:p>
          <a:p>
            <a:pPr eaLnBrk="1" hangingPunct="1">
              <a:buFontTx/>
              <a:buNone/>
            </a:pPr>
            <a:r>
              <a:rPr lang="it-IT" altLang="it-IT" sz="1200" dirty="0" smtClean="0"/>
              <a:t>   </a:t>
            </a:r>
            <a:r>
              <a:rPr lang="it-IT" altLang="it-IT" sz="1200" dirty="0" err="1" smtClean="0"/>
              <a:t>p.saluto</a:t>
            </a:r>
            <a:r>
              <a:rPr lang="it-IT" altLang="it-IT" sz="1200" dirty="0" smtClean="0"/>
              <a:t>();		    //4</a:t>
            </a:r>
          </a:p>
          <a:p>
            <a:pPr eaLnBrk="1" hangingPunct="1">
              <a:buFontTx/>
              <a:buNone/>
            </a:pPr>
            <a:r>
              <a:rPr lang="it-IT" altLang="it-IT" sz="1200" dirty="0" smtClean="0"/>
              <a:t>   </a:t>
            </a:r>
            <a:r>
              <a:rPr lang="it-IT" altLang="it-IT" sz="1200" dirty="0" err="1" smtClean="0"/>
              <a:t>pe.saluto</a:t>
            </a:r>
            <a:r>
              <a:rPr lang="it-IT" altLang="it-IT" sz="1200" dirty="0" smtClean="0"/>
              <a:t>();		    //6</a:t>
            </a:r>
          </a:p>
          <a:p>
            <a:pPr eaLnBrk="1" hangingPunct="1">
              <a:buFontTx/>
              <a:buNone/>
            </a:pPr>
            <a:r>
              <a:rPr lang="it-IT" altLang="it-IT" sz="1200" dirty="0" smtClean="0"/>
              <a:t>   </a:t>
            </a:r>
            <a:r>
              <a:rPr lang="it-IT" altLang="it-IT" sz="1200" dirty="0" err="1" smtClean="0"/>
              <a:t>pm.saluto</a:t>
            </a:r>
            <a:r>
              <a:rPr lang="it-IT" altLang="it-IT" sz="1200" dirty="0" smtClean="0"/>
              <a:t>();                 //7</a:t>
            </a:r>
          </a:p>
          <a:p>
            <a:pPr eaLnBrk="1" hangingPunct="1">
              <a:buFontTx/>
              <a:buNone/>
            </a:pPr>
            <a:r>
              <a:rPr lang="it-IT" altLang="it-IT" sz="1200" dirty="0" smtClean="0"/>
              <a:t>   p = new </a:t>
            </a:r>
            <a:r>
              <a:rPr lang="it-IT" altLang="it-IT" sz="1200" dirty="0" err="1" smtClean="0"/>
              <a:t>PersonaMaleducata</a:t>
            </a:r>
            <a:r>
              <a:rPr lang="it-IT" altLang="it-IT" sz="1200" dirty="0" smtClean="0"/>
              <a:t>(); //8</a:t>
            </a:r>
          </a:p>
          <a:p>
            <a:pPr eaLnBrk="1" hangingPunct="1">
              <a:buFontTx/>
              <a:buNone/>
            </a:pPr>
            <a:r>
              <a:rPr lang="it-IT" altLang="it-IT" sz="1200" dirty="0" smtClean="0"/>
              <a:t>   </a:t>
            </a:r>
            <a:r>
              <a:rPr lang="it-IT" altLang="it-IT" sz="1200" dirty="0" err="1" smtClean="0"/>
              <a:t>p.saluto</a:t>
            </a:r>
            <a:r>
              <a:rPr lang="it-IT" altLang="it-IT" sz="1200" dirty="0" smtClean="0"/>
              <a:t>();		    //9</a:t>
            </a:r>
          </a:p>
          <a:p>
            <a:pPr eaLnBrk="1" hangingPunct="1">
              <a:buFontTx/>
              <a:buNone/>
            </a:pPr>
            <a:r>
              <a:rPr lang="it-IT" altLang="it-IT" sz="1200" dirty="0" smtClean="0"/>
              <a:t>   </a:t>
            </a:r>
            <a:r>
              <a:rPr lang="it-IT" altLang="it-IT" sz="1200" dirty="0" err="1" smtClean="0"/>
              <a:t>pmm</a:t>
            </a:r>
            <a:r>
              <a:rPr lang="it-IT" altLang="it-IT" sz="1200" dirty="0" smtClean="0"/>
              <a:t> = (</a:t>
            </a:r>
            <a:r>
              <a:rPr lang="it-IT" altLang="it-IT" sz="1200" dirty="0" err="1" smtClean="0"/>
              <a:t>PersonaMaleducatissima</a:t>
            </a:r>
            <a:r>
              <a:rPr lang="it-IT" altLang="it-IT" sz="1200" dirty="0" smtClean="0"/>
              <a:t>) </a:t>
            </a:r>
            <a:r>
              <a:rPr lang="it-IT" altLang="it-IT" sz="1200" dirty="0" err="1" smtClean="0"/>
              <a:t>pm</a:t>
            </a:r>
            <a:r>
              <a:rPr lang="it-IT" altLang="it-IT" sz="1200" dirty="0" smtClean="0"/>
              <a:t>; //11</a:t>
            </a:r>
          </a:p>
          <a:p>
            <a:pPr eaLnBrk="1" hangingPunct="1">
              <a:buFontTx/>
              <a:buNone/>
            </a:pPr>
            <a:r>
              <a:rPr lang="it-IT" altLang="it-IT" sz="1200" dirty="0" smtClean="0"/>
              <a:t>   </a:t>
            </a:r>
            <a:r>
              <a:rPr lang="it-IT" altLang="it-IT" sz="1200" dirty="0" err="1" smtClean="0"/>
              <a:t>pmm.saluto</a:t>
            </a:r>
            <a:r>
              <a:rPr lang="it-IT" altLang="it-IT" sz="1200" dirty="0" smtClean="0"/>
              <a:t>();		          //12</a:t>
            </a:r>
          </a:p>
          <a:p>
            <a:pPr eaLnBrk="1" hangingPunct="1">
              <a:buFontTx/>
              <a:buNone/>
            </a:pPr>
            <a:r>
              <a:rPr lang="it-IT" altLang="it-IT" sz="1200" dirty="0" smtClean="0"/>
              <a:t>Il programma stampa:</a:t>
            </a:r>
          </a:p>
          <a:p>
            <a:pPr eaLnBrk="1" hangingPunct="1">
              <a:buFontTx/>
              <a:buNone/>
            </a:pPr>
            <a:r>
              <a:rPr lang="it-IT" altLang="it-IT" sz="1200" dirty="0" smtClean="0"/>
              <a:t>Buongiorno</a:t>
            </a:r>
          </a:p>
          <a:p>
            <a:pPr eaLnBrk="1" hangingPunct="1">
              <a:buFontTx/>
              <a:buNone/>
            </a:pPr>
            <a:r>
              <a:rPr lang="it-IT" altLang="it-IT" sz="1200" dirty="0" smtClean="0"/>
              <a:t>Buongiorno a lei</a:t>
            </a:r>
          </a:p>
          <a:p>
            <a:pPr eaLnBrk="1" hangingPunct="1">
              <a:buFontTx/>
              <a:buNone/>
            </a:pPr>
            <a:r>
              <a:rPr lang="it-IT" altLang="it-IT" sz="1200" dirty="0" smtClean="0"/>
              <a:t>Buongiorno a lei</a:t>
            </a:r>
          </a:p>
          <a:p>
            <a:pPr eaLnBrk="1" hangingPunct="1">
              <a:buFontTx/>
              <a:buNone/>
            </a:pPr>
            <a:r>
              <a:rPr lang="it-IT" altLang="it-IT" sz="1200" dirty="0" smtClean="0"/>
              <a:t>Faccia silenzio!</a:t>
            </a:r>
          </a:p>
          <a:p>
            <a:pPr eaLnBrk="1" hangingPunct="1">
              <a:buFontTx/>
              <a:buNone/>
            </a:pPr>
            <a:r>
              <a:rPr lang="it-IT" altLang="it-IT" sz="1200" dirty="0" smtClean="0"/>
              <a:t>Faccia silenzio!</a:t>
            </a:r>
          </a:p>
          <a:p>
            <a:pPr eaLnBrk="1" hangingPunct="1">
              <a:buFontTx/>
              <a:buNone/>
            </a:pPr>
            <a:endParaRPr lang="it-IT" altLang="it-IT" sz="1200" dirty="0" smtClean="0"/>
          </a:p>
          <a:p>
            <a:pPr eaLnBrk="1" hangingPunct="1"/>
            <a:r>
              <a:rPr lang="it-IT" altLang="it-IT" sz="1200" dirty="0" smtClean="0"/>
              <a:t>A questo punto l'esecuzione dell'istruzione 11 solleva un'eccezione, dal momento che il tipo dinamico di </a:t>
            </a:r>
            <a:r>
              <a:rPr lang="it-IT" altLang="it-IT" sz="1200" dirty="0" err="1" smtClean="0"/>
              <a:t>pm</a:t>
            </a:r>
            <a:r>
              <a:rPr lang="it-IT" altLang="it-IT" sz="1200" dirty="0" smtClean="0"/>
              <a:t> non </a:t>
            </a:r>
            <a:r>
              <a:rPr lang="it-IT" altLang="it-IT" sz="1200" dirty="0" err="1" smtClean="0"/>
              <a:t>e'</a:t>
            </a:r>
            <a:r>
              <a:rPr lang="it-IT" altLang="it-IT" sz="1200" dirty="0" smtClean="0"/>
              <a:t> </a:t>
            </a:r>
            <a:r>
              <a:rPr lang="it-IT" altLang="it-IT" sz="1200" dirty="0" err="1" smtClean="0"/>
              <a:t>PersonaMaleducatissima</a:t>
            </a:r>
            <a:r>
              <a:rPr lang="it-IT" altLang="it-IT" sz="1200" dirty="0" smtClean="0"/>
              <a:t>, e il programma termina.</a:t>
            </a:r>
          </a:p>
          <a:p>
            <a:pPr eaLnBrk="1" hangingPunct="1"/>
            <a:endParaRPr lang="it-IT" altLang="it-IT" dirty="0" smtClean="0"/>
          </a:p>
        </p:txBody>
      </p:sp>
      <p:sp>
        <p:nvSpPr>
          <p:cNvPr id="11469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5CDBB26-C1DD-4BCE-8B1C-7679C060B76F}" type="slidenum">
              <a:rPr lang="it-IT" altLang="it-IT" smtClean="0"/>
              <a:pPr eaLnBrk="1" hangingPunct="1">
                <a:spcBef>
                  <a:spcPct val="0"/>
                </a:spcBef>
              </a:pPr>
              <a:t>34</a:t>
            </a:fld>
            <a:endParaRPr lang="it-IT" alt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TextEdit="1"/>
          </p:cNvSpPr>
          <p:nvPr>
            <p:ph type="sldImg"/>
          </p:nvPr>
        </p:nvSpPr>
        <p:spPr>
          <a:ln/>
        </p:spPr>
      </p:sp>
      <p:sp>
        <p:nvSpPr>
          <p:cNvPr id="11571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571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4C70F7F6-A199-4096-908A-B48BD88B99D3}" type="slidenum">
              <a:rPr lang="it-IT" altLang="it-IT" smtClean="0"/>
              <a:pPr eaLnBrk="1" hangingPunct="1">
                <a:spcBef>
                  <a:spcPct val="0"/>
                </a:spcBef>
              </a:pPr>
              <a:t>35</a:t>
            </a:fld>
            <a:endParaRPr lang="it-IT" alt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egnaposto immagine diapositiva 1"/>
          <p:cNvSpPr>
            <a:spLocks noGrp="1" noRot="1" noChangeAspect="1" noTextEdit="1"/>
          </p:cNvSpPr>
          <p:nvPr>
            <p:ph type="sldImg"/>
          </p:nvPr>
        </p:nvSpPr>
        <p:spPr>
          <a:ln/>
        </p:spPr>
      </p:sp>
      <p:sp>
        <p:nvSpPr>
          <p:cNvPr id="11673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674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1B253E71-DAD8-4C9F-A4E7-CDB0F29FD507}" type="slidenum">
              <a:rPr lang="it-IT" altLang="it-IT" smtClean="0"/>
              <a:pPr eaLnBrk="1" hangingPunct="1">
                <a:spcBef>
                  <a:spcPct val="0"/>
                </a:spcBef>
              </a:pPr>
              <a:t>36</a:t>
            </a:fld>
            <a:endParaRPr lang="it-IT" alt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egnaposto immagine diapositiva 1"/>
          <p:cNvSpPr>
            <a:spLocks noGrp="1" noRot="1" noChangeAspect="1" noTextEdit="1"/>
          </p:cNvSpPr>
          <p:nvPr>
            <p:ph type="sldImg"/>
          </p:nvPr>
        </p:nvSpPr>
        <p:spPr>
          <a:ln/>
        </p:spPr>
      </p:sp>
      <p:sp>
        <p:nvSpPr>
          <p:cNvPr id="11776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776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505CE5C-E61F-489A-A622-740113BCA759}" type="slidenum">
              <a:rPr lang="it-IT" altLang="it-IT" smtClean="0"/>
              <a:pPr eaLnBrk="1" hangingPunct="1">
                <a:spcBef>
                  <a:spcPct val="0"/>
                </a:spcBef>
              </a:pPr>
              <a:t>37</a:t>
            </a:fld>
            <a:endParaRPr lang="it-IT" alt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egnaposto immagine diapositiva 1"/>
          <p:cNvSpPr>
            <a:spLocks noGrp="1" noRot="1" noChangeAspect="1" noTextEdit="1"/>
          </p:cNvSpPr>
          <p:nvPr>
            <p:ph type="sldImg"/>
          </p:nvPr>
        </p:nvSpPr>
        <p:spPr>
          <a:ln/>
        </p:spPr>
      </p:sp>
      <p:sp>
        <p:nvSpPr>
          <p:cNvPr id="11878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878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CB90022-EA15-45C6-944A-58A879ED7D66}" type="slidenum">
              <a:rPr lang="it-IT" altLang="it-IT" smtClean="0"/>
              <a:pPr eaLnBrk="1" hangingPunct="1">
                <a:spcBef>
                  <a:spcPct val="0"/>
                </a:spcBef>
              </a:pPr>
              <a:t>38</a:t>
            </a:fld>
            <a:endParaRPr lang="it-IT" alt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immagine diapositiva 1"/>
          <p:cNvSpPr>
            <a:spLocks noGrp="1" noRot="1" noChangeAspect="1" noTextEdit="1"/>
          </p:cNvSpPr>
          <p:nvPr>
            <p:ph type="sldImg"/>
          </p:nvPr>
        </p:nvSpPr>
        <p:spPr>
          <a:ln/>
        </p:spPr>
      </p:sp>
      <p:sp>
        <p:nvSpPr>
          <p:cNvPr id="11981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981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7A7A693E-0C91-48C4-A8F3-517BABFF0583}" type="slidenum">
              <a:rPr lang="it-IT" altLang="it-IT" smtClean="0"/>
              <a:pPr eaLnBrk="1" hangingPunct="1">
                <a:spcBef>
                  <a:spcPct val="0"/>
                </a:spcBef>
              </a:pPr>
              <a:t>39</a:t>
            </a:fld>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586B8F54-C555-4D0E-9EBB-C3FEFB3C807F}" type="slidenum">
              <a:rPr lang="it-IT" altLang="it-IT" smtClean="0"/>
              <a:pPr eaLnBrk="1" hangingPunct="1">
                <a:spcBef>
                  <a:spcPct val="0"/>
                </a:spcBef>
              </a:pPr>
              <a:t>12</a:t>
            </a:fld>
            <a:endParaRPr lang="it-IT" altLang="it-IT"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egnaposto immagine diapositiva 1"/>
          <p:cNvSpPr>
            <a:spLocks noGrp="1" noRot="1" noChangeAspect="1" noTextEdit="1"/>
          </p:cNvSpPr>
          <p:nvPr>
            <p:ph type="sldImg"/>
          </p:nvPr>
        </p:nvSpPr>
        <p:spPr>
          <a:ln/>
        </p:spPr>
      </p:sp>
      <p:sp>
        <p:nvSpPr>
          <p:cNvPr id="12083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083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76E7C79-E468-4D5C-81FE-9616948FB2B1}" type="slidenum">
              <a:rPr lang="it-IT" altLang="it-IT" smtClean="0"/>
              <a:pPr eaLnBrk="1" hangingPunct="1">
                <a:spcBef>
                  <a:spcPct val="0"/>
                </a:spcBef>
              </a:pPr>
              <a:t>40</a:t>
            </a:fld>
            <a:endParaRPr lang="it-IT" alt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egnaposto immagine diapositiva 1"/>
          <p:cNvSpPr>
            <a:spLocks noGrp="1" noRot="1" noChangeAspect="1" noTextEdit="1"/>
          </p:cNvSpPr>
          <p:nvPr>
            <p:ph type="sldImg"/>
          </p:nvPr>
        </p:nvSpPr>
        <p:spPr>
          <a:ln/>
        </p:spPr>
      </p:sp>
      <p:sp>
        <p:nvSpPr>
          <p:cNvPr id="12185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186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B970B1C-06F8-497A-8A06-95A5F50A5BD0}" type="slidenum">
              <a:rPr lang="it-IT" altLang="it-IT" smtClean="0"/>
              <a:pPr eaLnBrk="1" hangingPunct="1">
                <a:spcBef>
                  <a:spcPct val="0"/>
                </a:spcBef>
              </a:pPr>
              <a:t>41</a:t>
            </a:fld>
            <a:endParaRPr lang="it-IT" alt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egnaposto immagine diapositiva 1"/>
          <p:cNvSpPr>
            <a:spLocks noGrp="1" noRot="1" noChangeAspect="1" noTextEdit="1"/>
          </p:cNvSpPr>
          <p:nvPr>
            <p:ph type="sldImg"/>
          </p:nvPr>
        </p:nvSpPr>
        <p:spPr>
          <a:ln/>
        </p:spPr>
      </p:sp>
      <p:sp>
        <p:nvSpPr>
          <p:cNvPr id="12288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288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C229D577-B5A7-4B6D-89FB-2660C14CF7F2}" type="slidenum">
              <a:rPr lang="it-IT" altLang="it-IT" smtClean="0"/>
              <a:pPr eaLnBrk="1" hangingPunct="1">
                <a:spcBef>
                  <a:spcPct val="0"/>
                </a:spcBef>
              </a:pPr>
              <a:t>42</a:t>
            </a:fld>
            <a:endParaRPr lang="it-IT" alt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egnaposto immagine diapositiva 1"/>
          <p:cNvSpPr>
            <a:spLocks noGrp="1" noRot="1" noChangeAspect="1" noTextEdit="1"/>
          </p:cNvSpPr>
          <p:nvPr>
            <p:ph type="sldImg"/>
          </p:nvPr>
        </p:nvSpPr>
        <p:spPr>
          <a:ln/>
        </p:spPr>
      </p:sp>
      <p:sp>
        <p:nvSpPr>
          <p:cNvPr id="12390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390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129FB51F-7EE3-4E0D-B952-1ECE6D346DCE}" type="slidenum">
              <a:rPr lang="it-IT" altLang="it-IT" smtClean="0"/>
              <a:pPr eaLnBrk="1" hangingPunct="1">
                <a:spcBef>
                  <a:spcPct val="0"/>
                </a:spcBef>
              </a:pPr>
              <a:t>43</a:t>
            </a:fld>
            <a:endParaRPr lang="it-IT" altLang="it-IT"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egnaposto immagine diapositiva 1"/>
          <p:cNvSpPr>
            <a:spLocks noGrp="1" noRot="1" noChangeAspect="1" noTextEdit="1"/>
          </p:cNvSpPr>
          <p:nvPr>
            <p:ph type="sldImg"/>
          </p:nvPr>
        </p:nvSpPr>
        <p:spPr>
          <a:ln/>
        </p:spPr>
      </p:sp>
      <p:sp>
        <p:nvSpPr>
          <p:cNvPr id="12493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493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E1AC748-6303-47AF-A96D-F547BF328947}" type="slidenum">
              <a:rPr lang="it-IT" altLang="it-IT" smtClean="0"/>
              <a:pPr eaLnBrk="1" hangingPunct="1">
                <a:spcBef>
                  <a:spcPct val="0"/>
                </a:spcBef>
              </a:pPr>
              <a:t>44</a:t>
            </a:fld>
            <a:endParaRPr lang="it-IT" altLang="it-IT"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egnaposto immagine diapositiva 1"/>
          <p:cNvSpPr>
            <a:spLocks noGrp="1" noRot="1" noChangeAspect="1" noTextEdit="1"/>
          </p:cNvSpPr>
          <p:nvPr>
            <p:ph type="sldImg"/>
          </p:nvPr>
        </p:nvSpPr>
        <p:spPr>
          <a:ln/>
        </p:spPr>
      </p:sp>
      <p:sp>
        <p:nvSpPr>
          <p:cNvPr id="12595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595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2F832F7-0AC3-4D8A-B303-D70E4E59E000}" type="slidenum">
              <a:rPr lang="it-IT" altLang="it-IT" smtClean="0"/>
              <a:pPr eaLnBrk="1" hangingPunct="1">
                <a:spcBef>
                  <a:spcPct val="0"/>
                </a:spcBef>
              </a:pPr>
              <a:t>45</a:t>
            </a:fld>
            <a:endParaRPr lang="it-IT" altLang="it-IT"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egnaposto immagine diapositiva 1"/>
          <p:cNvSpPr>
            <a:spLocks noGrp="1" noRot="1" noChangeAspect="1" noTextEdit="1"/>
          </p:cNvSpPr>
          <p:nvPr>
            <p:ph type="sldImg"/>
          </p:nvPr>
        </p:nvSpPr>
        <p:spPr>
          <a:ln/>
        </p:spPr>
      </p:sp>
      <p:sp>
        <p:nvSpPr>
          <p:cNvPr id="12697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698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B834CA16-A60D-42BF-92F6-0D501E44B401}" type="slidenum">
              <a:rPr lang="it-IT" altLang="it-IT" smtClean="0"/>
              <a:pPr eaLnBrk="1" hangingPunct="1">
                <a:spcBef>
                  <a:spcPct val="0"/>
                </a:spcBef>
              </a:pPr>
              <a:t>46</a:t>
            </a:fld>
            <a:endParaRPr lang="it-IT" altLang="it-IT"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egnaposto immagine diapositiva 1"/>
          <p:cNvSpPr>
            <a:spLocks noGrp="1" noRot="1" noChangeAspect="1" noTextEdit="1"/>
          </p:cNvSpPr>
          <p:nvPr>
            <p:ph type="sldImg"/>
          </p:nvPr>
        </p:nvSpPr>
        <p:spPr>
          <a:ln/>
        </p:spPr>
      </p:sp>
      <p:sp>
        <p:nvSpPr>
          <p:cNvPr id="12800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800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309824B6-8E0B-4FFB-80DA-36AC8C3A8F1F}" type="slidenum">
              <a:rPr lang="it-IT" altLang="it-IT" smtClean="0"/>
              <a:pPr eaLnBrk="1" hangingPunct="1">
                <a:spcBef>
                  <a:spcPct val="0"/>
                </a:spcBef>
              </a:pPr>
              <a:t>47</a:t>
            </a:fld>
            <a:endParaRPr lang="it-IT" altLang="it-IT"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egnaposto immagine diapositiva 1"/>
          <p:cNvSpPr>
            <a:spLocks noGrp="1" noRot="1" noChangeAspect="1" noTextEdit="1"/>
          </p:cNvSpPr>
          <p:nvPr>
            <p:ph type="sldImg"/>
          </p:nvPr>
        </p:nvSpPr>
        <p:spPr>
          <a:ln/>
        </p:spPr>
      </p:sp>
      <p:sp>
        <p:nvSpPr>
          <p:cNvPr id="12902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902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EA6EC7C-6A19-4442-BB4E-5B661818940E}" type="slidenum">
              <a:rPr lang="it-IT" altLang="it-IT" smtClean="0"/>
              <a:pPr eaLnBrk="1" hangingPunct="1">
                <a:spcBef>
                  <a:spcPct val="0"/>
                </a:spcBef>
              </a:pPr>
              <a:t>48</a:t>
            </a:fld>
            <a:endParaRPr lang="it-IT" altLang="it-IT"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egnaposto immagine diapositiva 1"/>
          <p:cNvSpPr>
            <a:spLocks noGrp="1" noRot="1" noChangeAspect="1" noTextEdit="1"/>
          </p:cNvSpPr>
          <p:nvPr>
            <p:ph type="sldImg"/>
          </p:nvPr>
        </p:nvSpPr>
        <p:spPr>
          <a:ln/>
        </p:spPr>
      </p:sp>
      <p:sp>
        <p:nvSpPr>
          <p:cNvPr id="13005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005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554F560A-AA87-4657-9B9B-C6C7576CDAF6}" type="slidenum">
              <a:rPr lang="it-IT" altLang="it-IT" smtClean="0"/>
              <a:pPr eaLnBrk="1" hangingPunct="1">
                <a:spcBef>
                  <a:spcPct val="0"/>
                </a:spcBef>
              </a:pPr>
              <a:t>49</a:t>
            </a:fld>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23B0FB0-E4F1-44E9-949F-A39272D8D972}" type="slidenum">
              <a:rPr lang="it-IT" altLang="it-IT" smtClean="0"/>
              <a:pPr eaLnBrk="1" hangingPunct="1">
                <a:spcBef>
                  <a:spcPct val="0"/>
                </a:spcBef>
              </a:pPr>
              <a:t>13</a:t>
            </a:fld>
            <a:endParaRPr lang="it-IT" altLang="it-IT"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egnaposto immagine diapositiva 1"/>
          <p:cNvSpPr>
            <a:spLocks noGrp="1" noRot="1" noChangeAspect="1" noTextEdit="1"/>
          </p:cNvSpPr>
          <p:nvPr>
            <p:ph type="sldImg"/>
          </p:nvPr>
        </p:nvSpPr>
        <p:spPr>
          <a:ln/>
        </p:spPr>
      </p:sp>
      <p:sp>
        <p:nvSpPr>
          <p:cNvPr id="1310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10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F241A70-E0AC-49E2-A9CD-979B2190E5F8}" type="slidenum">
              <a:rPr lang="it-IT" altLang="it-IT" smtClean="0"/>
              <a:pPr eaLnBrk="1" hangingPunct="1">
                <a:spcBef>
                  <a:spcPct val="0"/>
                </a:spcBef>
              </a:pPr>
              <a:t>50</a:t>
            </a:fld>
            <a:endParaRPr lang="it-IT" altLang="it-IT"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egnaposto immagine diapositiva 1"/>
          <p:cNvSpPr>
            <a:spLocks noGrp="1" noRot="1" noChangeAspect="1" noTextEdit="1"/>
          </p:cNvSpPr>
          <p:nvPr>
            <p:ph type="sldImg"/>
          </p:nvPr>
        </p:nvSpPr>
        <p:spPr>
          <a:ln/>
        </p:spPr>
      </p:sp>
      <p:sp>
        <p:nvSpPr>
          <p:cNvPr id="13209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210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4F470EF7-DCA1-48C3-9455-6CF4862B818C}" type="slidenum">
              <a:rPr lang="it-IT" altLang="it-IT" smtClean="0"/>
              <a:pPr eaLnBrk="1" hangingPunct="1">
                <a:spcBef>
                  <a:spcPct val="0"/>
                </a:spcBef>
              </a:pPr>
              <a:t>51</a:t>
            </a:fld>
            <a:endParaRPr lang="it-IT" altLang="it-IT"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egnaposto immagine diapositiva 1"/>
          <p:cNvSpPr>
            <a:spLocks noGrp="1" noRot="1" noChangeAspect="1" noTextEdit="1"/>
          </p:cNvSpPr>
          <p:nvPr>
            <p:ph type="sldImg"/>
          </p:nvPr>
        </p:nvSpPr>
        <p:spPr>
          <a:ln/>
        </p:spPr>
      </p:sp>
      <p:sp>
        <p:nvSpPr>
          <p:cNvPr id="13312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312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88BFD08C-952E-4575-8D92-4453A9346600}" type="slidenum">
              <a:rPr lang="it-IT" altLang="it-IT" smtClean="0"/>
              <a:pPr eaLnBrk="1" hangingPunct="1">
                <a:spcBef>
                  <a:spcPct val="0"/>
                </a:spcBef>
              </a:pPr>
              <a:t>52</a:t>
            </a:fld>
            <a:endParaRPr lang="it-IT" altLang="it-IT"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egnaposto immagine diapositiva 1"/>
          <p:cNvSpPr>
            <a:spLocks noGrp="1" noRot="1" noChangeAspect="1" noTextEdit="1"/>
          </p:cNvSpPr>
          <p:nvPr>
            <p:ph type="sldImg"/>
          </p:nvPr>
        </p:nvSpPr>
        <p:spPr>
          <a:ln/>
        </p:spPr>
      </p:sp>
      <p:sp>
        <p:nvSpPr>
          <p:cNvPr id="13414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414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183174C1-DFC9-4E7C-9A3D-65A2E87300A2}" type="slidenum">
              <a:rPr lang="it-IT" altLang="it-IT" smtClean="0"/>
              <a:pPr eaLnBrk="1" hangingPunct="1">
                <a:spcBef>
                  <a:spcPct val="0"/>
                </a:spcBef>
              </a:pPr>
              <a:t>53</a:t>
            </a:fld>
            <a:endParaRPr lang="it-IT" altLang="it-IT"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egnaposto immagine diapositiva 1"/>
          <p:cNvSpPr>
            <a:spLocks noGrp="1" noRot="1" noChangeAspect="1" noTextEdit="1"/>
          </p:cNvSpPr>
          <p:nvPr>
            <p:ph type="sldImg"/>
          </p:nvPr>
        </p:nvSpPr>
        <p:spPr>
          <a:ln/>
        </p:spPr>
      </p:sp>
      <p:sp>
        <p:nvSpPr>
          <p:cNvPr id="1351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51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40F5E1E3-54C5-4B59-9375-8AD4C7939CEC}" type="slidenum">
              <a:rPr lang="it-IT" altLang="it-IT" smtClean="0"/>
              <a:pPr eaLnBrk="1" hangingPunct="1">
                <a:spcBef>
                  <a:spcPct val="0"/>
                </a:spcBef>
              </a:pPr>
              <a:t>54</a:t>
            </a:fld>
            <a:endParaRPr lang="it-IT" altLang="it-IT"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egnaposto immagine diapositiva 1"/>
          <p:cNvSpPr>
            <a:spLocks noGrp="1" noRot="1" noChangeAspect="1" noTextEdit="1"/>
          </p:cNvSpPr>
          <p:nvPr>
            <p:ph type="sldImg"/>
          </p:nvPr>
        </p:nvSpPr>
        <p:spPr>
          <a:ln/>
        </p:spPr>
      </p:sp>
      <p:sp>
        <p:nvSpPr>
          <p:cNvPr id="13619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619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5A6EA0D8-14C7-441D-9318-1D2FC1B6B489}" type="slidenum">
              <a:rPr lang="it-IT" altLang="it-IT" smtClean="0"/>
              <a:pPr eaLnBrk="1" hangingPunct="1">
                <a:spcBef>
                  <a:spcPct val="0"/>
                </a:spcBef>
              </a:pPr>
              <a:t>55</a:t>
            </a:fld>
            <a:endParaRPr lang="it-IT" altLang="it-IT"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egnaposto immagine diapositiva 1"/>
          <p:cNvSpPr>
            <a:spLocks noGrp="1" noRot="1" noChangeAspect="1" noTextEdit="1"/>
          </p:cNvSpPr>
          <p:nvPr>
            <p:ph type="sldImg"/>
          </p:nvPr>
        </p:nvSpPr>
        <p:spPr>
          <a:ln/>
        </p:spPr>
      </p:sp>
      <p:sp>
        <p:nvSpPr>
          <p:cNvPr id="1372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it-IT" altLang="it-IT" sz="2400" dirty="0" err="1" smtClean="0"/>
              <a:t>System.out.println</a:t>
            </a:r>
            <a:r>
              <a:rPr lang="it-IT" altLang="it-IT" sz="2400" dirty="0" smtClean="0"/>
              <a:t>(s1.m(f1) + s1.m(f2)); /*3*/</a:t>
            </a:r>
          </a:p>
          <a:p>
            <a:pPr eaLnBrk="1" hangingPunct="1">
              <a:lnSpc>
                <a:spcPct val="90000"/>
              </a:lnSpc>
            </a:pPr>
            <a:r>
              <a:rPr lang="it-IT" altLang="it-IT" sz="2400" dirty="0" smtClean="0"/>
              <a:t>Istruzione 3:</a:t>
            </a:r>
          </a:p>
          <a:p>
            <a:pPr lvl="1" eaLnBrk="1" hangingPunct="1">
              <a:lnSpc>
                <a:spcPct val="90000"/>
              </a:lnSpc>
            </a:pPr>
            <a:r>
              <a:rPr lang="it-IT" altLang="it-IT" sz="2400" dirty="0" smtClean="0"/>
              <a:t>Parte statica: le due chiamate hanno come tipo statico </a:t>
            </a:r>
            <a:r>
              <a:rPr lang="it-IT" altLang="it-IT" sz="2400" dirty="0" err="1" smtClean="0"/>
              <a:t>Son.m</a:t>
            </a:r>
            <a:r>
              <a:rPr lang="it-IT" altLang="it-IT" sz="2400" dirty="0" smtClean="0"/>
              <a:t>(</a:t>
            </a:r>
            <a:r>
              <a:rPr lang="it-IT" altLang="it-IT" sz="2400" dirty="0" err="1" smtClean="0"/>
              <a:t>Father</a:t>
            </a:r>
            <a:r>
              <a:rPr lang="it-IT" altLang="it-IT" sz="2400" dirty="0" smtClean="0"/>
              <a:t>). Quindi viene scelto questo metodo, o un metodo che ne fa </a:t>
            </a:r>
            <a:r>
              <a:rPr lang="it-IT" altLang="it-IT" sz="2400" dirty="0" err="1" smtClean="0"/>
              <a:t>override</a:t>
            </a:r>
            <a:r>
              <a:rPr lang="it-IT" altLang="it-IT" sz="2400" dirty="0" smtClean="0"/>
              <a:t>...</a:t>
            </a:r>
          </a:p>
          <a:p>
            <a:pPr lvl="1" eaLnBrk="1" hangingPunct="1">
              <a:lnSpc>
                <a:spcPct val="90000"/>
              </a:lnSpc>
            </a:pPr>
            <a:r>
              <a:rPr lang="it-IT" altLang="it-IT" sz="2400" dirty="0" smtClean="0"/>
              <a:t>Parte dinamica: ...ma nessun metodo fa </a:t>
            </a:r>
            <a:r>
              <a:rPr lang="it-IT" altLang="it-IT" sz="2400" dirty="0" err="1" smtClean="0"/>
              <a:t>override</a:t>
            </a:r>
            <a:r>
              <a:rPr lang="it-IT" altLang="it-IT" sz="2400" dirty="0" smtClean="0"/>
              <a:t> di </a:t>
            </a:r>
            <a:r>
              <a:rPr lang="it-IT" altLang="it-IT" sz="2400" dirty="0" err="1" smtClean="0"/>
              <a:t>Son.m</a:t>
            </a:r>
            <a:r>
              <a:rPr lang="it-IT" altLang="it-IT" sz="2400" dirty="0" smtClean="0"/>
              <a:t>(</a:t>
            </a:r>
            <a:r>
              <a:rPr lang="it-IT" altLang="it-IT" sz="2400" dirty="0" err="1" smtClean="0"/>
              <a:t>Father</a:t>
            </a:r>
            <a:r>
              <a:rPr lang="it-IT" altLang="it-IT" sz="2400" dirty="0" smtClean="0"/>
              <a:t>), quindi per entrambe le chiamate viene eseguito questo. Notare che, nonostante f2 abbia tipo dinamico Son, </a:t>
            </a:r>
            <a:r>
              <a:rPr lang="it-IT" altLang="it-IT" sz="2400" dirty="0" err="1" smtClean="0"/>
              <a:t>s.m</a:t>
            </a:r>
            <a:r>
              <a:rPr lang="it-IT" altLang="it-IT" sz="2400" dirty="0" smtClean="0"/>
              <a:t>(f2) NON esegue </a:t>
            </a:r>
            <a:r>
              <a:rPr lang="it-IT" altLang="it-IT" sz="2400" dirty="0" err="1" smtClean="0"/>
              <a:t>Son.m</a:t>
            </a:r>
            <a:r>
              <a:rPr lang="it-IT" altLang="it-IT" sz="2400" dirty="0" smtClean="0"/>
              <a:t>(Son)!!! Viene stampato 200.</a:t>
            </a:r>
          </a:p>
          <a:p>
            <a:pPr eaLnBrk="1" hangingPunct="1">
              <a:lnSpc>
                <a:spcPct val="90000"/>
              </a:lnSpc>
            </a:pPr>
            <a:r>
              <a:rPr lang="it-IT" altLang="it-IT" sz="2400" dirty="0" err="1" smtClean="0"/>
              <a:t>System.out.println</a:t>
            </a:r>
            <a:r>
              <a:rPr lang="it-IT" altLang="it-IT" sz="2400" dirty="0" smtClean="0"/>
              <a:t>(f1.m(s1) + f2.m(s1)); /*4*/</a:t>
            </a:r>
          </a:p>
          <a:p>
            <a:pPr eaLnBrk="1" hangingPunct="1">
              <a:lnSpc>
                <a:spcPct val="90000"/>
              </a:lnSpc>
            </a:pPr>
            <a:r>
              <a:rPr lang="it-IT" altLang="it-IT" sz="2400" dirty="0" smtClean="0"/>
              <a:t>Istruzione 4:</a:t>
            </a:r>
          </a:p>
          <a:p>
            <a:pPr lvl="1" eaLnBrk="1" hangingPunct="1">
              <a:lnSpc>
                <a:spcPct val="90000"/>
              </a:lnSpc>
            </a:pPr>
            <a:r>
              <a:rPr lang="it-IT" altLang="it-IT" sz="2400" dirty="0" smtClean="0"/>
              <a:t>Parte statica: le due chiamate hanno come tipo statico </a:t>
            </a:r>
            <a:r>
              <a:rPr lang="it-IT" altLang="it-IT" sz="2400" dirty="0" err="1" smtClean="0"/>
              <a:t>Father.m</a:t>
            </a:r>
            <a:r>
              <a:rPr lang="it-IT" altLang="it-IT" sz="2400" dirty="0" smtClean="0"/>
              <a:t>(Son). Non esiste un metodo con questa </a:t>
            </a:r>
            <a:r>
              <a:rPr lang="it-IT" altLang="it-IT" sz="2400" dirty="0" err="1" smtClean="0"/>
              <a:t>signature</a:t>
            </a:r>
            <a:r>
              <a:rPr lang="it-IT" altLang="it-IT" sz="2400" dirty="0" smtClean="0"/>
              <a:t>, ma </a:t>
            </a:r>
            <a:r>
              <a:rPr lang="it-IT" altLang="it-IT" sz="2400" dirty="0" err="1" smtClean="0"/>
              <a:t>Father.m</a:t>
            </a:r>
            <a:r>
              <a:rPr lang="it-IT" altLang="it-IT" sz="2400" dirty="0" smtClean="0"/>
              <a:t>(</a:t>
            </a:r>
            <a:r>
              <a:rPr lang="it-IT" altLang="it-IT" sz="2400" dirty="0" err="1" smtClean="0"/>
              <a:t>Father</a:t>
            </a:r>
            <a:r>
              <a:rPr lang="it-IT" altLang="it-IT" sz="2400" dirty="0" smtClean="0"/>
              <a:t>) è compatibile. Viene scelto quindi </a:t>
            </a:r>
            <a:r>
              <a:rPr lang="it-IT" altLang="it-IT" sz="2400" dirty="0" err="1" smtClean="0"/>
              <a:t>Father.m</a:t>
            </a:r>
            <a:r>
              <a:rPr lang="it-IT" altLang="it-IT" sz="2400" dirty="0" smtClean="0"/>
              <a:t>(</a:t>
            </a:r>
            <a:r>
              <a:rPr lang="it-IT" altLang="it-IT" sz="2400" dirty="0" err="1" smtClean="0"/>
              <a:t>Father</a:t>
            </a:r>
            <a:r>
              <a:rPr lang="it-IT" altLang="it-IT" sz="2400" dirty="0" smtClean="0"/>
              <a:t>), o un metodo che ne fa </a:t>
            </a:r>
            <a:r>
              <a:rPr lang="it-IT" altLang="it-IT" sz="2400" dirty="0" err="1" smtClean="0"/>
              <a:t>override</a:t>
            </a:r>
            <a:r>
              <a:rPr lang="it-IT" altLang="it-IT" sz="2400" dirty="0" smtClean="0"/>
              <a:t>.</a:t>
            </a:r>
          </a:p>
          <a:p>
            <a:pPr lvl="1" eaLnBrk="1" hangingPunct="1">
              <a:lnSpc>
                <a:spcPct val="90000"/>
              </a:lnSpc>
            </a:pPr>
            <a:r>
              <a:rPr lang="it-IT" altLang="it-IT" sz="2400" dirty="0" smtClean="0"/>
              <a:t>Parte dinamica: dal momento che f1 e f2 hanno diversi tipi dinamici, la prima chiamata usa il metodo </a:t>
            </a:r>
            <a:r>
              <a:rPr lang="it-IT" altLang="it-IT" sz="2400" dirty="0" err="1" smtClean="0"/>
              <a:t>Father.m</a:t>
            </a:r>
            <a:r>
              <a:rPr lang="it-IT" altLang="it-IT" sz="2400" dirty="0" smtClean="0"/>
              <a:t>(</a:t>
            </a:r>
            <a:r>
              <a:rPr lang="it-IT" altLang="it-IT" sz="2400" dirty="0" err="1" smtClean="0"/>
              <a:t>Father</a:t>
            </a:r>
            <a:r>
              <a:rPr lang="it-IT" altLang="it-IT" sz="2400" dirty="0" smtClean="0"/>
              <a:t>), la seconda usa il metodo </a:t>
            </a:r>
            <a:r>
              <a:rPr lang="it-IT" altLang="it-IT" sz="2400" dirty="0" err="1" smtClean="0"/>
              <a:t>overridden</a:t>
            </a:r>
            <a:r>
              <a:rPr lang="it-IT" altLang="it-IT" sz="2400" dirty="0" smtClean="0"/>
              <a:t> </a:t>
            </a:r>
            <a:r>
              <a:rPr lang="it-IT" altLang="it-IT" sz="2400" dirty="0" err="1" smtClean="0"/>
              <a:t>Son.m</a:t>
            </a:r>
            <a:r>
              <a:rPr lang="it-IT" altLang="it-IT" sz="2400" dirty="0" smtClean="0"/>
              <a:t>(</a:t>
            </a:r>
            <a:r>
              <a:rPr lang="it-IT" altLang="it-IT" sz="2400" dirty="0" err="1" smtClean="0"/>
              <a:t>Father</a:t>
            </a:r>
            <a:r>
              <a:rPr lang="it-IT" altLang="it-IT" sz="2400" dirty="0" smtClean="0"/>
              <a:t>). </a:t>
            </a:r>
          </a:p>
          <a:p>
            <a:pPr lvl="1" eaLnBrk="1" hangingPunct="1">
              <a:lnSpc>
                <a:spcPct val="90000"/>
              </a:lnSpc>
              <a:buFontTx/>
              <a:buNone/>
            </a:pPr>
            <a:r>
              <a:rPr lang="it-IT" altLang="it-IT" sz="2400" dirty="0" smtClean="0"/>
              <a:t>	Il risultato è 1 + 100 = 101.</a:t>
            </a:r>
          </a:p>
          <a:p>
            <a:pPr eaLnBrk="1" hangingPunct="1"/>
            <a:r>
              <a:rPr lang="it-IT" altLang="it-IT" dirty="0" smtClean="0"/>
              <a:t>Istruzione 5:</a:t>
            </a:r>
          </a:p>
          <a:p>
            <a:pPr lvl="1" eaLnBrk="1" hangingPunct="1"/>
            <a:r>
              <a:rPr lang="it-IT" altLang="it-IT" dirty="0" smtClean="0"/>
              <a:t>Statico è </a:t>
            </a:r>
            <a:r>
              <a:rPr lang="it-IT" altLang="it-IT" dirty="0" err="1" smtClean="0"/>
              <a:t>Son.m</a:t>
            </a:r>
            <a:r>
              <a:rPr lang="it-IT" altLang="it-IT" dirty="0" smtClean="0"/>
              <a:t>(Son), e non ci sono metodi che ne fanno </a:t>
            </a:r>
            <a:r>
              <a:rPr lang="it-IT" altLang="it-IT" dirty="0" err="1" smtClean="0"/>
              <a:t>overriding</a:t>
            </a:r>
            <a:r>
              <a:rPr lang="it-IT" altLang="it-IT" dirty="0" smtClean="0"/>
              <a:t>. All'interno, viene effettuata una chiamata di </a:t>
            </a:r>
            <a:r>
              <a:rPr lang="it-IT" altLang="it-IT" dirty="0" err="1" smtClean="0"/>
              <a:t>super.m</a:t>
            </a:r>
            <a:r>
              <a:rPr lang="it-IT" altLang="it-IT" dirty="0" smtClean="0"/>
              <a:t>(s), con s parametro il cui tipo statico è Son; super significa "della superclasse statica" - quindi di </a:t>
            </a:r>
            <a:r>
              <a:rPr lang="it-IT" altLang="it-IT" dirty="0" err="1" smtClean="0"/>
              <a:t>Father</a:t>
            </a:r>
            <a:r>
              <a:rPr lang="it-IT" altLang="it-IT" dirty="0" smtClean="0"/>
              <a:t>. Staticamente, questo significa cercare </a:t>
            </a:r>
            <a:r>
              <a:rPr lang="it-IT" altLang="it-IT" dirty="0" err="1" smtClean="0"/>
              <a:t>Father.m</a:t>
            </a:r>
            <a:r>
              <a:rPr lang="it-IT" altLang="it-IT" dirty="0" smtClean="0"/>
              <a:t>(Son), che non esiste: Però esiste </a:t>
            </a:r>
            <a:r>
              <a:rPr lang="it-IT" altLang="it-IT" dirty="0" err="1" smtClean="0"/>
              <a:t>Father.m</a:t>
            </a:r>
            <a:r>
              <a:rPr lang="it-IT" altLang="it-IT" dirty="0" smtClean="0"/>
              <a:t>(</a:t>
            </a:r>
            <a:r>
              <a:rPr lang="it-IT" altLang="it-IT" dirty="0" err="1" smtClean="0"/>
              <a:t>Father</a:t>
            </a:r>
            <a:r>
              <a:rPr lang="it-IT" altLang="it-IT" dirty="0" smtClean="0"/>
              <a:t>), che è compatibile. A </a:t>
            </a:r>
            <a:r>
              <a:rPr lang="it-IT" altLang="it-IT" dirty="0" err="1" smtClean="0"/>
              <a:t>runtime</a:t>
            </a:r>
            <a:r>
              <a:rPr lang="it-IT" altLang="it-IT" dirty="0" smtClean="0"/>
              <a:t> viene invocato questo. Quindi, </a:t>
            </a:r>
            <a:r>
              <a:rPr lang="it-IT" altLang="it-IT" dirty="0" err="1" smtClean="0"/>
              <a:t>super.m</a:t>
            </a:r>
            <a:r>
              <a:rPr lang="it-IT" altLang="it-IT" smtClean="0"/>
              <a:t>(s) restituisce 1, e l'istruzione 5 stampa 2 a schermo. </a:t>
            </a:r>
          </a:p>
          <a:p>
            <a:pPr eaLnBrk="1" hangingPunct="1"/>
            <a:endParaRPr lang="it-IT" altLang="it-IT" dirty="0" smtClean="0"/>
          </a:p>
        </p:txBody>
      </p:sp>
      <p:sp>
        <p:nvSpPr>
          <p:cNvPr id="1372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2239B21-5A47-4530-9000-DE628933D8BD}" type="slidenum">
              <a:rPr lang="it-IT" altLang="it-IT" smtClean="0"/>
              <a:pPr eaLnBrk="1" hangingPunct="1">
                <a:spcBef>
                  <a:spcPct val="0"/>
                </a:spcBef>
              </a:pPr>
              <a:t>56</a:t>
            </a:fld>
            <a:endParaRPr lang="it-IT" altLang="it-IT"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egnaposto immagine diapositiva 1"/>
          <p:cNvSpPr>
            <a:spLocks noGrp="1" noRot="1" noChangeAspect="1" noTextEdit="1"/>
          </p:cNvSpPr>
          <p:nvPr>
            <p:ph type="sldImg"/>
          </p:nvPr>
        </p:nvSpPr>
        <p:spPr>
          <a:ln/>
        </p:spPr>
      </p:sp>
      <p:sp>
        <p:nvSpPr>
          <p:cNvPr id="13824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824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E1971CE-37FD-4078-9501-FF2882542198}" type="slidenum">
              <a:rPr lang="it-IT" altLang="it-IT" smtClean="0"/>
              <a:pPr eaLnBrk="1" hangingPunct="1">
                <a:spcBef>
                  <a:spcPct val="0"/>
                </a:spcBef>
              </a:pPr>
              <a:t>57</a:t>
            </a:fld>
            <a:endParaRPr lang="it-IT" altLang="it-IT"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egnaposto immagine diapositiva 1"/>
          <p:cNvSpPr>
            <a:spLocks noGrp="1" noRot="1" noChangeAspect="1" noTextEdit="1"/>
          </p:cNvSpPr>
          <p:nvPr>
            <p:ph type="sldImg"/>
          </p:nvPr>
        </p:nvSpPr>
        <p:spPr>
          <a:ln/>
        </p:spPr>
      </p:sp>
      <p:sp>
        <p:nvSpPr>
          <p:cNvPr id="13926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926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4CD04ADD-52C2-4514-BE03-AD407EB516E0}" type="slidenum">
              <a:rPr lang="it-IT" altLang="it-IT" smtClean="0"/>
              <a:pPr eaLnBrk="1" hangingPunct="1">
                <a:spcBef>
                  <a:spcPct val="0"/>
                </a:spcBef>
              </a:pPr>
              <a:t>58</a:t>
            </a:fld>
            <a:endParaRPr lang="it-IT" altLang="it-IT"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egnaposto immagine diapositiva 1"/>
          <p:cNvSpPr>
            <a:spLocks noGrp="1" noRot="1" noChangeAspect="1" noTextEdit="1"/>
          </p:cNvSpPr>
          <p:nvPr>
            <p:ph type="sldImg"/>
          </p:nvPr>
        </p:nvSpPr>
        <p:spPr>
          <a:ln/>
        </p:spPr>
      </p:sp>
      <p:sp>
        <p:nvSpPr>
          <p:cNvPr id="14029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029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71773BB-7D3B-4F23-AEC1-DF63144EEF6C}" type="slidenum">
              <a:rPr lang="it-IT" altLang="it-IT" smtClean="0"/>
              <a:pPr eaLnBrk="1" hangingPunct="1">
                <a:spcBef>
                  <a:spcPct val="0"/>
                </a:spcBef>
              </a:pPr>
              <a:t>59</a:t>
            </a:fld>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8077942-D627-4F8E-BF23-6AF2AA9EEFD3}" type="slidenum">
              <a:rPr lang="it-IT" altLang="it-IT" smtClean="0"/>
              <a:pPr eaLnBrk="1" hangingPunct="1">
                <a:spcBef>
                  <a:spcPct val="0"/>
                </a:spcBef>
              </a:pPr>
              <a:t>14</a:t>
            </a:fld>
            <a:endParaRPr lang="it-IT" altLang="it-IT"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D006684-ED54-4637-99C4-7B1B87113039}" type="slidenum">
              <a:rPr lang="it-IT" altLang="it-IT" smtClean="0"/>
              <a:pPr eaLnBrk="1" hangingPunct="1">
                <a:spcBef>
                  <a:spcPct val="0"/>
                </a:spcBef>
              </a:pPr>
              <a:t>15</a:t>
            </a:fld>
            <a:endParaRPr lang="it-IT" altLang="it-IT"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egnaposto immagine diapositiva 1"/>
          <p:cNvSpPr>
            <a:spLocks noGrp="1" noRot="1" noChangeAspect="1" noTextEdit="1"/>
          </p:cNvSpPr>
          <p:nvPr>
            <p:ph type="sldImg"/>
          </p:nvPr>
        </p:nvSpPr>
        <p:spPr>
          <a:ln/>
        </p:spPr>
      </p:sp>
      <p:sp>
        <p:nvSpPr>
          <p:cNvPr id="9728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728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25155E5-826B-4D9C-B15C-425DC622D348}" type="slidenum">
              <a:rPr lang="it-IT" altLang="it-IT" smtClean="0"/>
              <a:pPr eaLnBrk="1" hangingPunct="1">
                <a:spcBef>
                  <a:spcPct val="0"/>
                </a:spcBef>
              </a:pPr>
              <a:t>16</a:t>
            </a:fld>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egnaposto immagine diapositiva 1"/>
          <p:cNvSpPr>
            <a:spLocks noGrp="1" noRot="1" noChangeAspect="1" noTextEdit="1"/>
          </p:cNvSpPr>
          <p:nvPr>
            <p:ph type="sldImg"/>
          </p:nvPr>
        </p:nvSpPr>
        <p:spPr>
          <a:ln/>
        </p:spPr>
      </p:sp>
      <p:sp>
        <p:nvSpPr>
          <p:cNvPr id="9830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830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123994F1-444A-49B3-85FA-7CF06355DA50}" type="slidenum">
              <a:rPr lang="it-IT" altLang="it-IT" smtClean="0"/>
              <a:pPr eaLnBrk="1" hangingPunct="1">
                <a:spcBef>
                  <a:spcPct val="0"/>
                </a:spcBef>
              </a:pPr>
              <a:t>18</a:t>
            </a:fld>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immagine diapositiva 1"/>
          <p:cNvSpPr>
            <a:spLocks noGrp="1" noRot="1" noChangeAspect="1" noTextEdit="1"/>
          </p:cNvSpPr>
          <p:nvPr>
            <p:ph type="sldImg"/>
          </p:nvPr>
        </p:nvSpPr>
        <p:spPr>
          <a:ln/>
        </p:spPr>
      </p:sp>
      <p:sp>
        <p:nvSpPr>
          <p:cNvPr id="9933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933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11B01BF-1FF2-4EBF-ABA5-9505D804858E}" type="slidenum">
              <a:rPr lang="it-IT" altLang="it-IT" smtClean="0"/>
              <a:pPr eaLnBrk="1" hangingPunct="1">
                <a:spcBef>
                  <a:spcPct val="0"/>
                </a:spcBef>
              </a:pPr>
              <a:t>19</a:t>
            </a:fld>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82BB40C-5979-4149-B3D5-74FFD715603E}" type="slidenum">
              <a:rPr lang="it-IT"/>
              <a:pPr>
                <a:defRPr/>
              </a:pPr>
              <a:t>‹N›</a:t>
            </a:fld>
            <a:endParaRPr lang="it-IT"/>
          </a:p>
        </p:txBody>
      </p:sp>
    </p:spTree>
    <p:extLst>
      <p:ext uri="{BB962C8B-B14F-4D97-AF65-F5344CB8AC3E}">
        <p14:creationId xmlns:p14="http://schemas.microsoft.com/office/powerpoint/2010/main" val="302655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3188CE0-2D2F-42B8-A4D4-B9FA0F7BDFC6}" type="slidenum">
              <a:rPr lang="it-IT"/>
              <a:pPr>
                <a:defRPr/>
              </a:pPr>
              <a:t>‹N›</a:t>
            </a:fld>
            <a:endParaRPr lang="it-IT"/>
          </a:p>
        </p:txBody>
      </p:sp>
    </p:spTree>
    <p:extLst>
      <p:ext uri="{BB962C8B-B14F-4D97-AF65-F5344CB8AC3E}">
        <p14:creationId xmlns:p14="http://schemas.microsoft.com/office/powerpoint/2010/main" val="3802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6B1F5F55-B2AF-48C2-A63C-79F3DE705D59}" type="slidenum">
              <a:rPr lang="it-IT"/>
              <a:pPr>
                <a:defRPr/>
              </a:pPr>
              <a:t>‹N›</a:t>
            </a:fld>
            <a:endParaRPr lang="it-IT"/>
          </a:p>
        </p:txBody>
      </p:sp>
    </p:spTree>
    <p:extLst>
      <p:ext uri="{BB962C8B-B14F-4D97-AF65-F5344CB8AC3E}">
        <p14:creationId xmlns:p14="http://schemas.microsoft.com/office/powerpoint/2010/main" val="202339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D8CF8B4-7945-4B60-96D7-CF50D9353FEB}" type="slidenum">
              <a:rPr lang="it-IT"/>
              <a:pPr>
                <a:defRPr/>
              </a:pPr>
              <a:t>‹N›</a:t>
            </a:fld>
            <a:endParaRPr lang="it-IT"/>
          </a:p>
        </p:txBody>
      </p:sp>
    </p:spTree>
    <p:extLst>
      <p:ext uri="{BB962C8B-B14F-4D97-AF65-F5344CB8AC3E}">
        <p14:creationId xmlns:p14="http://schemas.microsoft.com/office/powerpoint/2010/main" val="79640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99D1B68-71D0-4D64-AA8B-E361598D621A}" type="slidenum">
              <a:rPr lang="it-IT"/>
              <a:pPr>
                <a:defRPr/>
              </a:pPr>
              <a:t>‹N›</a:t>
            </a:fld>
            <a:endParaRPr lang="it-IT"/>
          </a:p>
        </p:txBody>
      </p:sp>
    </p:spTree>
    <p:extLst>
      <p:ext uri="{BB962C8B-B14F-4D97-AF65-F5344CB8AC3E}">
        <p14:creationId xmlns:p14="http://schemas.microsoft.com/office/powerpoint/2010/main" val="426889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58621577-74BA-4484-81DB-03AB55C06BBF}" type="slidenum">
              <a:rPr lang="it-IT"/>
              <a:pPr>
                <a:defRPr/>
              </a:pPr>
              <a:t>‹N›</a:t>
            </a:fld>
            <a:endParaRPr lang="it-IT"/>
          </a:p>
        </p:txBody>
      </p:sp>
    </p:spTree>
    <p:extLst>
      <p:ext uri="{BB962C8B-B14F-4D97-AF65-F5344CB8AC3E}">
        <p14:creationId xmlns:p14="http://schemas.microsoft.com/office/powerpoint/2010/main" val="263282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D4A3C0DD-2763-4953-889E-D947EBCAF1EB}" type="slidenum">
              <a:rPr lang="it-IT"/>
              <a:pPr>
                <a:defRPr/>
              </a:pPr>
              <a:t>‹N›</a:t>
            </a:fld>
            <a:endParaRPr lang="it-IT"/>
          </a:p>
        </p:txBody>
      </p:sp>
    </p:spTree>
    <p:extLst>
      <p:ext uri="{BB962C8B-B14F-4D97-AF65-F5344CB8AC3E}">
        <p14:creationId xmlns:p14="http://schemas.microsoft.com/office/powerpoint/2010/main" val="977902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94E4C072-6DFD-4524-9678-153E0037A0D5}" type="slidenum">
              <a:rPr lang="it-IT"/>
              <a:pPr>
                <a:defRPr/>
              </a:pPr>
              <a:t>‹N›</a:t>
            </a:fld>
            <a:endParaRPr lang="it-IT"/>
          </a:p>
        </p:txBody>
      </p:sp>
    </p:spTree>
    <p:extLst>
      <p:ext uri="{BB962C8B-B14F-4D97-AF65-F5344CB8AC3E}">
        <p14:creationId xmlns:p14="http://schemas.microsoft.com/office/powerpoint/2010/main" val="3107540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3F8B2266-978F-4F3A-B6BA-20EAD2DA5FE0}" type="slidenum">
              <a:rPr lang="it-IT"/>
              <a:pPr>
                <a:defRPr/>
              </a:pPr>
              <a:t>‹N›</a:t>
            </a:fld>
            <a:endParaRPr lang="it-IT"/>
          </a:p>
        </p:txBody>
      </p:sp>
    </p:spTree>
    <p:extLst>
      <p:ext uri="{BB962C8B-B14F-4D97-AF65-F5344CB8AC3E}">
        <p14:creationId xmlns:p14="http://schemas.microsoft.com/office/powerpoint/2010/main" val="319279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C819AAB-B983-4FBA-B1A5-B6531417404E}" type="slidenum">
              <a:rPr lang="it-IT"/>
              <a:pPr>
                <a:defRPr/>
              </a:pPr>
              <a:t>‹N›</a:t>
            </a:fld>
            <a:endParaRPr lang="it-IT"/>
          </a:p>
        </p:txBody>
      </p:sp>
    </p:spTree>
    <p:extLst>
      <p:ext uri="{BB962C8B-B14F-4D97-AF65-F5344CB8AC3E}">
        <p14:creationId xmlns:p14="http://schemas.microsoft.com/office/powerpoint/2010/main" val="162385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3AC9B2EE-97FA-4715-ABA5-EB3DC2F1483F}" type="slidenum">
              <a:rPr lang="it-IT"/>
              <a:pPr>
                <a:defRPr/>
              </a:pPr>
              <a:t>‹N›</a:t>
            </a:fld>
            <a:endParaRPr lang="it-IT"/>
          </a:p>
        </p:txBody>
      </p:sp>
    </p:spTree>
    <p:extLst>
      <p:ext uri="{BB962C8B-B14F-4D97-AF65-F5344CB8AC3E}">
        <p14:creationId xmlns:p14="http://schemas.microsoft.com/office/powerpoint/2010/main" val="44194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A52761D-5B36-49B0-98BB-1617C9273FA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 Cosa Stampa?</a:t>
            </a:r>
            <a:endParaRPr lang="it-IT" dirty="0"/>
          </a:p>
        </p:txBody>
      </p:sp>
      <p:sp>
        <p:nvSpPr>
          <p:cNvPr id="3" name="Content Placeholder 2"/>
          <p:cNvSpPr>
            <a:spLocks noGrp="1"/>
          </p:cNvSpPr>
          <p:nvPr>
            <p:ph idx="1"/>
          </p:nvPr>
        </p:nvSpPr>
        <p:spPr/>
        <p:txBody>
          <a:bodyPr>
            <a:normAutofit/>
          </a:bodyPr>
          <a:lstStyle/>
          <a:p>
            <a:pPr marL="0" indent="0">
              <a:buNone/>
            </a:pPr>
            <a:r>
              <a:rPr lang="it-IT" sz="2400" b="1" dirty="0">
                <a:solidFill>
                  <a:srgbClr val="7F0055"/>
                </a:solidFill>
                <a:latin typeface="Monaco"/>
              </a:rPr>
              <a:t>public</a:t>
            </a:r>
            <a:r>
              <a:rPr lang="it-IT" sz="2400" b="1" dirty="0">
                <a:solidFill>
                  <a:srgbClr val="000000"/>
                </a:solidFill>
                <a:latin typeface="Monaco"/>
              </a:rPr>
              <a:t> </a:t>
            </a:r>
            <a:r>
              <a:rPr lang="it-IT" sz="2400" b="1" dirty="0" err="1">
                <a:solidFill>
                  <a:srgbClr val="7F0055"/>
                </a:solidFill>
                <a:latin typeface="Monaco"/>
              </a:rPr>
              <a:t>class</a:t>
            </a:r>
            <a:r>
              <a:rPr lang="it-IT" sz="2400" b="1" dirty="0">
                <a:solidFill>
                  <a:srgbClr val="000000"/>
                </a:solidFill>
                <a:latin typeface="Monaco"/>
              </a:rPr>
              <a:t> </a:t>
            </a:r>
            <a:r>
              <a:rPr lang="it-IT" sz="2400" b="1" dirty="0" err="1">
                <a:solidFill>
                  <a:srgbClr val="000000"/>
                </a:solidFill>
                <a:latin typeface="Monaco"/>
              </a:rPr>
              <a:t>StringDemo</a:t>
            </a:r>
            <a:r>
              <a:rPr lang="it-IT" sz="2400" b="1" dirty="0">
                <a:solidFill>
                  <a:srgbClr val="000000"/>
                </a:solidFill>
                <a:latin typeface="Monaco"/>
              </a:rPr>
              <a:t> {</a:t>
            </a:r>
          </a:p>
          <a:p>
            <a:pPr marL="0" indent="0">
              <a:buNone/>
            </a:pPr>
            <a:r>
              <a:rPr lang="it-IT" sz="2400" dirty="0">
                <a:solidFill>
                  <a:srgbClr val="000000"/>
                </a:solidFill>
                <a:latin typeface="Monaco"/>
              </a:rPr>
              <a:t>	</a:t>
            </a:r>
            <a:r>
              <a:rPr lang="it-IT" sz="2400" b="1" dirty="0">
                <a:solidFill>
                  <a:srgbClr val="7F0055"/>
                </a:solidFill>
                <a:latin typeface="Monaco"/>
              </a:rPr>
              <a:t>public</a:t>
            </a:r>
            <a:r>
              <a:rPr lang="it-IT" sz="2400" b="1" dirty="0">
                <a:solidFill>
                  <a:srgbClr val="000000"/>
                </a:solidFill>
                <a:latin typeface="Monaco"/>
              </a:rPr>
              <a:t> </a:t>
            </a:r>
            <a:r>
              <a:rPr lang="it-IT" sz="2400" b="1" dirty="0" err="1">
                <a:solidFill>
                  <a:srgbClr val="7F0055"/>
                </a:solidFill>
                <a:latin typeface="Monaco"/>
              </a:rPr>
              <a:t>static</a:t>
            </a:r>
            <a:r>
              <a:rPr lang="it-IT" sz="2400" b="1" dirty="0">
                <a:solidFill>
                  <a:srgbClr val="000000"/>
                </a:solidFill>
                <a:latin typeface="Monaco"/>
              </a:rPr>
              <a:t> </a:t>
            </a:r>
            <a:r>
              <a:rPr lang="it-IT" sz="2400" b="1" dirty="0" err="1">
                <a:solidFill>
                  <a:srgbClr val="7F0055"/>
                </a:solidFill>
                <a:latin typeface="Monaco"/>
              </a:rPr>
              <a:t>void</a:t>
            </a:r>
            <a:r>
              <a:rPr lang="it-IT" sz="2400" b="1" dirty="0">
                <a:solidFill>
                  <a:srgbClr val="000000"/>
                </a:solidFill>
                <a:latin typeface="Monaco"/>
              </a:rPr>
              <a:t> </a:t>
            </a:r>
            <a:r>
              <a:rPr lang="it-IT" sz="2400" b="1" dirty="0" err="1">
                <a:solidFill>
                  <a:srgbClr val="000000"/>
                </a:solidFill>
                <a:latin typeface="Monaco"/>
              </a:rPr>
              <a:t>main</a:t>
            </a:r>
            <a:r>
              <a:rPr lang="it-IT" sz="2400" b="1" dirty="0">
                <a:solidFill>
                  <a:srgbClr val="000000"/>
                </a:solidFill>
                <a:latin typeface="Monaco"/>
              </a:rPr>
              <a:t>(</a:t>
            </a:r>
            <a:r>
              <a:rPr lang="it-IT" sz="2400" b="1" dirty="0" err="1">
                <a:solidFill>
                  <a:srgbClr val="000000"/>
                </a:solidFill>
                <a:latin typeface="Monaco"/>
              </a:rPr>
              <a:t>String</a:t>
            </a:r>
            <a:r>
              <a:rPr lang="it-IT" sz="2400" b="1" dirty="0">
                <a:solidFill>
                  <a:srgbClr val="000000"/>
                </a:solidFill>
                <a:latin typeface="Monaco"/>
              </a:rPr>
              <a:t>[] </a:t>
            </a:r>
            <a:r>
              <a:rPr lang="it-IT" sz="2400" b="1" dirty="0" err="1">
                <a:solidFill>
                  <a:srgbClr val="000000"/>
                </a:solidFill>
                <a:latin typeface="Monaco"/>
              </a:rPr>
              <a:t>args</a:t>
            </a:r>
            <a:r>
              <a:rPr lang="it-IT" sz="2400" b="1" dirty="0">
                <a:solidFill>
                  <a:srgbClr val="000000"/>
                </a:solidFill>
                <a:latin typeface="Monaco"/>
              </a:rPr>
              <a:t>){</a:t>
            </a:r>
          </a:p>
          <a:p>
            <a:pPr marL="0" indent="0">
              <a:buNone/>
            </a:pPr>
            <a:r>
              <a:rPr lang="it-IT" sz="2400" dirty="0">
                <a:solidFill>
                  <a:srgbClr val="000000"/>
                </a:solidFill>
                <a:latin typeface="Monaco"/>
              </a:rPr>
              <a:t>		</a:t>
            </a:r>
            <a:r>
              <a:rPr lang="it-IT" sz="2400" dirty="0" err="1">
                <a:solidFill>
                  <a:srgbClr val="000000"/>
                </a:solidFill>
                <a:latin typeface="Monaco"/>
              </a:rPr>
              <a:t>String</a:t>
            </a:r>
            <a:r>
              <a:rPr lang="it-IT" sz="2400" dirty="0">
                <a:solidFill>
                  <a:srgbClr val="000000"/>
                </a:solidFill>
                <a:latin typeface="Monaco"/>
              </a:rPr>
              <a:t> s1 = </a:t>
            </a:r>
            <a:r>
              <a:rPr lang="it-IT" sz="2400" dirty="0">
                <a:solidFill>
                  <a:srgbClr val="2A00FF"/>
                </a:solidFill>
                <a:latin typeface="Monaco"/>
              </a:rPr>
              <a:t>"Ciao Mamma! "</a:t>
            </a:r>
            <a:r>
              <a:rPr lang="it-IT" sz="2400" dirty="0">
                <a:solidFill>
                  <a:srgbClr val="000000"/>
                </a:solidFill>
                <a:latin typeface="Monaco"/>
              </a:rPr>
              <a:t>;</a:t>
            </a:r>
          </a:p>
          <a:p>
            <a:pPr marL="0" indent="0">
              <a:buNone/>
            </a:pPr>
            <a:r>
              <a:rPr lang="it-IT" sz="2400" dirty="0">
                <a:solidFill>
                  <a:srgbClr val="000000"/>
                </a:solidFill>
                <a:latin typeface="Monaco"/>
              </a:rPr>
              <a:t>		</a:t>
            </a:r>
            <a:r>
              <a:rPr lang="it-IT" sz="2400" dirty="0" err="1">
                <a:solidFill>
                  <a:srgbClr val="000000"/>
                </a:solidFill>
                <a:latin typeface="Monaco"/>
              </a:rPr>
              <a:t>String</a:t>
            </a:r>
            <a:r>
              <a:rPr lang="it-IT" sz="2400" dirty="0">
                <a:solidFill>
                  <a:srgbClr val="000000"/>
                </a:solidFill>
                <a:latin typeface="Monaco"/>
              </a:rPr>
              <a:t> s2 = s1;</a:t>
            </a:r>
          </a:p>
          <a:p>
            <a:pPr marL="0" indent="0">
              <a:buNone/>
            </a:pPr>
            <a:r>
              <a:rPr lang="it-IT" sz="2400" dirty="0">
                <a:solidFill>
                  <a:srgbClr val="000000"/>
                </a:solidFill>
                <a:latin typeface="Monaco"/>
              </a:rPr>
              <a:t>		s1 = s1 + </a:t>
            </a:r>
            <a:r>
              <a:rPr lang="it-IT" sz="2400" dirty="0">
                <a:solidFill>
                  <a:srgbClr val="2A00FF"/>
                </a:solidFill>
                <a:latin typeface="Monaco"/>
              </a:rPr>
              <a:t>"Guarda come mi diverto!"</a:t>
            </a:r>
            <a:r>
              <a:rPr lang="it-IT" sz="2400" dirty="0">
                <a:solidFill>
                  <a:srgbClr val="000000"/>
                </a:solidFill>
                <a:latin typeface="Monaco"/>
              </a:rPr>
              <a:t>;</a:t>
            </a:r>
          </a:p>
          <a:p>
            <a:pPr marL="0" indent="0">
              <a:buNone/>
            </a:pPr>
            <a:r>
              <a:rPr lang="it-IT" sz="2400" dirty="0">
                <a:solidFill>
                  <a:srgbClr val="000000"/>
                </a:solidFill>
                <a:latin typeface="Monaco"/>
              </a:rPr>
              <a:t>		</a:t>
            </a:r>
            <a:r>
              <a:rPr lang="it-IT" sz="2400" dirty="0" err="1">
                <a:solidFill>
                  <a:srgbClr val="000000"/>
                </a:solidFill>
                <a:latin typeface="Monaco"/>
              </a:rPr>
              <a:t>System.</a:t>
            </a:r>
            <a:r>
              <a:rPr lang="it-IT" sz="2400" i="1" dirty="0" err="1">
                <a:solidFill>
                  <a:srgbClr val="0000C0"/>
                </a:solidFill>
                <a:latin typeface="Monaco"/>
              </a:rPr>
              <a:t>out</a:t>
            </a:r>
            <a:r>
              <a:rPr lang="it-IT" sz="2400" i="1" dirty="0" err="1">
                <a:solidFill>
                  <a:srgbClr val="000000"/>
                </a:solidFill>
                <a:latin typeface="Monaco"/>
              </a:rPr>
              <a:t>.println</a:t>
            </a:r>
            <a:r>
              <a:rPr lang="it-IT" sz="2400" i="1" dirty="0">
                <a:solidFill>
                  <a:srgbClr val="000000"/>
                </a:solidFill>
                <a:latin typeface="Monaco"/>
              </a:rPr>
              <a:t>(s1);</a:t>
            </a:r>
          </a:p>
          <a:p>
            <a:pPr marL="0" indent="0">
              <a:buNone/>
            </a:pPr>
            <a:r>
              <a:rPr lang="it-IT" sz="2400" dirty="0">
                <a:solidFill>
                  <a:srgbClr val="000000"/>
                </a:solidFill>
                <a:latin typeface="Monaco"/>
              </a:rPr>
              <a:t>		</a:t>
            </a:r>
            <a:r>
              <a:rPr lang="it-IT" sz="2400" dirty="0" err="1">
                <a:solidFill>
                  <a:srgbClr val="000000"/>
                </a:solidFill>
                <a:latin typeface="Monaco"/>
              </a:rPr>
              <a:t>System.</a:t>
            </a:r>
            <a:r>
              <a:rPr lang="it-IT" sz="2400" i="1" dirty="0" err="1">
                <a:solidFill>
                  <a:srgbClr val="0000C0"/>
                </a:solidFill>
                <a:latin typeface="Monaco"/>
              </a:rPr>
              <a:t>out</a:t>
            </a:r>
            <a:r>
              <a:rPr lang="it-IT" sz="2400" i="1" dirty="0" err="1">
                <a:solidFill>
                  <a:srgbClr val="000000"/>
                </a:solidFill>
                <a:latin typeface="Monaco"/>
              </a:rPr>
              <a:t>.println</a:t>
            </a:r>
            <a:r>
              <a:rPr lang="it-IT" sz="2400" i="1" dirty="0">
                <a:solidFill>
                  <a:srgbClr val="000000"/>
                </a:solidFill>
                <a:latin typeface="Monaco"/>
              </a:rPr>
              <a:t>(s2);</a:t>
            </a:r>
          </a:p>
          <a:p>
            <a:pPr marL="0" indent="0">
              <a:buNone/>
            </a:pPr>
            <a:r>
              <a:rPr lang="it-IT" sz="2400" dirty="0">
                <a:solidFill>
                  <a:srgbClr val="000000"/>
                </a:solidFill>
                <a:latin typeface="Monaco"/>
              </a:rPr>
              <a:t>	}</a:t>
            </a:r>
          </a:p>
          <a:p>
            <a:pPr marL="0" indent="0">
              <a:buNone/>
            </a:pPr>
            <a:r>
              <a:rPr lang="it-IT" sz="2400" dirty="0">
                <a:solidFill>
                  <a:srgbClr val="000000"/>
                </a:solidFill>
                <a:latin typeface="Monaco"/>
              </a:rPr>
              <a:t>}</a:t>
            </a:r>
            <a:endParaRPr lang="it-IT" sz="2400" dirty="0"/>
          </a:p>
        </p:txBody>
      </p:sp>
    </p:spTree>
    <p:extLst>
      <p:ext uri="{BB962C8B-B14F-4D97-AF65-F5344CB8AC3E}">
        <p14:creationId xmlns:p14="http://schemas.microsoft.com/office/powerpoint/2010/main" val="394519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ltLang="it-IT" smtClean="0"/>
              <a:t>Esercizio</a:t>
            </a:r>
          </a:p>
        </p:txBody>
      </p:sp>
      <p:sp>
        <p:nvSpPr>
          <p:cNvPr id="9219" name="Rectangle 3"/>
          <p:cNvSpPr>
            <a:spLocks noGrp="1" noChangeArrowheads="1"/>
          </p:cNvSpPr>
          <p:nvPr>
            <p:ph type="body" idx="1"/>
          </p:nvPr>
        </p:nvSpPr>
        <p:spPr/>
        <p:txBody>
          <a:bodyPr/>
          <a:lstStyle/>
          <a:p>
            <a:pPr>
              <a:lnSpc>
                <a:spcPct val="90000"/>
              </a:lnSpc>
            </a:pPr>
            <a:r>
              <a:rPr lang="it-IT" altLang="it-IT" sz="2800" smtClean="0"/>
              <a:t>Si progetti un algoritmo di ordinamento che sia in grado di riordinare in ordine ascendente qualsiasi coppia di oggetti confrontabili. Allo scopo usate l'opportuna interface di java.util per implementare un approccio "element subtype", e mostrate un esempio d'uso dell'algoritmo definendo due classi, Person e Student, dove Student è sottoclasse di Person. Porre particolare cura nella definizione delle classi Person e Student, per far si che la seconda sia un sottotipo della prima.</a:t>
            </a:r>
          </a:p>
          <a:p>
            <a:pPr>
              <a:lnSpc>
                <a:spcPct val="90000"/>
              </a:lnSpc>
              <a:buFontTx/>
              <a:buNone/>
            </a:pPr>
            <a:endParaRPr lang="it-IT" altLang="it-IT"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685800" y="152400"/>
            <a:ext cx="7772400" cy="6096000"/>
          </a:xfrm>
        </p:spPr>
        <p:txBody>
          <a:bodyPr/>
          <a:lstStyle/>
          <a:p>
            <a:pPr>
              <a:lnSpc>
                <a:spcPct val="90000"/>
              </a:lnSpc>
              <a:buFontTx/>
              <a:buNone/>
            </a:pPr>
            <a:r>
              <a:rPr lang="it-IT" altLang="it-IT" sz="2400" smtClean="0"/>
              <a:t>package se.polim.sort;</a:t>
            </a:r>
          </a:p>
          <a:p>
            <a:pPr>
              <a:lnSpc>
                <a:spcPct val="90000"/>
              </a:lnSpc>
              <a:buFontTx/>
              <a:buNone/>
            </a:pPr>
            <a:endParaRPr lang="it-IT" altLang="it-IT" sz="2400" smtClean="0"/>
          </a:p>
          <a:p>
            <a:pPr>
              <a:lnSpc>
                <a:spcPct val="90000"/>
              </a:lnSpc>
              <a:buFontTx/>
              <a:buNone/>
            </a:pPr>
            <a:r>
              <a:rPr lang="it-IT" altLang="it-IT" sz="2400" smtClean="0"/>
              <a:t>import java.util.*;</a:t>
            </a:r>
          </a:p>
          <a:p>
            <a:pPr>
              <a:lnSpc>
                <a:spcPct val="90000"/>
              </a:lnSpc>
              <a:buFontTx/>
              <a:buNone/>
            </a:pPr>
            <a:endParaRPr lang="it-IT" altLang="it-IT" sz="2400" smtClean="0"/>
          </a:p>
          <a:p>
            <a:pPr>
              <a:lnSpc>
                <a:spcPct val="90000"/>
              </a:lnSpc>
              <a:buFontTx/>
              <a:buNone/>
            </a:pPr>
            <a:r>
              <a:rPr lang="it-IT" altLang="it-IT" sz="2400" smtClean="0"/>
              <a:t>public class SortAlgorithms {</a:t>
            </a:r>
          </a:p>
          <a:p>
            <a:pPr>
              <a:lnSpc>
                <a:spcPct val="90000"/>
              </a:lnSpc>
              <a:buFontTx/>
              <a:buNone/>
            </a:pPr>
            <a:r>
              <a:rPr lang="it-IT" altLang="it-IT" sz="2400" smtClean="0"/>
              <a:t>    public static void sortAscending(Comparable[] v) {</a:t>
            </a:r>
          </a:p>
          <a:p>
            <a:pPr>
              <a:lnSpc>
                <a:spcPct val="90000"/>
              </a:lnSpc>
              <a:buFontTx/>
              <a:buNone/>
            </a:pPr>
            <a:r>
              <a:rPr lang="it-IT" altLang="it-IT" sz="2400" smtClean="0"/>
              <a:t>	for (int i = 0; i &lt; v.length - 1; i++)</a:t>
            </a:r>
          </a:p>
          <a:p>
            <a:pPr>
              <a:lnSpc>
                <a:spcPct val="90000"/>
              </a:lnSpc>
              <a:buFontTx/>
              <a:buNone/>
            </a:pPr>
            <a:r>
              <a:rPr lang="it-IT" altLang="it-IT" sz="2400" smtClean="0"/>
              <a:t>	    for (int j = i + 1; j &lt; v.length; j++)</a:t>
            </a:r>
          </a:p>
          <a:p>
            <a:pPr>
              <a:lnSpc>
                <a:spcPct val="90000"/>
              </a:lnSpc>
              <a:buFontTx/>
              <a:buNone/>
            </a:pPr>
            <a:r>
              <a:rPr lang="it-IT" altLang="it-IT" sz="2400" smtClean="0"/>
              <a:t>		if (v[i].compareTo((Object) v[j]) &gt; 0) {</a:t>
            </a:r>
          </a:p>
          <a:p>
            <a:pPr>
              <a:lnSpc>
                <a:spcPct val="90000"/>
              </a:lnSpc>
              <a:buFontTx/>
              <a:buNone/>
            </a:pPr>
            <a:r>
              <a:rPr lang="it-IT" altLang="it-IT" sz="2400" smtClean="0"/>
              <a:t>		    Comparable tmp = v[i];</a:t>
            </a:r>
          </a:p>
          <a:p>
            <a:pPr>
              <a:lnSpc>
                <a:spcPct val="90000"/>
              </a:lnSpc>
              <a:buFontTx/>
              <a:buNone/>
            </a:pPr>
            <a:r>
              <a:rPr lang="it-IT" altLang="it-IT" sz="2400" smtClean="0"/>
              <a:t>		    v[i] = v[j];</a:t>
            </a:r>
          </a:p>
          <a:p>
            <a:pPr>
              <a:lnSpc>
                <a:spcPct val="90000"/>
              </a:lnSpc>
              <a:buFontTx/>
              <a:buNone/>
            </a:pPr>
            <a:r>
              <a:rPr lang="it-IT" altLang="it-IT" sz="2400" smtClean="0"/>
              <a:t>		    v[j] = tmp;</a:t>
            </a:r>
          </a:p>
          <a:p>
            <a:pPr>
              <a:lnSpc>
                <a:spcPct val="90000"/>
              </a:lnSpc>
              <a:buFontTx/>
              <a:buNone/>
            </a:pPr>
            <a:r>
              <a:rPr lang="it-IT" altLang="it-IT" sz="2400" smtClean="0"/>
              <a:t>		}</a:t>
            </a:r>
          </a:p>
          <a:p>
            <a:pPr>
              <a:lnSpc>
                <a:spcPct val="90000"/>
              </a:lnSpc>
              <a:buFontTx/>
              <a:buNone/>
            </a:pPr>
            <a:r>
              <a:rPr lang="it-IT" altLang="it-IT" sz="2400" smtClean="0"/>
              <a:t>    }</a:t>
            </a:r>
          </a:p>
          <a:p>
            <a:pPr>
              <a:lnSpc>
                <a:spcPct val="90000"/>
              </a:lnSpc>
              <a:buFontTx/>
              <a:buNone/>
            </a:pPr>
            <a:r>
              <a:rPr lang="it-IT" altLang="it-IT" sz="2400" smtClean="0"/>
              <a:t>}</a:t>
            </a:r>
          </a:p>
          <a:p>
            <a:pPr>
              <a:lnSpc>
                <a:spcPct val="90000"/>
              </a:lnSpc>
            </a:pPr>
            <a:endParaRPr lang="it-IT" altLang="it-IT"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685800" y="0"/>
            <a:ext cx="7772400" cy="6096000"/>
          </a:xfrm>
        </p:spPr>
        <p:txBody>
          <a:bodyPr/>
          <a:lstStyle/>
          <a:p>
            <a:pPr>
              <a:lnSpc>
                <a:spcPct val="90000"/>
              </a:lnSpc>
              <a:buFontTx/>
              <a:buNone/>
            </a:pPr>
            <a:r>
              <a:rPr lang="it-IT" altLang="it-IT" sz="2800" smtClean="0"/>
              <a:t>package people;</a:t>
            </a:r>
          </a:p>
          <a:p>
            <a:pPr>
              <a:lnSpc>
                <a:spcPct val="90000"/>
              </a:lnSpc>
              <a:buFontTx/>
              <a:buNone/>
            </a:pPr>
            <a:r>
              <a:rPr lang="it-IT" altLang="it-IT" sz="2800" smtClean="0"/>
              <a:t>import se.polim.sort.*;</a:t>
            </a:r>
          </a:p>
          <a:p>
            <a:pPr>
              <a:lnSpc>
                <a:spcPct val="90000"/>
              </a:lnSpc>
              <a:buFontTx/>
              <a:buNone/>
            </a:pPr>
            <a:endParaRPr lang="it-IT" altLang="it-IT" sz="2800" smtClean="0"/>
          </a:p>
          <a:p>
            <a:pPr>
              <a:lnSpc>
                <a:spcPct val="90000"/>
              </a:lnSpc>
              <a:buFontTx/>
              <a:buNone/>
            </a:pPr>
            <a:r>
              <a:rPr lang="it-IT" altLang="it-IT" sz="2800" smtClean="0"/>
              <a:t>class Person implements Comparable {</a:t>
            </a:r>
          </a:p>
          <a:p>
            <a:pPr>
              <a:lnSpc>
                <a:spcPct val="90000"/>
              </a:lnSpc>
              <a:buFontTx/>
              <a:buNone/>
            </a:pPr>
            <a:r>
              <a:rPr lang="it-IT" altLang="it-IT" sz="2800" smtClean="0"/>
              <a:t>    private String name;</a:t>
            </a:r>
          </a:p>
          <a:p>
            <a:pPr>
              <a:lnSpc>
                <a:spcPct val="90000"/>
              </a:lnSpc>
              <a:buFontTx/>
              <a:buNone/>
            </a:pPr>
            <a:r>
              <a:rPr lang="it-IT" altLang="it-IT" sz="2800" smtClean="0"/>
              <a:t>    private String surname;</a:t>
            </a:r>
          </a:p>
          <a:p>
            <a:pPr>
              <a:lnSpc>
                <a:spcPct val="90000"/>
              </a:lnSpc>
              <a:buFontTx/>
              <a:buNone/>
            </a:pPr>
            <a:r>
              <a:rPr lang="it-IT" altLang="it-IT" sz="2800" smtClean="0"/>
              <a:t>    private String address;</a:t>
            </a:r>
          </a:p>
          <a:p>
            <a:pPr>
              <a:lnSpc>
                <a:spcPct val="90000"/>
              </a:lnSpc>
              <a:buFontTx/>
              <a:buNone/>
            </a:pPr>
            <a:endParaRPr lang="it-IT" altLang="it-IT" sz="2800" smtClean="0"/>
          </a:p>
          <a:p>
            <a:pPr>
              <a:lnSpc>
                <a:spcPct val="90000"/>
              </a:lnSpc>
              <a:buFontTx/>
              <a:buNone/>
            </a:pPr>
            <a:r>
              <a:rPr lang="it-IT" altLang="it-IT" sz="2800" smtClean="0"/>
              <a:t>    public Person(String n, String s, String a) </a:t>
            </a:r>
          </a:p>
          <a:p>
            <a:pPr>
              <a:lnSpc>
                <a:spcPct val="90000"/>
              </a:lnSpc>
              <a:buFontTx/>
              <a:buNone/>
            </a:pPr>
            <a:r>
              <a:rPr lang="it-IT" altLang="it-IT" sz="2800" smtClean="0"/>
              <a:t>     { name = n; surname = s; address = a; }</a:t>
            </a:r>
          </a:p>
          <a:p>
            <a:pPr>
              <a:lnSpc>
                <a:spcPct val="90000"/>
              </a:lnSpc>
              <a:buFontTx/>
              <a:buNone/>
            </a:pPr>
            <a:r>
              <a:rPr lang="it-IT" altLang="it-IT" sz="2800" smtClean="0"/>
              <a:t>    </a:t>
            </a:r>
          </a:p>
          <a:p>
            <a:pPr>
              <a:lnSpc>
                <a:spcPct val="90000"/>
              </a:lnSpc>
              <a:buFontTx/>
              <a:buNone/>
            </a:pPr>
            <a:r>
              <a:rPr lang="it-IT" altLang="it-IT" sz="2800" smtClean="0"/>
              <a:t>    public String who() </a:t>
            </a:r>
          </a:p>
          <a:p>
            <a:pPr>
              <a:lnSpc>
                <a:spcPct val="90000"/>
              </a:lnSpc>
              <a:buFontTx/>
              <a:buNone/>
            </a:pPr>
            <a:r>
              <a:rPr lang="it-IT" altLang="it-IT" sz="2800" smtClean="0"/>
              <a:t>    { return (surname + " " + name); } </a:t>
            </a:r>
          </a:p>
          <a:p>
            <a:pPr>
              <a:lnSpc>
                <a:spcPct val="90000"/>
              </a:lnSpc>
              <a:buFontTx/>
              <a:buNone/>
            </a:pPr>
            <a:r>
              <a:rPr lang="it-IT" altLang="it-IT" sz="2800" smtClean="0"/>
              <a:t>     //metodo per fare test</a:t>
            </a:r>
          </a:p>
          <a:p>
            <a:pPr>
              <a:lnSpc>
                <a:spcPct val="90000"/>
              </a:lnSpc>
              <a:buFontTx/>
              <a:buNone/>
            </a:pPr>
            <a:endParaRPr lang="it-IT" altLang="it-IT"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228600" y="228600"/>
            <a:ext cx="8686800" cy="5867400"/>
          </a:xfrm>
        </p:spPr>
        <p:txBody>
          <a:bodyPr/>
          <a:lstStyle/>
          <a:p>
            <a:pPr>
              <a:lnSpc>
                <a:spcPct val="90000"/>
              </a:lnSpc>
              <a:buFontTx/>
              <a:buNone/>
            </a:pPr>
            <a:r>
              <a:rPr lang="it-IT" altLang="it-IT" sz="2800" dirty="0" smtClean="0"/>
              <a:t> public </a:t>
            </a:r>
            <a:r>
              <a:rPr lang="it-IT" altLang="it-IT" sz="2800" dirty="0" err="1" smtClean="0"/>
              <a:t>int</a:t>
            </a:r>
            <a:r>
              <a:rPr lang="it-IT" altLang="it-IT" sz="2800" dirty="0" smtClean="0"/>
              <a:t> </a:t>
            </a:r>
            <a:r>
              <a:rPr lang="it-IT" altLang="it-IT" sz="2800" dirty="0" err="1" smtClean="0"/>
              <a:t>compareTo</a:t>
            </a:r>
            <a:r>
              <a:rPr lang="it-IT" altLang="it-IT" sz="2800" dirty="0" smtClean="0"/>
              <a:t>(Object o) {</a:t>
            </a:r>
          </a:p>
          <a:p>
            <a:pPr>
              <a:lnSpc>
                <a:spcPct val="90000"/>
              </a:lnSpc>
              <a:buFontTx/>
              <a:buNone/>
            </a:pPr>
            <a:r>
              <a:rPr lang="it-IT" altLang="it-IT" sz="2800" dirty="0" smtClean="0"/>
              <a:t>        </a:t>
            </a:r>
            <a:r>
              <a:rPr lang="it-IT" altLang="it-IT" sz="2800" dirty="0" err="1" smtClean="0"/>
              <a:t>if</a:t>
            </a:r>
            <a:r>
              <a:rPr lang="it-IT" altLang="it-IT" sz="2800" dirty="0" smtClean="0"/>
              <a:t> (! (o </a:t>
            </a:r>
            <a:r>
              <a:rPr lang="it-IT" altLang="it-IT" sz="2800" dirty="0" err="1" smtClean="0"/>
              <a:t>instanceof</a:t>
            </a:r>
            <a:r>
              <a:rPr lang="it-IT" altLang="it-IT" sz="2800" dirty="0" smtClean="0"/>
              <a:t> </a:t>
            </a:r>
            <a:r>
              <a:rPr lang="it-IT" altLang="it-IT" sz="2800" dirty="0" err="1" smtClean="0"/>
              <a:t>Person</a:t>
            </a:r>
            <a:r>
              <a:rPr lang="it-IT" altLang="it-IT" sz="2800" dirty="0" smtClean="0"/>
              <a:t>))</a:t>
            </a:r>
          </a:p>
          <a:p>
            <a:pPr>
              <a:lnSpc>
                <a:spcPct val="90000"/>
              </a:lnSpc>
              <a:buFontTx/>
              <a:buNone/>
            </a:pPr>
            <a:r>
              <a:rPr lang="it-IT" altLang="it-IT" sz="2800" dirty="0" smtClean="0"/>
              <a:t>          </a:t>
            </a:r>
            <a:r>
              <a:rPr lang="it-IT" altLang="it-IT" sz="2800" dirty="0" err="1" smtClean="0"/>
              <a:t>return</a:t>
            </a:r>
            <a:r>
              <a:rPr lang="it-IT" altLang="it-IT" sz="2800" dirty="0" smtClean="0"/>
              <a:t> 0;</a:t>
            </a:r>
          </a:p>
          <a:p>
            <a:pPr>
              <a:lnSpc>
                <a:spcPct val="90000"/>
              </a:lnSpc>
              <a:buFontTx/>
              <a:buNone/>
            </a:pPr>
            <a:endParaRPr lang="it-IT" altLang="it-IT" sz="2800" dirty="0" smtClean="0"/>
          </a:p>
          <a:p>
            <a:pPr>
              <a:lnSpc>
                <a:spcPct val="90000"/>
              </a:lnSpc>
              <a:buFontTx/>
              <a:buNone/>
            </a:pPr>
            <a:r>
              <a:rPr lang="it-IT" altLang="it-IT" sz="2800" dirty="0" smtClean="0"/>
              <a:t>	</a:t>
            </a:r>
            <a:r>
              <a:rPr lang="it-IT" altLang="it-IT" sz="2800" dirty="0" err="1" smtClean="0"/>
              <a:t>Person</a:t>
            </a:r>
            <a:r>
              <a:rPr lang="it-IT" altLang="it-IT" sz="2800" dirty="0" smtClean="0"/>
              <a:t> p = (</a:t>
            </a:r>
            <a:r>
              <a:rPr lang="it-IT" altLang="it-IT" sz="2800" dirty="0" err="1" smtClean="0"/>
              <a:t>Person</a:t>
            </a:r>
            <a:r>
              <a:rPr lang="it-IT" altLang="it-IT" sz="2800" dirty="0" smtClean="0"/>
              <a:t>) o;</a:t>
            </a:r>
          </a:p>
          <a:p>
            <a:pPr>
              <a:lnSpc>
                <a:spcPct val="90000"/>
              </a:lnSpc>
              <a:buFontTx/>
              <a:buNone/>
            </a:pPr>
            <a:r>
              <a:rPr lang="it-IT" altLang="it-IT" sz="2800" dirty="0" smtClean="0"/>
              <a:t>	</a:t>
            </a:r>
            <a:r>
              <a:rPr lang="it-IT" altLang="it-IT" sz="2800" dirty="0" err="1" smtClean="0"/>
              <a:t>if</a:t>
            </a:r>
            <a:r>
              <a:rPr lang="it-IT" altLang="it-IT" sz="2800" dirty="0" smtClean="0"/>
              <a:t> (</a:t>
            </a:r>
            <a:r>
              <a:rPr lang="it-IT" altLang="it-IT" sz="2800" dirty="0" err="1" smtClean="0"/>
              <a:t>this.surname.compareTo</a:t>
            </a:r>
            <a:r>
              <a:rPr lang="it-IT" altLang="it-IT" sz="2800" dirty="0" smtClean="0"/>
              <a:t>(</a:t>
            </a:r>
            <a:r>
              <a:rPr lang="it-IT" altLang="it-IT" sz="2800" dirty="0" err="1" smtClean="0"/>
              <a:t>p.surname</a:t>
            </a:r>
            <a:r>
              <a:rPr lang="it-IT" altLang="it-IT" sz="2800" dirty="0" smtClean="0"/>
              <a:t>) &gt; 0 ||</a:t>
            </a:r>
          </a:p>
          <a:p>
            <a:pPr>
              <a:lnSpc>
                <a:spcPct val="90000"/>
              </a:lnSpc>
              <a:buFontTx/>
              <a:buNone/>
            </a:pPr>
            <a:r>
              <a:rPr lang="it-IT" altLang="it-IT" sz="2800" dirty="0" smtClean="0"/>
              <a:t>	    (</a:t>
            </a:r>
            <a:r>
              <a:rPr lang="it-IT" altLang="it-IT" sz="2800" dirty="0" err="1" smtClean="0"/>
              <a:t>this.surname.compareTo</a:t>
            </a:r>
            <a:r>
              <a:rPr lang="it-IT" altLang="it-IT" sz="2800" dirty="0" smtClean="0"/>
              <a:t>(</a:t>
            </a:r>
            <a:r>
              <a:rPr lang="it-IT" altLang="it-IT" sz="2800" dirty="0" err="1" smtClean="0"/>
              <a:t>p.surname</a:t>
            </a:r>
            <a:r>
              <a:rPr lang="it-IT" altLang="it-IT" sz="2800" dirty="0" smtClean="0"/>
              <a:t>) == 0 &amp;&amp; </a:t>
            </a:r>
          </a:p>
          <a:p>
            <a:pPr>
              <a:lnSpc>
                <a:spcPct val="90000"/>
              </a:lnSpc>
              <a:buFontTx/>
              <a:buNone/>
            </a:pPr>
            <a:r>
              <a:rPr lang="it-IT" altLang="it-IT" sz="2800" dirty="0" smtClean="0"/>
              <a:t>	     </a:t>
            </a:r>
            <a:r>
              <a:rPr lang="it-IT" altLang="it-IT" sz="2800" dirty="0" err="1" smtClean="0"/>
              <a:t>this.name.compareTo</a:t>
            </a:r>
            <a:r>
              <a:rPr lang="it-IT" altLang="it-IT" sz="2800" dirty="0" smtClean="0"/>
              <a:t>(p.name) &gt; 0)) </a:t>
            </a:r>
            <a:r>
              <a:rPr lang="it-IT" altLang="it-IT" sz="2800" dirty="0" err="1" smtClean="0"/>
              <a:t>return</a:t>
            </a:r>
            <a:r>
              <a:rPr lang="it-IT" altLang="it-IT" sz="2800" dirty="0" smtClean="0"/>
              <a:t> 1; </a:t>
            </a:r>
          </a:p>
          <a:p>
            <a:pPr>
              <a:lnSpc>
                <a:spcPct val="90000"/>
              </a:lnSpc>
              <a:buFontTx/>
              <a:buNone/>
            </a:pPr>
            <a:r>
              <a:rPr lang="it-IT" altLang="it-IT" sz="2800" dirty="0" smtClean="0"/>
              <a:t>	else </a:t>
            </a:r>
            <a:r>
              <a:rPr lang="it-IT" altLang="it-IT" sz="2800" dirty="0" err="1" smtClean="0"/>
              <a:t>if</a:t>
            </a:r>
            <a:r>
              <a:rPr lang="it-IT" altLang="it-IT" sz="2800" dirty="0" smtClean="0"/>
              <a:t> (</a:t>
            </a:r>
            <a:r>
              <a:rPr lang="it-IT" altLang="it-IT" sz="2800" dirty="0" err="1" smtClean="0"/>
              <a:t>this.surname.compareTo</a:t>
            </a:r>
            <a:r>
              <a:rPr lang="it-IT" altLang="it-IT" sz="2800" dirty="0" smtClean="0"/>
              <a:t>(</a:t>
            </a:r>
            <a:r>
              <a:rPr lang="it-IT" altLang="it-IT" sz="2800" dirty="0" err="1" smtClean="0"/>
              <a:t>p.surname</a:t>
            </a:r>
            <a:r>
              <a:rPr lang="it-IT" altLang="it-IT" sz="2800" dirty="0" smtClean="0"/>
              <a:t>) == 0 &amp;&amp; </a:t>
            </a:r>
          </a:p>
          <a:p>
            <a:pPr>
              <a:lnSpc>
                <a:spcPct val="90000"/>
              </a:lnSpc>
              <a:buFontTx/>
              <a:buNone/>
            </a:pPr>
            <a:r>
              <a:rPr lang="it-IT" altLang="it-IT" sz="2800" dirty="0" smtClean="0"/>
              <a:t>	     </a:t>
            </a:r>
            <a:r>
              <a:rPr lang="it-IT" altLang="it-IT" sz="2800" dirty="0" err="1" smtClean="0"/>
              <a:t>this.name.compareTo</a:t>
            </a:r>
            <a:r>
              <a:rPr lang="it-IT" altLang="it-IT" sz="2800" dirty="0" smtClean="0"/>
              <a:t>(p.name) == 0) </a:t>
            </a:r>
            <a:r>
              <a:rPr lang="it-IT" altLang="it-IT" sz="2800" dirty="0" err="1" smtClean="0"/>
              <a:t>return</a:t>
            </a:r>
            <a:r>
              <a:rPr lang="it-IT" altLang="it-IT" sz="2800" dirty="0" smtClean="0"/>
              <a:t> 0;</a:t>
            </a:r>
          </a:p>
          <a:p>
            <a:pPr>
              <a:lnSpc>
                <a:spcPct val="90000"/>
              </a:lnSpc>
              <a:buFontTx/>
              <a:buNone/>
            </a:pPr>
            <a:r>
              <a:rPr lang="it-IT" altLang="it-IT" sz="2800" dirty="0" smtClean="0"/>
              <a:t>	else </a:t>
            </a:r>
            <a:r>
              <a:rPr lang="it-IT" altLang="it-IT" sz="2800" dirty="0" err="1" smtClean="0"/>
              <a:t>return</a:t>
            </a:r>
            <a:r>
              <a:rPr lang="it-IT" altLang="it-IT" sz="2800" dirty="0" smtClean="0"/>
              <a:t> -1;</a:t>
            </a:r>
          </a:p>
          <a:p>
            <a:pPr>
              <a:lnSpc>
                <a:spcPct val="90000"/>
              </a:lnSpc>
              <a:buFontTx/>
              <a:buNone/>
            </a:pPr>
            <a:r>
              <a:rPr lang="it-IT" altLang="it-IT" sz="2800" dirty="0" smtClean="0"/>
              <a:t>    }</a:t>
            </a:r>
          </a:p>
          <a:p>
            <a:pPr>
              <a:lnSpc>
                <a:spcPct val="90000"/>
              </a:lnSpc>
              <a:buFontTx/>
              <a:buNone/>
            </a:pPr>
            <a:r>
              <a:rPr lang="it-IT" altLang="it-IT" sz="2800" dirty="0" smtClean="0"/>
              <a:t>}</a:t>
            </a:r>
          </a:p>
          <a:p>
            <a:pPr>
              <a:lnSpc>
                <a:spcPct val="90000"/>
              </a:lnSpc>
              <a:buFontTx/>
              <a:buNone/>
            </a:pPr>
            <a:endParaRPr lang="it-IT" altLang="it-IT"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0" y="381000"/>
            <a:ext cx="8991600" cy="5715000"/>
          </a:xfrm>
        </p:spPr>
        <p:txBody>
          <a:bodyPr/>
          <a:lstStyle/>
          <a:p>
            <a:pPr>
              <a:lnSpc>
                <a:spcPct val="90000"/>
              </a:lnSpc>
              <a:buFontTx/>
              <a:buNone/>
            </a:pPr>
            <a:r>
              <a:rPr lang="it-IT" altLang="it-IT" sz="2800" smtClean="0"/>
              <a:t>class Student extends Person { // non c'e' bisogno di mettere implements Comparable</a:t>
            </a:r>
          </a:p>
          <a:p>
            <a:pPr>
              <a:lnSpc>
                <a:spcPct val="90000"/>
              </a:lnSpc>
              <a:buFontTx/>
              <a:buNone/>
            </a:pPr>
            <a:r>
              <a:rPr lang="it-IT" altLang="it-IT" sz="2800" smtClean="0"/>
              <a:t>    private String id;</a:t>
            </a:r>
          </a:p>
          <a:p>
            <a:pPr>
              <a:lnSpc>
                <a:spcPct val="90000"/>
              </a:lnSpc>
              <a:buFontTx/>
              <a:buNone/>
            </a:pPr>
            <a:endParaRPr lang="it-IT" altLang="it-IT" sz="2800" smtClean="0"/>
          </a:p>
          <a:p>
            <a:pPr>
              <a:lnSpc>
                <a:spcPct val="90000"/>
              </a:lnSpc>
              <a:buFontTx/>
              <a:buNone/>
            </a:pPr>
            <a:r>
              <a:rPr lang="it-IT" altLang="it-IT" sz="2800" smtClean="0"/>
              <a:t>    public Student(String n, String s, String a, String i) </a:t>
            </a:r>
          </a:p>
          <a:p>
            <a:pPr>
              <a:lnSpc>
                <a:spcPct val="90000"/>
              </a:lnSpc>
              <a:buFontTx/>
              <a:buNone/>
            </a:pPr>
            <a:r>
              <a:rPr lang="it-IT" altLang="it-IT" sz="2800" smtClean="0"/>
              <a:t>          { super(n,s,a); id = i; } </a:t>
            </a:r>
          </a:p>
          <a:p>
            <a:pPr>
              <a:lnSpc>
                <a:spcPct val="90000"/>
              </a:lnSpc>
              <a:buFontTx/>
              <a:buNone/>
            </a:pPr>
            <a:endParaRPr lang="it-IT" altLang="it-IT" sz="2800" smtClean="0"/>
          </a:p>
          <a:p>
            <a:pPr>
              <a:lnSpc>
                <a:spcPct val="90000"/>
              </a:lnSpc>
              <a:buFontTx/>
              <a:buNone/>
            </a:pPr>
            <a:r>
              <a:rPr lang="it-IT" altLang="it-IT" sz="2800" smtClean="0"/>
              <a:t>    public String who() </a:t>
            </a:r>
          </a:p>
          <a:p>
            <a:pPr>
              <a:lnSpc>
                <a:spcPct val="90000"/>
              </a:lnSpc>
              <a:buFontTx/>
              <a:buNone/>
            </a:pPr>
            <a:r>
              <a:rPr lang="it-IT" altLang="it-IT" sz="2800" smtClean="0"/>
              <a:t>         { return (super.who() + ", id n. " + id); } </a:t>
            </a:r>
          </a:p>
          <a:p>
            <a:pPr>
              <a:lnSpc>
                <a:spcPct val="90000"/>
              </a:lnSpc>
              <a:buFontTx/>
              <a:buNone/>
            </a:pPr>
            <a:r>
              <a:rPr lang="it-IT" altLang="it-IT" sz="2800" smtClean="0"/>
              <a:t>         //metodo per fare test</a:t>
            </a:r>
          </a:p>
          <a:p>
            <a:pPr>
              <a:lnSpc>
                <a:spcPct val="90000"/>
              </a:lnSpc>
              <a:buFontTx/>
              <a:buNone/>
            </a:pPr>
            <a:endParaRPr lang="it-IT" altLang="it-IT" sz="2800" smtClean="0"/>
          </a:p>
          <a:p>
            <a:pPr>
              <a:lnSpc>
                <a:spcPct val="90000"/>
              </a:lnSpc>
              <a:buFontTx/>
              <a:buNone/>
            </a:pPr>
            <a:r>
              <a:rPr lang="it-IT" altLang="it-IT" sz="28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28600" y="0"/>
            <a:ext cx="8686800" cy="6096000"/>
          </a:xfrm>
        </p:spPr>
        <p:txBody>
          <a:bodyPr/>
          <a:lstStyle/>
          <a:p>
            <a:pPr>
              <a:buFontTx/>
              <a:buNone/>
            </a:pPr>
            <a:r>
              <a:rPr lang="it-IT" altLang="it-IT" smtClean="0"/>
              <a:t>public int compareTo(Object o) {</a:t>
            </a:r>
          </a:p>
          <a:p>
            <a:pPr>
              <a:buFontTx/>
              <a:buNone/>
            </a:pPr>
            <a:r>
              <a:rPr lang="it-IT" altLang="it-IT" smtClean="0"/>
              <a:t>        int i = super.compareTo(o); </a:t>
            </a:r>
          </a:p>
          <a:p>
            <a:pPr>
              <a:buFontTx/>
              <a:buNone/>
            </a:pPr>
            <a:r>
              <a:rPr lang="it-IT" altLang="it-IT" smtClean="0"/>
              <a:t>        if (i != 0) return i;</a:t>
            </a:r>
          </a:p>
          <a:p>
            <a:pPr>
              <a:buFontTx/>
              <a:buNone/>
            </a:pPr>
            <a:r>
              <a:rPr lang="it-IT" altLang="it-IT" smtClean="0"/>
              <a:t>    </a:t>
            </a:r>
          </a:p>
          <a:p>
            <a:pPr>
              <a:buFontTx/>
              <a:buNone/>
            </a:pPr>
            <a:r>
              <a:rPr lang="it-IT" altLang="it-IT" smtClean="0"/>
              <a:t>        if (o instanceof Student) { </a:t>
            </a:r>
          </a:p>
          <a:p>
            <a:pPr>
              <a:buFontTx/>
              <a:buNone/>
            </a:pPr>
            <a:r>
              <a:rPr lang="it-IT" altLang="it-IT" smtClean="0"/>
              <a:t>          Student s = (Student) o; </a:t>
            </a:r>
          </a:p>
          <a:p>
            <a:pPr>
              <a:buFontTx/>
              <a:buNone/>
            </a:pPr>
            <a:r>
              <a:rPr lang="it-IT" altLang="it-IT" smtClean="0"/>
              <a:t>          return (this.id.compareTo(s.id)); </a:t>
            </a:r>
          </a:p>
          <a:p>
            <a:pPr>
              <a:buFontTx/>
              <a:buNone/>
            </a:pPr>
            <a:r>
              <a:rPr lang="it-IT" altLang="it-IT" smtClean="0"/>
              <a:t>        } else return 0; </a:t>
            </a:r>
          </a:p>
          <a:p>
            <a:pPr>
              <a:buFontTx/>
              <a:buNone/>
            </a:pPr>
            <a:r>
              <a:rPr lang="it-IT" altLang="it-IT" smtClean="0"/>
              <a:t>    }</a:t>
            </a:r>
          </a:p>
          <a:p>
            <a:pPr>
              <a:buFontTx/>
              <a:buNone/>
            </a:pPr>
            <a:r>
              <a:rPr lang="it-IT" altLang="it-IT" smtClean="0"/>
              <a:t>}</a:t>
            </a:r>
          </a:p>
          <a:p>
            <a:pPr>
              <a:buFontTx/>
              <a:buNone/>
            </a:pPr>
            <a:endParaRPr lang="it-IT" altLang="it-IT"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it-IT" altLang="it-IT" smtClean="0"/>
              <a:t>Esercizio</a:t>
            </a:r>
          </a:p>
        </p:txBody>
      </p:sp>
      <p:sp>
        <p:nvSpPr>
          <p:cNvPr id="19459" name="Rectangle 3"/>
          <p:cNvSpPr>
            <a:spLocks noGrp="1" noChangeArrowheads="1"/>
          </p:cNvSpPr>
          <p:nvPr>
            <p:ph type="body" idx="1"/>
          </p:nvPr>
        </p:nvSpPr>
        <p:spPr/>
        <p:txBody>
          <a:bodyPr/>
          <a:lstStyle/>
          <a:p>
            <a:pPr eaLnBrk="1" hangingPunct="1"/>
            <a:r>
              <a:rPr lang="it-IT" altLang="it-IT" smtClean="0"/>
              <a:t>Completare il seguente codice con gli opportuni modificatori di visibilità (usare la visibilità più ristretta compatibilmente con il codice del programma). I confini delle compilation unit *non* vengono riportati (dichiarazioni facenti parte di uno stesso package potrebbero appartenere a compilation unit diverse).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34330"/>
            <a:ext cx="7772400" cy="1143000"/>
          </a:xfrm>
        </p:spPr>
        <p:txBody>
          <a:bodyPr/>
          <a:lstStyle/>
          <a:p>
            <a:r>
              <a:rPr lang="it-IT" dirty="0" smtClean="0"/>
              <a:t>Memento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879013439"/>
              </p:ext>
            </p:extLst>
          </p:nvPr>
        </p:nvGraphicFramePr>
        <p:xfrm>
          <a:off x="683568" y="1340768"/>
          <a:ext cx="7772400" cy="4846320"/>
        </p:xfrm>
        <a:graphic>
          <a:graphicData uri="http://schemas.openxmlformats.org/drawingml/2006/table">
            <a:tbl>
              <a:tblPr/>
              <a:tblGrid>
                <a:gridCol w="2590056">
                  <a:extLst>
                    <a:ext uri="{9D8B030D-6E8A-4147-A177-3AD203B41FA5}">
                      <a16:colId xmlns:a16="http://schemas.microsoft.com/office/drawing/2014/main" val="20000"/>
                    </a:ext>
                  </a:extLst>
                </a:gridCol>
                <a:gridCol w="5182344">
                  <a:extLst>
                    <a:ext uri="{9D8B030D-6E8A-4147-A177-3AD203B41FA5}">
                      <a16:colId xmlns:a16="http://schemas.microsoft.com/office/drawing/2014/main" val="20001"/>
                    </a:ext>
                  </a:extLst>
                </a:gridCol>
              </a:tblGrid>
              <a:tr h="0">
                <a:tc>
                  <a:txBody>
                    <a:bodyPr/>
                    <a:lstStyle/>
                    <a:p>
                      <a:r>
                        <a:rPr lang="it-IT" sz="2400" b="1"/>
                        <a:t>modificatore di visibilità</a:t>
                      </a:r>
                      <a:endParaRPr lang="it-IT" sz="2400"/>
                    </a:p>
                  </a:txBody>
                  <a:tcPr anchor="ctr">
                    <a:lnL>
                      <a:noFill/>
                    </a:lnL>
                    <a:lnR>
                      <a:noFill/>
                    </a:lnR>
                    <a:lnT>
                      <a:noFill/>
                    </a:lnT>
                    <a:lnB>
                      <a:noFill/>
                    </a:lnB>
                    <a:solidFill>
                      <a:srgbClr val="FFFFFF"/>
                    </a:solidFill>
                  </a:tcPr>
                </a:tc>
                <a:tc>
                  <a:txBody>
                    <a:bodyPr/>
                    <a:lstStyle/>
                    <a:p>
                      <a:r>
                        <a:rPr lang="it-IT" sz="2400" b="1"/>
                        <a:t>effetto</a:t>
                      </a:r>
                      <a:endParaRPr lang="it-IT" sz="2400"/>
                    </a:p>
                  </a:txBody>
                  <a:tcPr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r>
                        <a:rPr lang="it-IT" sz="2400" dirty="0"/>
                        <a:t>public</a:t>
                      </a:r>
                    </a:p>
                  </a:txBody>
                  <a:tcPr anchor="ctr">
                    <a:lnL>
                      <a:noFill/>
                    </a:lnL>
                    <a:lnR>
                      <a:noFill/>
                    </a:lnR>
                    <a:lnT>
                      <a:noFill/>
                    </a:lnT>
                    <a:lnB>
                      <a:noFill/>
                    </a:lnB>
                    <a:solidFill>
                      <a:srgbClr val="FFFFFF"/>
                    </a:solidFill>
                  </a:tcPr>
                </a:tc>
                <a:tc>
                  <a:txBody>
                    <a:bodyPr/>
                    <a:lstStyle/>
                    <a:p>
                      <a:r>
                        <a:rPr lang="it-IT" sz="2400"/>
                        <a:t>visibile da qualsiasi parte del programma</a:t>
                      </a:r>
                    </a:p>
                  </a:txBody>
                  <a:tcPr anchor="ctr">
                    <a:lnL>
                      <a:noFill/>
                    </a:lnL>
                    <a:lnR>
                      <a:noFill/>
                    </a:lnR>
                    <a:lnT>
                      <a:noFill/>
                    </a:lnT>
                    <a:lnB>
                      <a:noFill/>
                    </a:lnB>
                    <a:solidFill>
                      <a:srgbClr val="FFFFFF"/>
                    </a:solidFill>
                  </a:tcPr>
                </a:tc>
                <a:extLst>
                  <a:ext uri="{0D108BD9-81ED-4DB2-BD59-A6C34878D82A}">
                    <a16:rowId xmlns:a16="http://schemas.microsoft.com/office/drawing/2014/main" val="10001"/>
                  </a:ext>
                </a:extLst>
              </a:tr>
              <a:tr h="0">
                <a:tc>
                  <a:txBody>
                    <a:bodyPr/>
                    <a:lstStyle/>
                    <a:p>
                      <a:r>
                        <a:rPr lang="it-IT" sz="2400"/>
                        <a:t>private</a:t>
                      </a:r>
                    </a:p>
                  </a:txBody>
                  <a:tcPr anchor="ctr">
                    <a:lnL>
                      <a:noFill/>
                    </a:lnL>
                    <a:lnR>
                      <a:noFill/>
                    </a:lnR>
                    <a:lnT>
                      <a:noFill/>
                    </a:lnT>
                    <a:lnB>
                      <a:noFill/>
                    </a:lnB>
                    <a:solidFill>
                      <a:srgbClr val="FFFFFF"/>
                    </a:solidFill>
                  </a:tcPr>
                </a:tc>
                <a:tc>
                  <a:txBody>
                    <a:bodyPr/>
                    <a:lstStyle/>
                    <a:p>
                      <a:r>
                        <a:rPr lang="it-IT" sz="2400"/>
                        <a:t>visibile </a:t>
                      </a:r>
                      <a:r>
                        <a:rPr lang="it-IT" sz="2400" b="1"/>
                        <a:t>solo</a:t>
                      </a:r>
                      <a:r>
                        <a:rPr lang="it-IT" sz="2400"/>
                        <a:t> dall'interno della classe stessa</a:t>
                      </a:r>
                    </a:p>
                  </a:txBody>
                  <a:tcPr anchor="ctr">
                    <a:lnL>
                      <a:noFill/>
                    </a:lnL>
                    <a:lnR>
                      <a:noFill/>
                    </a:lnR>
                    <a:lnT>
                      <a:noFill/>
                    </a:lnT>
                    <a:lnB>
                      <a:noFill/>
                    </a:lnB>
                    <a:solidFill>
                      <a:srgbClr val="FFFFFF"/>
                    </a:solidFill>
                  </a:tcPr>
                </a:tc>
                <a:extLst>
                  <a:ext uri="{0D108BD9-81ED-4DB2-BD59-A6C34878D82A}">
                    <a16:rowId xmlns:a16="http://schemas.microsoft.com/office/drawing/2014/main" val="10002"/>
                  </a:ext>
                </a:extLst>
              </a:tr>
              <a:tr h="0">
                <a:tc>
                  <a:txBody>
                    <a:bodyPr/>
                    <a:lstStyle/>
                    <a:p>
                      <a:r>
                        <a:rPr lang="it-IT" sz="2400"/>
                        <a:t>protected</a:t>
                      </a:r>
                    </a:p>
                  </a:txBody>
                  <a:tcPr anchor="ctr">
                    <a:lnL>
                      <a:noFill/>
                    </a:lnL>
                    <a:lnR>
                      <a:noFill/>
                    </a:lnR>
                    <a:lnT>
                      <a:noFill/>
                    </a:lnT>
                    <a:lnB>
                      <a:noFill/>
                    </a:lnB>
                    <a:solidFill>
                      <a:srgbClr val="FFFFFF"/>
                    </a:solidFill>
                  </a:tcPr>
                </a:tc>
                <a:tc>
                  <a:txBody>
                    <a:bodyPr/>
                    <a:lstStyle/>
                    <a:p>
                      <a:r>
                        <a:rPr lang="it-IT" sz="2400"/>
                        <a:t>visibile solo dalle classi dello stesso package e dalle sottoclassi</a:t>
                      </a:r>
                    </a:p>
                  </a:txBody>
                  <a:tcPr anchor="ctr">
                    <a:lnL>
                      <a:noFill/>
                    </a:lnL>
                    <a:lnR>
                      <a:noFill/>
                    </a:lnR>
                    <a:lnT>
                      <a:noFill/>
                    </a:lnT>
                    <a:lnB>
                      <a:noFill/>
                    </a:lnB>
                    <a:solidFill>
                      <a:srgbClr val="FFFFFF"/>
                    </a:solidFill>
                  </a:tcPr>
                </a:tc>
                <a:extLst>
                  <a:ext uri="{0D108BD9-81ED-4DB2-BD59-A6C34878D82A}">
                    <a16:rowId xmlns:a16="http://schemas.microsoft.com/office/drawing/2014/main" val="10003"/>
                  </a:ext>
                </a:extLst>
              </a:tr>
              <a:tr h="830560">
                <a:tc>
                  <a:txBody>
                    <a:bodyPr/>
                    <a:lstStyle/>
                    <a:p>
                      <a:r>
                        <a:rPr lang="it-IT" sz="2400"/>
                        <a:t>default</a:t>
                      </a:r>
                    </a:p>
                  </a:txBody>
                  <a:tcPr anchor="ctr">
                    <a:lnL>
                      <a:noFill/>
                    </a:lnL>
                    <a:lnR>
                      <a:noFill/>
                    </a:lnR>
                    <a:lnT>
                      <a:noFill/>
                    </a:lnT>
                    <a:lnB>
                      <a:noFill/>
                    </a:lnB>
                    <a:solidFill>
                      <a:srgbClr val="FFFFFF"/>
                    </a:solidFill>
                  </a:tcPr>
                </a:tc>
                <a:tc>
                  <a:txBody>
                    <a:bodyPr/>
                    <a:lstStyle/>
                    <a:p>
                      <a:r>
                        <a:rPr lang="it-IT" sz="2400" dirty="0"/>
                        <a:t>visibile dallo stesso package e dalle sottoclassi se sono nello stesso pacchetto. È la visibilità assegnata di default se non viene specificato nulla.</a:t>
                      </a:r>
                    </a:p>
                  </a:txBody>
                  <a:tcPr anchor="ctr">
                    <a:lnL>
                      <a:noFill/>
                    </a:lnL>
                    <a:lnR>
                      <a:noFill/>
                    </a:lnR>
                    <a:lnT>
                      <a:noFill/>
                    </a:lnT>
                    <a:lnB>
                      <a:noFill/>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03543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85800" y="0"/>
            <a:ext cx="7772400" cy="6096000"/>
          </a:xfrm>
        </p:spPr>
        <p:txBody>
          <a:bodyPr/>
          <a:lstStyle/>
          <a:p>
            <a:pPr eaLnBrk="1" hangingPunct="1">
              <a:lnSpc>
                <a:spcPct val="90000"/>
              </a:lnSpc>
              <a:buFontTx/>
              <a:buNone/>
            </a:pPr>
            <a:r>
              <a:rPr lang="it-IT" altLang="it-IT" sz="2400" dirty="0" smtClean="0"/>
              <a:t>package a;</a:t>
            </a:r>
          </a:p>
          <a:p>
            <a:pPr eaLnBrk="1" hangingPunct="1">
              <a:lnSpc>
                <a:spcPct val="90000"/>
              </a:lnSpc>
              <a:buFontTx/>
              <a:buNone/>
            </a:pPr>
            <a:r>
              <a:rPr lang="it-IT" altLang="it-IT" sz="2400" dirty="0" smtClean="0"/>
              <a:t>... </a:t>
            </a:r>
            <a:r>
              <a:rPr lang="it-IT" altLang="it-IT" sz="2400" dirty="0" err="1" smtClean="0"/>
              <a:t>class</a:t>
            </a:r>
            <a:r>
              <a:rPr lang="it-IT" altLang="it-IT" sz="2400" dirty="0" smtClean="0"/>
              <a:t> First {</a:t>
            </a:r>
          </a:p>
          <a:p>
            <a:pPr eaLnBrk="1" hangingPunct="1">
              <a:lnSpc>
                <a:spcPct val="90000"/>
              </a:lnSpc>
              <a:buFontTx/>
              <a:buNone/>
            </a:pPr>
            <a:r>
              <a:rPr lang="it-IT" altLang="it-IT" sz="2400" dirty="0" smtClean="0"/>
              <a:t>  ... </a:t>
            </a:r>
            <a:r>
              <a:rPr lang="it-IT" altLang="it-IT" sz="2400" dirty="0" err="1" smtClean="0"/>
              <a:t>int</a:t>
            </a:r>
            <a:r>
              <a:rPr lang="it-IT" altLang="it-IT" sz="2400" dirty="0" smtClean="0"/>
              <a:t> x;  ... </a:t>
            </a:r>
            <a:r>
              <a:rPr lang="it-IT" altLang="it-IT" sz="2400" dirty="0" err="1" smtClean="0"/>
              <a:t>int</a:t>
            </a:r>
            <a:r>
              <a:rPr lang="it-IT" altLang="it-IT" sz="2400" dirty="0" smtClean="0"/>
              <a:t> y;</a:t>
            </a:r>
          </a:p>
          <a:p>
            <a:pPr eaLnBrk="1" hangingPunct="1">
              <a:lnSpc>
                <a:spcPct val="90000"/>
              </a:lnSpc>
              <a:buFontTx/>
              <a:buNone/>
            </a:pPr>
            <a:r>
              <a:rPr lang="it-IT" altLang="it-IT" sz="2400" dirty="0" smtClean="0"/>
              <a:t>  ... </a:t>
            </a:r>
            <a:r>
              <a:rPr lang="it-IT" altLang="it-IT" sz="2400" dirty="0" err="1" smtClean="0"/>
              <a:t>void</a:t>
            </a:r>
            <a:r>
              <a:rPr lang="it-IT" altLang="it-IT" sz="2400" dirty="0" smtClean="0"/>
              <a:t> h() { y = -1; }</a:t>
            </a:r>
          </a:p>
          <a:p>
            <a:pPr eaLnBrk="1" hangingPunct="1">
              <a:lnSpc>
                <a:spcPct val="90000"/>
              </a:lnSpc>
              <a:buFontTx/>
              <a:buNone/>
            </a:pPr>
            <a:r>
              <a:rPr lang="it-IT" altLang="it-IT" sz="2400" dirty="0" smtClean="0"/>
              <a:t>}</a:t>
            </a:r>
          </a:p>
          <a:p>
            <a:pPr eaLnBrk="1" hangingPunct="1">
              <a:lnSpc>
                <a:spcPct val="90000"/>
              </a:lnSpc>
              <a:buFontTx/>
              <a:buNone/>
            </a:pPr>
            <a:r>
              <a:rPr lang="it-IT" altLang="it-IT" sz="2400" dirty="0" smtClean="0"/>
              <a:t>... </a:t>
            </a:r>
            <a:r>
              <a:rPr lang="it-IT" altLang="it-IT" sz="2400" dirty="0" err="1" smtClean="0"/>
              <a:t>class</a:t>
            </a:r>
            <a:r>
              <a:rPr lang="it-IT" altLang="it-IT" sz="2400" dirty="0" smtClean="0"/>
              <a:t> Second </a:t>
            </a:r>
            <a:r>
              <a:rPr lang="it-IT" altLang="it-IT" sz="2400" dirty="0" err="1" smtClean="0"/>
              <a:t>extends</a:t>
            </a:r>
            <a:r>
              <a:rPr lang="it-IT" altLang="it-IT" sz="2400" dirty="0" smtClean="0"/>
              <a:t> First {</a:t>
            </a:r>
          </a:p>
          <a:p>
            <a:pPr eaLnBrk="1" hangingPunct="1">
              <a:lnSpc>
                <a:spcPct val="90000"/>
              </a:lnSpc>
              <a:buFontTx/>
              <a:buNone/>
            </a:pPr>
            <a:r>
              <a:rPr lang="it-IT" altLang="it-IT" sz="2400" dirty="0" smtClean="0"/>
              <a:t>  ... </a:t>
            </a:r>
            <a:r>
              <a:rPr lang="it-IT" altLang="it-IT" sz="2400" dirty="0" err="1" smtClean="0"/>
              <a:t>void</a:t>
            </a:r>
            <a:r>
              <a:rPr lang="it-IT" altLang="it-IT" sz="2400" dirty="0" smtClean="0"/>
              <a:t> f(</a:t>
            </a:r>
            <a:r>
              <a:rPr lang="it-IT" altLang="it-IT" sz="2400" dirty="0" err="1" smtClean="0"/>
              <a:t>int</a:t>
            </a:r>
            <a:r>
              <a:rPr lang="it-IT" altLang="it-IT" sz="2400" dirty="0" smtClean="0"/>
              <a:t> x) { </a:t>
            </a:r>
            <a:r>
              <a:rPr lang="it-IT" altLang="it-IT" sz="2400" dirty="0" err="1" smtClean="0"/>
              <a:t>this.x</a:t>
            </a:r>
            <a:r>
              <a:rPr lang="it-IT" altLang="it-IT" sz="2400" dirty="0" smtClean="0"/>
              <a:t> = x; h(); }</a:t>
            </a:r>
          </a:p>
          <a:p>
            <a:pPr eaLnBrk="1" hangingPunct="1">
              <a:lnSpc>
                <a:spcPct val="90000"/>
              </a:lnSpc>
              <a:buFontTx/>
              <a:buNone/>
            </a:pPr>
            <a:r>
              <a:rPr lang="it-IT" altLang="it-IT" sz="2400" dirty="0" smtClean="0"/>
              <a:t>}</a:t>
            </a:r>
          </a:p>
          <a:p>
            <a:pPr eaLnBrk="1" hangingPunct="1">
              <a:lnSpc>
                <a:spcPct val="90000"/>
              </a:lnSpc>
              <a:buFontTx/>
              <a:buNone/>
            </a:pPr>
            <a:endParaRPr lang="it-IT" altLang="it-IT" sz="2400" dirty="0" smtClean="0"/>
          </a:p>
          <a:p>
            <a:pPr eaLnBrk="1" hangingPunct="1">
              <a:lnSpc>
                <a:spcPct val="90000"/>
              </a:lnSpc>
              <a:buFontTx/>
              <a:buNone/>
            </a:pPr>
            <a:r>
              <a:rPr lang="it-IT" altLang="it-IT" sz="2400" dirty="0" smtClean="0"/>
              <a:t>package b;</a:t>
            </a:r>
          </a:p>
          <a:p>
            <a:pPr eaLnBrk="1" hangingPunct="1">
              <a:lnSpc>
                <a:spcPct val="90000"/>
              </a:lnSpc>
              <a:buFontTx/>
              <a:buNone/>
            </a:pPr>
            <a:r>
              <a:rPr lang="it-IT" altLang="it-IT" sz="2400" dirty="0" err="1" smtClean="0"/>
              <a:t>imports</a:t>
            </a:r>
            <a:r>
              <a:rPr lang="it-IT" altLang="it-IT" sz="2400" dirty="0" smtClean="0"/>
              <a:t> a.*;</a:t>
            </a:r>
          </a:p>
          <a:p>
            <a:pPr eaLnBrk="1" hangingPunct="1">
              <a:lnSpc>
                <a:spcPct val="90000"/>
              </a:lnSpc>
              <a:buFontTx/>
              <a:buNone/>
            </a:pPr>
            <a:r>
              <a:rPr lang="it-IT" altLang="it-IT" sz="2400" dirty="0" err="1" smtClean="0"/>
              <a:t>class</a:t>
            </a:r>
            <a:r>
              <a:rPr lang="it-IT" altLang="it-IT" sz="2400" dirty="0" smtClean="0"/>
              <a:t> Third {</a:t>
            </a:r>
          </a:p>
          <a:p>
            <a:pPr eaLnBrk="1" hangingPunct="1">
              <a:lnSpc>
                <a:spcPct val="90000"/>
              </a:lnSpc>
              <a:buFontTx/>
              <a:buNone/>
            </a:pPr>
            <a:r>
              <a:rPr lang="it-IT" altLang="it-IT" sz="2400" dirty="0" smtClean="0"/>
              <a:t>  public </a:t>
            </a:r>
            <a:r>
              <a:rPr lang="it-IT" altLang="it-IT" sz="2400" dirty="0" err="1" smtClean="0"/>
              <a:t>static</a:t>
            </a:r>
            <a:r>
              <a:rPr lang="it-IT" altLang="it-IT" sz="2400" dirty="0" smtClean="0"/>
              <a:t> </a:t>
            </a:r>
            <a:r>
              <a:rPr lang="it-IT" altLang="it-IT" sz="2400" dirty="0" err="1" smtClean="0"/>
              <a:t>void</a:t>
            </a:r>
            <a:r>
              <a:rPr lang="it-IT" altLang="it-IT" sz="2400" dirty="0" smtClean="0"/>
              <a:t> </a:t>
            </a:r>
            <a:r>
              <a:rPr lang="it-IT" altLang="it-IT" sz="2400" dirty="0" err="1" smtClean="0"/>
              <a:t>main</a:t>
            </a:r>
            <a:r>
              <a:rPr lang="it-IT" altLang="it-IT" sz="2400" dirty="0" smtClean="0"/>
              <a:t>(</a:t>
            </a:r>
            <a:r>
              <a:rPr lang="it-IT" altLang="it-IT" sz="2400" dirty="0" err="1" smtClean="0"/>
              <a:t>String</a:t>
            </a:r>
            <a:r>
              <a:rPr lang="it-IT" altLang="it-IT" sz="2400" dirty="0" smtClean="0"/>
              <a:t>[] s) {</a:t>
            </a:r>
          </a:p>
          <a:p>
            <a:pPr eaLnBrk="1" hangingPunct="1">
              <a:lnSpc>
                <a:spcPct val="90000"/>
              </a:lnSpc>
              <a:buFontTx/>
              <a:buNone/>
            </a:pPr>
            <a:r>
              <a:rPr lang="it-IT" altLang="it-IT" sz="2400" dirty="0" smtClean="0"/>
              <a:t>    Second z = new Second();</a:t>
            </a:r>
          </a:p>
          <a:p>
            <a:pPr eaLnBrk="1" hangingPunct="1">
              <a:lnSpc>
                <a:spcPct val="90000"/>
              </a:lnSpc>
              <a:buFontTx/>
              <a:buNone/>
            </a:pPr>
            <a:r>
              <a:rPr lang="it-IT" altLang="it-IT" sz="2400" dirty="0" smtClean="0"/>
              <a:t>    </a:t>
            </a:r>
            <a:r>
              <a:rPr lang="it-IT" altLang="it-IT" sz="2400" dirty="0" err="1" smtClean="0"/>
              <a:t>z.f</a:t>
            </a:r>
            <a:r>
              <a:rPr lang="it-IT" altLang="it-IT" sz="2400" dirty="0" smtClean="0"/>
              <a:t>(3);</a:t>
            </a:r>
          </a:p>
          <a:p>
            <a:pPr eaLnBrk="1" hangingPunct="1">
              <a:lnSpc>
                <a:spcPct val="90000"/>
              </a:lnSpc>
              <a:buFontTx/>
              <a:buNone/>
            </a:pPr>
            <a:r>
              <a:rPr lang="it-IT" altLang="it-IT" sz="2400" dirty="0" smtClean="0"/>
              <a:t>}</a:t>
            </a:r>
          </a:p>
          <a:p>
            <a:pPr eaLnBrk="1" hangingPunct="1">
              <a:lnSpc>
                <a:spcPct val="90000"/>
              </a:lnSpc>
              <a:buFontTx/>
              <a:buNone/>
            </a:pPr>
            <a:r>
              <a:rPr lang="it-IT" altLang="it-IT" sz="2400" dirty="0" err="1" smtClean="0"/>
              <a:t>class</a:t>
            </a:r>
            <a:r>
              <a:rPr lang="it-IT" altLang="it-IT" sz="2400" dirty="0" smtClean="0"/>
              <a:t> </a:t>
            </a:r>
            <a:r>
              <a:rPr lang="it-IT" altLang="it-IT" sz="2400" dirty="0" err="1" smtClean="0"/>
              <a:t>Fourth</a:t>
            </a:r>
            <a:r>
              <a:rPr lang="it-IT" altLang="it-IT" sz="2400" dirty="0" smtClean="0"/>
              <a:t> </a:t>
            </a:r>
            <a:r>
              <a:rPr lang="it-IT" altLang="it-IT" sz="2400" dirty="0" err="1" smtClean="0"/>
              <a:t>extends</a:t>
            </a:r>
            <a:r>
              <a:rPr lang="it-IT" altLang="it-IT" sz="2400" dirty="0" smtClean="0"/>
              <a:t> First {   </a:t>
            </a:r>
            <a:r>
              <a:rPr lang="it-IT" altLang="it-IT" sz="2400" dirty="0" err="1" smtClean="0"/>
              <a:t>void</a:t>
            </a:r>
            <a:r>
              <a:rPr lang="it-IT" altLang="it-IT" sz="2400" dirty="0" smtClean="0"/>
              <a:t> g(</a:t>
            </a:r>
            <a:r>
              <a:rPr lang="it-IT" altLang="it-IT" sz="2400" dirty="0" err="1" smtClean="0"/>
              <a:t>void</a:t>
            </a:r>
            <a:r>
              <a:rPr lang="it-IT" altLang="it-IT" sz="2400" dirty="0" smtClean="0"/>
              <a:t>) { h(); }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body" idx="1"/>
          </p:nvPr>
        </p:nvSpPr>
        <p:spPr>
          <a:xfrm>
            <a:off x="685800" y="0"/>
            <a:ext cx="7772400" cy="6096000"/>
          </a:xfrm>
          <a:noFill/>
        </p:spPr>
        <p:txBody>
          <a:bodyPr/>
          <a:lstStyle/>
          <a:p>
            <a:pPr eaLnBrk="1" hangingPunct="1">
              <a:lnSpc>
                <a:spcPct val="90000"/>
              </a:lnSpc>
              <a:buFontTx/>
              <a:buNone/>
            </a:pPr>
            <a:r>
              <a:rPr lang="it-IT" altLang="it-IT" sz="2400" dirty="0" smtClean="0"/>
              <a:t>package a;</a:t>
            </a:r>
          </a:p>
          <a:p>
            <a:pPr eaLnBrk="1" hangingPunct="1">
              <a:lnSpc>
                <a:spcPct val="90000"/>
              </a:lnSpc>
              <a:buFontTx/>
              <a:buNone/>
            </a:pPr>
            <a:r>
              <a:rPr lang="it-IT" altLang="it-IT" sz="2400" dirty="0" smtClean="0">
                <a:solidFill>
                  <a:srgbClr val="FF3300"/>
                </a:solidFill>
              </a:rPr>
              <a:t>public</a:t>
            </a:r>
            <a:r>
              <a:rPr lang="it-IT" altLang="it-IT" sz="2400" dirty="0" smtClean="0"/>
              <a:t> </a:t>
            </a:r>
            <a:r>
              <a:rPr lang="it-IT" altLang="it-IT" sz="2400" dirty="0" err="1" smtClean="0"/>
              <a:t>class</a:t>
            </a:r>
            <a:r>
              <a:rPr lang="it-IT" altLang="it-IT" sz="2400" dirty="0" smtClean="0"/>
              <a:t> First {</a:t>
            </a:r>
          </a:p>
          <a:p>
            <a:pPr eaLnBrk="1" hangingPunct="1">
              <a:lnSpc>
                <a:spcPct val="90000"/>
              </a:lnSpc>
              <a:buFontTx/>
              <a:buNone/>
            </a:pPr>
            <a:r>
              <a:rPr lang="it-IT" altLang="it-IT" sz="2400" dirty="0" smtClean="0"/>
              <a:t>  </a:t>
            </a:r>
            <a:r>
              <a:rPr lang="it-IT" altLang="it-IT" sz="2400" dirty="0" err="1" smtClean="0"/>
              <a:t>int</a:t>
            </a:r>
            <a:r>
              <a:rPr lang="it-IT" altLang="it-IT" sz="2400" dirty="0" smtClean="0"/>
              <a:t> x;  </a:t>
            </a:r>
            <a:r>
              <a:rPr lang="it-IT" altLang="it-IT" sz="2400" dirty="0" smtClean="0">
                <a:solidFill>
                  <a:srgbClr val="FF3300"/>
                </a:solidFill>
              </a:rPr>
              <a:t>private</a:t>
            </a:r>
            <a:r>
              <a:rPr lang="it-IT" altLang="it-IT" sz="2400" dirty="0" smtClean="0"/>
              <a:t> </a:t>
            </a:r>
            <a:r>
              <a:rPr lang="it-IT" altLang="it-IT" sz="2400" dirty="0" err="1" smtClean="0"/>
              <a:t>int</a:t>
            </a:r>
            <a:r>
              <a:rPr lang="it-IT" altLang="it-IT" sz="2400" dirty="0" smtClean="0"/>
              <a:t> y;</a:t>
            </a:r>
          </a:p>
          <a:p>
            <a:pPr eaLnBrk="1" hangingPunct="1">
              <a:lnSpc>
                <a:spcPct val="90000"/>
              </a:lnSpc>
              <a:buFontTx/>
              <a:buNone/>
            </a:pPr>
            <a:r>
              <a:rPr lang="it-IT" altLang="it-IT" sz="2400" dirty="0" smtClean="0"/>
              <a:t>  </a:t>
            </a:r>
            <a:r>
              <a:rPr lang="it-IT" altLang="it-IT" sz="2400" dirty="0" err="1" smtClean="0">
                <a:solidFill>
                  <a:srgbClr val="FF3300"/>
                </a:solidFill>
              </a:rPr>
              <a:t>protected</a:t>
            </a:r>
            <a:r>
              <a:rPr lang="it-IT" altLang="it-IT" sz="2400" dirty="0" smtClean="0"/>
              <a:t> </a:t>
            </a:r>
            <a:r>
              <a:rPr lang="it-IT" altLang="it-IT" sz="2400" dirty="0" err="1" smtClean="0"/>
              <a:t>void</a:t>
            </a:r>
            <a:r>
              <a:rPr lang="it-IT" altLang="it-IT" sz="2400" dirty="0" smtClean="0"/>
              <a:t> h() { y = -1; }</a:t>
            </a:r>
          </a:p>
          <a:p>
            <a:pPr eaLnBrk="1" hangingPunct="1">
              <a:lnSpc>
                <a:spcPct val="90000"/>
              </a:lnSpc>
              <a:buFontTx/>
              <a:buNone/>
            </a:pPr>
            <a:r>
              <a:rPr lang="it-IT" altLang="it-IT" sz="2400" dirty="0" smtClean="0"/>
              <a:t>}</a:t>
            </a:r>
          </a:p>
          <a:p>
            <a:pPr eaLnBrk="1" hangingPunct="1">
              <a:lnSpc>
                <a:spcPct val="90000"/>
              </a:lnSpc>
              <a:buFontTx/>
              <a:buNone/>
            </a:pPr>
            <a:r>
              <a:rPr lang="it-IT" altLang="it-IT" sz="2400" dirty="0" smtClean="0">
                <a:solidFill>
                  <a:srgbClr val="FF3300"/>
                </a:solidFill>
              </a:rPr>
              <a:t>public</a:t>
            </a:r>
            <a:r>
              <a:rPr lang="it-IT" altLang="it-IT" sz="2400" dirty="0" smtClean="0"/>
              <a:t> </a:t>
            </a:r>
            <a:r>
              <a:rPr lang="it-IT" altLang="it-IT" sz="2400" dirty="0" err="1" smtClean="0"/>
              <a:t>class</a:t>
            </a:r>
            <a:r>
              <a:rPr lang="it-IT" altLang="it-IT" sz="2400" dirty="0" smtClean="0"/>
              <a:t> Second </a:t>
            </a:r>
            <a:r>
              <a:rPr lang="it-IT" altLang="it-IT" sz="2400" dirty="0" err="1" smtClean="0"/>
              <a:t>extends</a:t>
            </a:r>
            <a:r>
              <a:rPr lang="it-IT" altLang="it-IT" sz="2400" dirty="0" smtClean="0"/>
              <a:t> First {</a:t>
            </a:r>
          </a:p>
          <a:p>
            <a:pPr eaLnBrk="1" hangingPunct="1">
              <a:lnSpc>
                <a:spcPct val="90000"/>
              </a:lnSpc>
              <a:buFontTx/>
              <a:buNone/>
            </a:pPr>
            <a:r>
              <a:rPr lang="it-IT" altLang="it-IT" sz="2400" dirty="0" smtClean="0"/>
              <a:t>  </a:t>
            </a:r>
            <a:r>
              <a:rPr lang="it-IT" altLang="it-IT" sz="2400" dirty="0" smtClean="0">
                <a:solidFill>
                  <a:srgbClr val="FF3300"/>
                </a:solidFill>
              </a:rPr>
              <a:t>public</a:t>
            </a:r>
            <a:r>
              <a:rPr lang="it-IT" altLang="it-IT" sz="2400" dirty="0" smtClean="0"/>
              <a:t> </a:t>
            </a:r>
            <a:r>
              <a:rPr lang="it-IT" altLang="it-IT" sz="2400" dirty="0" err="1" smtClean="0"/>
              <a:t>void</a:t>
            </a:r>
            <a:r>
              <a:rPr lang="it-IT" altLang="it-IT" sz="2400" dirty="0" smtClean="0"/>
              <a:t> f(</a:t>
            </a:r>
            <a:r>
              <a:rPr lang="it-IT" altLang="it-IT" sz="2400" dirty="0" err="1" smtClean="0"/>
              <a:t>int</a:t>
            </a:r>
            <a:r>
              <a:rPr lang="it-IT" altLang="it-IT" sz="2400" dirty="0" smtClean="0"/>
              <a:t> x) { </a:t>
            </a:r>
            <a:r>
              <a:rPr lang="it-IT" altLang="it-IT" sz="2400" dirty="0" err="1" smtClean="0"/>
              <a:t>this.x</a:t>
            </a:r>
            <a:r>
              <a:rPr lang="it-IT" altLang="it-IT" sz="2400" dirty="0" smtClean="0"/>
              <a:t> = x; h(); }</a:t>
            </a:r>
          </a:p>
          <a:p>
            <a:pPr eaLnBrk="1" hangingPunct="1">
              <a:lnSpc>
                <a:spcPct val="90000"/>
              </a:lnSpc>
              <a:buFontTx/>
              <a:buNone/>
            </a:pPr>
            <a:r>
              <a:rPr lang="it-IT" altLang="it-IT" sz="2400" dirty="0" smtClean="0"/>
              <a:t>}</a:t>
            </a:r>
          </a:p>
          <a:p>
            <a:pPr eaLnBrk="1" hangingPunct="1">
              <a:lnSpc>
                <a:spcPct val="90000"/>
              </a:lnSpc>
              <a:buFontTx/>
              <a:buNone/>
            </a:pPr>
            <a:endParaRPr lang="it-IT" altLang="it-IT" sz="2400" dirty="0" smtClean="0"/>
          </a:p>
          <a:p>
            <a:pPr eaLnBrk="1" hangingPunct="1">
              <a:lnSpc>
                <a:spcPct val="90000"/>
              </a:lnSpc>
              <a:buFontTx/>
              <a:buNone/>
            </a:pPr>
            <a:r>
              <a:rPr lang="it-IT" altLang="it-IT" sz="2400" dirty="0" smtClean="0"/>
              <a:t>package b;</a:t>
            </a:r>
          </a:p>
          <a:p>
            <a:pPr eaLnBrk="1" hangingPunct="1">
              <a:lnSpc>
                <a:spcPct val="90000"/>
              </a:lnSpc>
              <a:buFontTx/>
              <a:buNone/>
            </a:pPr>
            <a:r>
              <a:rPr lang="it-IT" altLang="it-IT" sz="2400" dirty="0" err="1" smtClean="0"/>
              <a:t>imports</a:t>
            </a:r>
            <a:r>
              <a:rPr lang="it-IT" altLang="it-IT" sz="2400" dirty="0" smtClean="0"/>
              <a:t> a.*;</a:t>
            </a:r>
          </a:p>
          <a:p>
            <a:pPr eaLnBrk="1" hangingPunct="1">
              <a:lnSpc>
                <a:spcPct val="90000"/>
              </a:lnSpc>
              <a:buFontTx/>
              <a:buNone/>
            </a:pPr>
            <a:r>
              <a:rPr lang="it-IT" altLang="it-IT" sz="2400" dirty="0" err="1" smtClean="0"/>
              <a:t>class</a:t>
            </a:r>
            <a:r>
              <a:rPr lang="it-IT" altLang="it-IT" sz="2400" dirty="0" smtClean="0"/>
              <a:t> Third {</a:t>
            </a:r>
          </a:p>
          <a:p>
            <a:pPr eaLnBrk="1" hangingPunct="1">
              <a:lnSpc>
                <a:spcPct val="90000"/>
              </a:lnSpc>
              <a:buFontTx/>
              <a:buNone/>
            </a:pPr>
            <a:r>
              <a:rPr lang="it-IT" altLang="it-IT" sz="2400" dirty="0" smtClean="0"/>
              <a:t>  public </a:t>
            </a:r>
            <a:r>
              <a:rPr lang="it-IT" altLang="it-IT" sz="2400" dirty="0" err="1" smtClean="0"/>
              <a:t>static</a:t>
            </a:r>
            <a:r>
              <a:rPr lang="it-IT" altLang="it-IT" sz="2400" dirty="0" smtClean="0"/>
              <a:t> </a:t>
            </a:r>
            <a:r>
              <a:rPr lang="it-IT" altLang="it-IT" sz="2400" dirty="0" err="1" smtClean="0"/>
              <a:t>void</a:t>
            </a:r>
            <a:r>
              <a:rPr lang="it-IT" altLang="it-IT" sz="2400" dirty="0" smtClean="0"/>
              <a:t> </a:t>
            </a:r>
            <a:r>
              <a:rPr lang="it-IT" altLang="it-IT" sz="2400" dirty="0" err="1" smtClean="0"/>
              <a:t>main</a:t>
            </a:r>
            <a:r>
              <a:rPr lang="it-IT" altLang="it-IT" sz="2400" dirty="0" smtClean="0"/>
              <a:t>(</a:t>
            </a:r>
            <a:r>
              <a:rPr lang="it-IT" altLang="it-IT" sz="2400" dirty="0" err="1" smtClean="0"/>
              <a:t>String</a:t>
            </a:r>
            <a:r>
              <a:rPr lang="it-IT" altLang="it-IT" sz="2400" dirty="0" smtClean="0"/>
              <a:t>[] s) {</a:t>
            </a:r>
          </a:p>
          <a:p>
            <a:pPr eaLnBrk="1" hangingPunct="1">
              <a:lnSpc>
                <a:spcPct val="90000"/>
              </a:lnSpc>
              <a:buFontTx/>
              <a:buNone/>
            </a:pPr>
            <a:r>
              <a:rPr lang="it-IT" altLang="it-IT" sz="2400" dirty="0" smtClean="0"/>
              <a:t>    Second z = new Second();</a:t>
            </a:r>
          </a:p>
          <a:p>
            <a:pPr eaLnBrk="1" hangingPunct="1">
              <a:lnSpc>
                <a:spcPct val="90000"/>
              </a:lnSpc>
              <a:buFontTx/>
              <a:buNone/>
            </a:pPr>
            <a:r>
              <a:rPr lang="it-IT" altLang="it-IT" sz="2400" dirty="0" smtClean="0"/>
              <a:t>    </a:t>
            </a:r>
            <a:r>
              <a:rPr lang="it-IT" altLang="it-IT" sz="2400" dirty="0" err="1" smtClean="0"/>
              <a:t>z.f</a:t>
            </a:r>
            <a:r>
              <a:rPr lang="it-IT" altLang="it-IT" sz="2400" dirty="0" smtClean="0"/>
              <a:t>(3);</a:t>
            </a:r>
          </a:p>
          <a:p>
            <a:pPr eaLnBrk="1" hangingPunct="1">
              <a:lnSpc>
                <a:spcPct val="90000"/>
              </a:lnSpc>
              <a:buFontTx/>
              <a:buNone/>
            </a:pPr>
            <a:r>
              <a:rPr lang="it-IT" altLang="it-IT" sz="2400" dirty="0" smtClean="0"/>
              <a:t>}</a:t>
            </a:r>
          </a:p>
          <a:p>
            <a:pPr eaLnBrk="1" hangingPunct="1">
              <a:lnSpc>
                <a:spcPct val="90000"/>
              </a:lnSpc>
              <a:buFontTx/>
              <a:buNone/>
            </a:pPr>
            <a:r>
              <a:rPr lang="it-IT" altLang="it-IT" sz="2400" dirty="0" err="1" smtClean="0"/>
              <a:t>class</a:t>
            </a:r>
            <a:r>
              <a:rPr lang="it-IT" altLang="it-IT" sz="2400" dirty="0" smtClean="0"/>
              <a:t> </a:t>
            </a:r>
            <a:r>
              <a:rPr lang="it-IT" altLang="it-IT" sz="2400" dirty="0" err="1" smtClean="0"/>
              <a:t>Fourth</a:t>
            </a:r>
            <a:r>
              <a:rPr lang="it-IT" altLang="it-IT" sz="2400" dirty="0" smtClean="0"/>
              <a:t> </a:t>
            </a:r>
            <a:r>
              <a:rPr lang="it-IT" altLang="it-IT" sz="2400" dirty="0" err="1" smtClean="0"/>
              <a:t>extends</a:t>
            </a:r>
            <a:r>
              <a:rPr lang="it-IT" altLang="it-IT" sz="2400" dirty="0" smtClean="0"/>
              <a:t> First {   </a:t>
            </a:r>
            <a:r>
              <a:rPr lang="it-IT" altLang="it-IT" sz="2400" dirty="0" err="1" smtClean="0"/>
              <a:t>void</a:t>
            </a:r>
            <a:r>
              <a:rPr lang="it-IT" altLang="it-IT" sz="2400" dirty="0" smtClean="0"/>
              <a:t> g(</a:t>
            </a:r>
            <a:r>
              <a:rPr lang="it-IT" altLang="it-IT" sz="2400" dirty="0" err="1" smtClean="0"/>
              <a:t>void</a:t>
            </a:r>
            <a:r>
              <a:rPr lang="it-IT" altLang="it-IT" sz="2400" smtClean="0"/>
              <a:t>) { h();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 Cosa Stampa?</a:t>
            </a:r>
            <a:endParaRPr lang="it-IT" dirty="0"/>
          </a:p>
        </p:txBody>
      </p:sp>
      <p:sp>
        <p:nvSpPr>
          <p:cNvPr id="3" name="Content Placeholder 2"/>
          <p:cNvSpPr>
            <a:spLocks noGrp="1"/>
          </p:cNvSpPr>
          <p:nvPr>
            <p:ph idx="1"/>
          </p:nvPr>
        </p:nvSpPr>
        <p:spPr/>
        <p:txBody>
          <a:bodyPr>
            <a:normAutofit/>
          </a:bodyPr>
          <a:lstStyle/>
          <a:p>
            <a:pPr marL="0" indent="0">
              <a:buNone/>
            </a:pPr>
            <a:r>
              <a:rPr lang="it-IT" sz="2400" b="1" dirty="0">
                <a:solidFill>
                  <a:srgbClr val="7F0055"/>
                </a:solidFill>
                <a:latin typeface="Monaco"/>
              </a:rPr>
              <a:t>public</a:t>
            </a:r>
            <a:r>
              <a:rPr lang="it-IT" sz="2400" b="1" dirty="0">
                <a:solidFill>
                  <a:srgbClr val="000000"/>
                </a:solidFill>
                <a:latin typeface="Monaco"/>
              </a:rPr>
              <a:t> </a:t>
            </a:r>
            <a:r>
              <a:rPr lang="it-IT" sz="2400" b="1" dirty="0" err="1">
                <a:solidFill>
                  <a:srgbClr val="7F0055"/>
                </a:solidFill>
                <a:latin typeface="Monaco"/>
              </a:rPr>
              <a:t>class</a:t>
            </a:r>
            <a:r>
              <a:rPr lang="it-IT" sz="2400" b="1" dirty="0">
                <a:solidFill>
                  <a:srgbClr val="000000"/>
                </a:solidFill>
                <a:latin typeface="Monaco"/>
              </a:rPr>
              <a:t> </a:t>
            </a:r>
            <a:r>
              <a:rPr lang="it-IT" sz="2400" b="1" dirty="0" err="1">
                <a:solidFill>
                  <a:srgbClr val="000000"/>
                </a:solidFill>
                <a:latin typeface="Monaco"/>
              </a:rPr>
              <a:t>StringDemo</a:t>
            </a:r>
            <a:r>
              <a:rPr lang="it-IT" sz="2400" b="1" dirty="0">
                <a:solidFill>
                  <a:srgbClr val="000000"/>
                </a:solidFill>
                <a:latin typeface="Monaco"/>
              </a:rPr>
              <a:t> {</a:t>
            </a:r>
          </a:p>
          <a:p>
            <a:pPr marL="0" indent="0">
              <a:buNone/>
            </a:pPr>
            <a:r>
              <a:rPr lang="it-IT" sz="2400" dirty="0">
                <a:solidFill>
                  <a:srgbClr val="000000"/>
                </a:solidFill>
                <a:latin typeface="Monaco"/>
              </a:rPr>
              <a:t>	</a:t>
            </a:r>
            <a:r>
              <a:rPr lang="it-IT" sz="2400" b="1" dirty="0">
                <a:solidFill>
                  <a:srgbClr val="7F0055"/>
                </a:solidFill>
                <a:latin typeface="Monaco"/>
              </a:rPr>
              <a:t>public</a:t>
            </a:r>
            <a:r>
              <a:rPr lang="it-IT" sz="2400" b="1" dirty="0">
                <a:solidFill>
                  <a:srgbClr val="000000"/>
                </a:solidFill>
                <a:latin typeface="Monaco"/>
              </a:rPr>
              <a:t> </a:t>
            </a:r>
            <a:r>
              <a:rPr lang="it-IT" sz="2400" b="1" dirty="0" err="1">
                <a:solidFill>
                  <a:srgbClr val="7F0055"/>
                </a:solidFill>
                <a:latin typeface="Monaco"/>
              </a:rPr>
              <a:t>static</a:t>
            </a:r>
            <a:r>
              <a:rPr lang="it-IT" sz="2400" b="1" dirty="0">
                <a:solidFill>
                  <a:srgbClr val="000000"/>
                </a:solidFill>
                <a:latin typeface="Monaco"/>
              </a:rPr>
              <a:t> </a:t>
            </a:r>
            <a:r>
              <a:rPr lang="it-IT" sz="2400" b="1" dirty="0" err="1">
                <a:solidFill>
                  <a:srgbClr val="7F0055"/>
                </a:solidFill>
                <a:latin typeface="Monaco"/>
              </a:rPr>
              <a:t>void</a:t>
            </a:r>
            <a:r>
              <a:rPr lang="it-IT" sz="2400" b="1" dirty="0">
                <a:solidFill>
                  <a:srgbClr val="000000"/>
                </a:solidFill>
                <a:latin typeface="Monaco"/>
              </a:rPr>
              <a:t> </a:t>
            </a:r>
            <a:r>
              <a:rPr lang="it-IT" sz="2400" b="1" dirty="0" err="1">
                <a:solidFill>
                  <a:srgbClr val="000000"/>
                </a:solidFill>
                <a:latin typeface="Monaco"/>
              </a:rPr>
              <a:t>main</a:t>
            </a:r>
            <a:r>
              <a:rPr lang="it-IT" sz="2400" b="1" dirty="0">
                <a:solidFill>
                  <a:srgbClr val="000000"/>
                </a:solidFill>
                <a:latin typeface="Monaco"/>
              </a:rPr>
              <a:t>(</a:t>
            </a:r>
            <a:r>
              <a:rPr lang="it-IT" sz="2400" b="1" dirty="0" err="1">
                <a:solidFill>
                  <a:srgbClr val="000000"/>
                </a:solidFill>
                <a:latin typeface="Monaco"/>
              </a:rPr>
              <a:t>String</a:t>
            </a:r>
            <a:r>
              <a:rPr lang="it-IT" sz="2400" b="1" dirty="0">
                <a:solidFill>
                  <a:srgbClr val="000000"/>
                </a:solidFill>
                <a:latin typeface="Monaco"/>
              </a:rPr>
              <a:t>[] </a:t>
            </a:r>
            <a:r>
              <a:rPr lang="it-IT" sz="2400" b="1" dirty="0" err="1">
                <a:solidFill>
                  <a:srgbClr val="000000"/>
                </a:solidFill>
                <a:latin typeface="Monaco"/>
              </a:rPr>
              <a:t>args</a:t>
            </a:r>
            <a:r>
              <a:rPr lang="it-IT" sz="2400" b="1" dirty="0">
                <a:solidFill>
                  <a:srgbClr val="000000"/>
                </a:solidFill>
                <a:latin typeface="Monaco"/>
              </a:rPr>
              <a:t>){</a:t>
            </a:r>
          </a:p>
          <a:p>
            <a:pPr marL="0" indent="0">
              <a:buNone/>
            </a:pPr>
            <a:r>
              <a:rPr lang="it-IT" sz="2400" dirty="0">
                <a:solidFill>
                  <a:srgbClr val="000000"/>
                </a:solidFill>
                <a:latin typeface="Monaco"/>
              </a:rPr>
              <a:t>		</a:t>
            </a:r>
            <a:r>
              <a:rPr lang="it-IT" sz="2400" dirty="0" err="1">
                <a:solidFill>
                  <a:srgbClr val="000000"/>
                </a:solidFill>
                <a:latin typeface="Monaco"/>
              </a:rPr>
              <a:t>String</a:t>
            </a:r>
            <a:r>
              <a:rPr lang="it-IT" sz="2400" dirty="0">
                <a:solidFill>
                  <a:srgbClr val="000000"/>
                </a:solidFill>
                <a:latin typeface="Monaco"/>
              </a:rPr>
              <a:t> s1 = </a:t>
            </a:r>
            <a:r>
              <a:rPr lang="it-IT" sz="2400" dirty="0">
                <a:solidFill>
                  <a:srgbClr val="2A00FF"/>
                </a:solidFill>
                <a:latin typeface="Monaco"/>
              </a:rPr>
              <a:t>"Ciao Mamma! "</a:t>
            </a:r>
            <a:r>
              <a:rPr lang="it-IT" sz="2400" dirty="0">
                <a:solidFill>
                  <a:srgbClr val="000000"/>
                </a:solidFill>
                <a:latin typeface="Monaco"/>
              </a:rPr>
              <a:t>;</a:t>
            </a:r>
          </a:p>
          <a:p>
            <a:pPr marL="0" indent="0">
              <a:buNone/>
            </a:pPr>
            <a:r>
              <a:rPr lang="it-IT" sz="2400" dirty="0">
                <a:solidFill>
                  <a:srgbClr val="000000"/>
                </a:solidFill>
                <a:latin typeface="Monaco"/>
              </a:rPr>
              <a:t>		</a:t>
            </a:r>
            <a:r>
              <a:rPr lang="it-IT" sz="2400" dirty="0" err="1">
                <a:solidFill>
                  <a:srgbClr val="000000"/>
                </a:solidFill>
                <a:latin typeface="Monaco"/>
              </a:rPr>
              <a:t>String</a:t>
            </a:r>
            <a:r>
              <a:rPr lang="it-IT" sz="2400" dirty="0">
                <a:solidFill>
                  <a:srgbClr val="000000"/>
                </a:solidFill>
                <a:latin typeface="Monaco"/>
              </a:rPr>
              <a:t> s2 = s1;</a:t>
            </a:r>
          </a:p>
          <a:p>
            <a:pPr marL="0" indent="0">
              <a:buNone/>
            </a:pPr>
            <a:r>
              <a:rPr lang="it-IT" sz="2400" dirty="0">
                <a:solidFill>
                  <a:srgbClr val="000000"/>
                </a:solidFill>
                <a:latin typeface="Monaco"/>
              </a:rPr>
              <a:t>		s1 = s1 + </a:t>
            </a:r>
            <a:r>
              <a:rPr lang="it-IT" sz="2400" dirty="0">
                <a:solidFill>
                  <a:srgbClr val="2A00FF"/>
                </a:solidFill>
                <a:latin typeface="Monaco"/>
              </a:rPr>
              <a:t>"Guarda come mi diverto!"</a:t>
            </a:r>
            <a:r>
              <a:rPr lang="it-IT" sz="2400" dirty="0">
                <a:solidFill>
                  <a:srgbClr val="000000"/>
                </a:solidFill>
                <a:latin typeface="Monaco"/>
              </a:rPr>
              <a:t>;</a:t>
            </a:r>
          </a:p>
          <a:p>
            <a:pPr marL="0" indent="0">
              <a:buNone/>
            </a:pPr>
            <a:r>
              <a:rPr lang="it-IT" sz="2400" dirty="0">
                <a:solidFill>
                  <a:srgbClr val="000000"/>
                </a:solidFill>
                <a:latin typeface="Monaco"/>
              </a:rPr>
              <a:t>		</a:t>
            </a:r>
            <a:r>
              <a:rPr lang="it-IT" sz="2400" dirty="0" err="1">
                <a:solidFill>
                  <a:srgbClr val="000000"/>
                </a:solidFill>
                <a:latin typeface="Monaco"/>
              </a:rPr>
              <a:t>System.</a:t>
            </a:r>
            <a:r>
              <a:rPr lang="it-IT" sz="2400" i="1" dirty="0" err="1">
                <a:solidFill>
                  <a:srgbClr val="0000C0"/>
                </a:solidFill>
                <a:latin typeface="Monaco"/>
              </a:rPr>
              <a:t>out</a:t>
            </a:r>
            <a:r>
              <a:rPr lang="it-IT" sz="2400" i="1" dirty="0" err="1">
                <a:solidFill>
                  <a:srgbClr val="000000"/>
                </a:solidFill>
                <a:latin typeface="Monaco"/>
              </a:rPr>
              <a:t>.println</a:t>
            </a:r>
            <a:r>
              <a:rPr lang="it-IT" sz="2400" i="1" dirty="0">
                <a:solidFill>
                  <a:srgbClr val="000000"/>
                </a:solidFill>
                <a:latin typeface="Monaco"/>
              </a:rPr>
              <a:t>(s1);</a:t>
            </a:r>
          </a:p>
          <a:p>
            <a:pPr marL="0" indent="0">
              <a:buNone/>
            </a:pPr>
            <a:r>
              <a:rPr lang="it-IT" sz="2400" dirty="0">
                <a:solidFill>
                  <a:srgbClr val="000000"/>
                </a:solidFill>
                <a:latin typeface="Monaco"/>
              </a:rPr>
              <a:t>		</a:t>
            </a:r>
            <a:r>
              <a:rPr lang="it-IT" sz="2400" dirty="0" err="1">
                <a:solidFill>
                  <a:srgbClr val="000000"/>
                </a:solidFill>
                <a:latin typeface="Monaco"/>
              </a:rPr>
              <a:t>System.</a:t>
            </a:r>
            <a:r>
              <a:rPr lang="it-IT" sz="2400" i="1" dirty="0" err="1">
                <a:solidFill>
                  <a:srgbClr val="0000C0"/>
                </a:solidFill>
                <a:latin typeface="Monaco"/>
              </a:rPr>
              <a:t>out</a:t>
            </a:r>
            <a:r>
              <a:rPr lang="it-IT" sz="2400" i="1" dirty="0" err="1">
                <a:solidFill>
                  <a:srgbClr val="000000"/>
                </a:solidFill>
                <a:latin typeface="Monaco"/>
              </a:rPr>
              <a:t>.println</a:t>
            </a:r>
            <a:r>
              <a:rPr lang="it-IT" sz="2400" i="1" dirty="0">
                <a:solidFill>
                  <a:srgbClr val="000000"/>
                </a:solidFill>
                <a:latin typeface="Monaco"/>
              </a:rPr>
              <a:t>(s2);</a:t>
            </a:r>
          </a:p>
          <a:p>
            <a:pPr marL="0" indent="0">
              <a:buNone/>
            </a:pPr>
            <a:r>
              <a:rPr lang="it-IT" sz="2400" dirty="0">
                <a:solidFill>
                  <a:srgbClr val="000000"/>
                </a:solidFill>
                <a:latin typeface="Monaco"/>
              </a:rPr>
              <a:t>	}</a:t>
            </a:r>
          </a:p>
          <a:p>
            <a:pPr marL="0" indent="0">
              <a:buNone/>
            </a:pPr>
            <a:r>
              <a:rPr lang="it-IT" sz="2400" dirty="0">
                <a:solidFill>
                  <a:srgbClr val="000000"/>
                </a:solidFill>
                <a:latin typeface="Monaco"/>
              </a:rPr>
              <a:t>}</a:t>
            </a:r>
            <a:endParaRPr lang="it-IT" sz="2400" dirty="0"/>
          </a:p>
        </p:txBody>
      </p:sp>
      <p:sp>
        <p:nvSpPr>
          <p:cNvPr id="7" name="Content Placeholder 2"/>
          <p:cNvSpPr txBox="1">
            <a:spLocks/>
          </p:cNvSpPr>
          <p:nvPr/>
        </p:nvSpPr>
        <p:spPr>
          <a:xfrm>
            <a:off x="971600" y="5601181"/>
            <a:ext cx="8229600" cy="1256819"/>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it-IT" dirty="0" smtClean="0"/>
              <a:t>s2 punta a s1</a:t>
            </a:r>
          </a:p>
          <a:p>
            <a:pPr marL="0" indent="0">
              <a:buNone/>
            </a:pPr>
            <a:r>
              <a:rPr lang="it-IT" dirty="0" smtClean="0"/>
              <a:t>s1 concatenato con un’altra stringa genera un nuovo oggetto</a:t>
            </a:r>
          </a:p>
          <a:p>
            <a:pPr marL="0" indent="0">
              <a:buNone/>
            </a:pPr>
            <a:r>
              <a:rPr lang="it-IT" dirty="0" smtClean="0"/>
              <a:t>s2 continua a puntare all’oggetto precedente</a:t>
            </a:r>
          </a:p>
          <a:p>
            <a:pPr marL="0" indent="0">
              <a:buNone/>
            </a:pPr>
            <a:endParaRPr lang="it-IT" dirty="0"/>
          </a:p>
        </p:txBody>
      </p:sp>
    </p:spTree>
    <p:extLst>
      <p:ext uri="{BB962C8B-B14F-4D97-AF65-F5344CB8AC3E}">
        <p14:creationId xmlns:p14="http://schemas.microsoft.com/office/powerpoint/2010/main" val="765237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it-IT" altLang="it-IT" smtClean="0"/>
              <a:t>Esercizio</a:t>
            </a:r>
          </a:p>
        </p:txBody>
      </p:sp>
      <p:sp>
        <p:nvSpPr>
          <p:cNvPr id="22531" name="Rectangle 3"/>
          <p:cNvSpPr>
            <a:spLocks noGrp="1" noChangeArrowheads="1"/>
          </p:cNvSpPr>
          <p:nvPr>
            <p:ph type="body" idx="1"/>
          </p:nvPr>
        </p:nvSpPr>
        <p:spPr/>
        <p:txBody>
          <a:bodyPr/>
          <a:lstStyle/>
          <a:p>
            <a:pPr eaLnBrk="1" hangingPunct="1"/>
            <a:r>
              <a:rPr lang="it-IT" altLang="it-IT" sz="2800" smtClean="0"/>
              <a:t>Sia dato un package così definito:</a:t>
            </a:r>
          </a:p>
          <a:p>
            <a:pPr eaLnBrk="1" hangingPunct="1">
              <a:buFontTx/>
              <a:buNone/>
            </a:pPr>
            <a:endParaRPr lang="it-IT" altLang="it-IT" sz="2800" smtClean="0"/>
          </a:p>
          <a:p>
            <a:pPr eaLnBrk="1" hangingPunct="1">
              <a:buFontTx/>
              <a:buNone/>
            </a:pPr>
            <a:r>
              <a:rPr lang="it-IT" altLang="it-IT" sz="280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0"/>
            <a:ext cx="9144000" cy="6858000"/>
          </a:xfrm>
        </p:spPr>
        <p:txBody>
          <a:bodyPr/>
          <a:lstStyle/>
          <a:p>
            <a:pPr eaLnBrk="1" hangingPunct="1">
              <a:buFontTx/>
              <a:buNone/>
            </a:pPr>
            <a:r>
              <a:rPr lang="it-IT" altLang="it-IT" sz="1800" dirty="0" smtClean="0"/>
              <a:t>//primo file</a:t>
            </a:r>
          </a:p>
          <a:p>
            <a:pPr eaLnBrk="1" hangingPunct="1">
              <a:buFontTx/>
              <a:buNone/>
            </a:pPr>
            <a:r>
              <a:rPr lang="it-IT" altLang="it-IT" sz="1800" dirty="0" smtClean="0"/>
              <a:t>package A;</a:t>
            </a:r>
          </a:p>
          <a:p>
            <a:pPr eaLnBrk="1" hangingPunct="1">
              <a:buFontTx/>
              <a:buNone/>
            </a:pPr>
            <a:r>
              <a:rPr lang="it-IT" altLang="it-IT" sz="1800" dirty="0" smtClean="0"/>
              <a:t>public </a:t>
            </a:r>
            <a:r>
              <a:rPr lang="it-IT" altLang="it-IT" sz="1800" dirty="0" err="1" smtClean="0"/>
              <a:t>class</a:t>
            </a:r>
            <a:r>
              <a:rPr lang="it-IT" altLang="it-IT" sz="1800" dirty="0" smtClean="0"/>
              <a:t> C1 {</a:t>
            </a:r>
          </a:p>
          <a:p>
            <a:pPr eaLnBrk="1" hangingPunct="1">
              <a:buFontTx/>
              <a:buNone/>
            </a:pPr>
            <a:r>
              <a:rPr lang="it-IT" altLang="it-IT" sz="1800" dirty="0" smtClean="0"/>
              <a:t>    public </a:t>
            </a:r>
            <a:r>
              <a:rPr lang="it-IT" altLang="it-IT" sz="1800" dirty="0" err="1" smtClean="0"/>
              <a:t>void</a:t>
            </a:r>
            <a:r>
              <a:rPr lang="it-IT" altLang="it-IT" sz="1800" dirty="0" smtClean="0"/>
              <a:t> m1() { }</a:t>
            </a:r>
          </a:p>
          <a:p>
            <a:pPr eaLnBrk="1" hangingPunct="1">
              <a:buFontTx/>
              <a:buNone/>
            </a:pPr>
            <a:r>
              <a:rPr lang="it-IT" altLang="it-IT" sz="1800" dirty="0" smtClean="0"/>
              <a:t>    </a:t>
            </a:r>
            <a:r>
              <a:rPr lang="it-IT" altLang="it-IT" sz="1800" dirty="0" err="1" smtClean="0"/>
              <a:t>protected</a:t>
            </a:r>
            <a:r>
              <a:rPr lang="it-IT" altLang="it-IT" sz="1800" dirty="0" smtClean="0"/>
              <a:t> </a:t>
            </a:r>
            <a:r>
              <a:rPr lang="it-IT" altLang="it-IT" sz="1800" dirty="0" err="1" smtClean="0"/>
              <a:t>void</a:t>
            </a:r>
            <a:r>
              <a:rPr lang="it-IT" altLang="it-IT" sz="1800" dirty="0" smtClean="0"/>
              <a:t> m2() { }</a:t>
            </a:r>
          </a:p>
          <a:p>
            <a:pPr eaLnBrk="1" hangingPunct="1">
              <a:buFontTx/>
              <a:buNone/>
            </a:pPr>
            <a:r>
              <a:rPr lang="it-IT" altLang="it-IT" sz="1800" dirty="0" smtClean="0"/>
              <a:t>    private </a:t>
            </a:r>
            <a:r>
              <a:rPr lang="it-IT" altLang="it-IT" sz="1800" dirty="0" err="1" smtClean="0"/>
              <a:t>void</a:t>
            </a:r>
            <a:r>
              <a:rPr lang="it-IT" altLang="it-IT" sz="1800" dirty="0" smtClean="0"/>
              <a:t> m3() { }</a:t>
            </a:r>
          </a:p>
          <a:p>
            <a:pPr eaLnBrk="1" hangingPunct="1">
              <a:buFontTx/>
              <a:buNone/>
            </a:pPr>
            <a:r>
              <a:rPr lang="it-IT" altLang="it-IT" sz="1800" dirty="0" smtClean="0"/>
              <a:t>}</a:t>
            </a:r>
          </a:p>
          <a:p>
            <a:pPr eaLnBrk="1" hangingPunct="1">
              <a:lnSpc>
                <a:spcPct val="90000"/>
              </a:lnSpc>
              <a:buFontTx/>
              <a:buNone/>
            </a:pPr>
            <a:r>
              <a:rPr lang="it-IT" altLang="it-IT" sz="1800" dirty="0" smtClean="0"/>
              <a:t>//secondo file</a:t>
            </a:r>
          </a:p>
          <a:p>
            <a:pPr eaLnBrk="1" hangingPunct="1">
              <a:lnSpc>
                <a:spcPct val="90000"/>
              </a:lnSpc>
              <a:buFontTx/>
              <a:buNone/>
            </a:pPr>
            <a:r>
              <a:rPr lang="it-IT" altLang="it-IT" sz="1800" dirty="0" smtClean="0"/>
              <a:t>package B;</a:t>
            </a:r>
          </a:p>
          <a:p>
            <a:pPr eaLnBrk="1" hangingPunct="1">
              <a:lnSpc>
                <a:spcPct val="90000"/>
              </a:lnSpc>
              <a:buFontTx/>
              <a:buNone/>
            </a:pPr>
            <a:r>
              <a:rPr lang="it-IT" altLang="it-IT" sz="1800" dirty="0" smtClean="0"/>
              <a:t>import A.*;</a:t>
            </a:r>
          </a:p>
          <a:p>
            <a:pPr eaLnBrk="1" hangingPunct="1">
              <a:lnSpc>
                <a:spcPct val="90000"/>
              </a:lnSpc>
              <a:buFontTx/>
              <a:buNone/>
            </a:pPr>
            <a:r>
              <a:rPr lang="it-IT" altLang="it-IT" sz="1800" dirty="0" smtClean="0"/>
              <a:t>public </a:t>
            </a:r>
            <a:r>
              <a:rPr lang="it-IT" altLang="it-IT" sz="1800" dirty="0" err="1" smtClean="0"/>
              <a:t>class</a:t>
            </a:r>
            <a:r>
              <a:rPr lang="it-IT" altLang="it-IT" sz="1800" dirty="0" smtClean="0"/>
              <a:t> C2 </a:t>
            </a:r>
            <a:r>
              <a:rPr lang="it-IT" altLang="it-IT" sz="1800" dirty="0" err="1" smtClean="0"/>
              <a:t>extends</a:t>
            </a:r>
            <a:r>
              <a:rPr lang="it-IT" altLang="it-IT" sz="1800" dirty="0" smtClean="0"/>
              <a:t> C1 {</a:t>
            </a:r>
          </a:p>
          <a:p>
            <a:pPr eaLnBrk="1" hangingPunct="1">
              <a:lnSpc>
                <a:spcPct val="90000"/>
              </a:lnSpc>
              <a:buFontTx/>
              <a:buNone/>
            </a:pPr>
            <a:r>
              <a:rPr lang="it-IT" altLang="it-IT" sz="1800" dirty="0" smtClean="0"/>
              <a:t>    public </a:t>
            </a:r>
            <a:r>
              <a:rPr lang="it-IT" altLang="it-IT" sz="1800" dirty="0" err="1" smtClean="0"/>
              <a:t>void</a:t>
            </a:r>
            <a:r>
              <a:rPr lang="it-IT" altLang="it-IT" sz="1800" dirty="0" smtClean="0"/>
              <a:t> m1() { </a:t>
            </a:r>
            <a:r>
              <a:rPr lang="it-IT" altLang="it-IT" sz="1800" dirty="0" err="1" smtClean="0"/>
              <a:t>System.out.print</a:t>
            </a:r>
            <a:r>
              <a:rPr lang="it-IT" altLang="it-IT" sz="1800" dirty="0" smtClean="0"/>
              <a:t>("Salve"); m2(); m3(); }</a:t>
            </a:r>
          </a:p>
          <a:p>
            <a:pPr eaLnBrk="1" hangingPunct="1">
              <a:lnSpc>
                <a:spcPct val="90000"/>
              </a:lnSpc>
              <a:buFontTx/>
              <a:buNone/>
            </a:pPr>
            <a:r>
              <a:rPr lang="it-IT" altLang="it-IT" sz="1800" dirty="0" smtClean="0"/>
              <a:t>    </a:t>
            </a:r>
            <a:r>
              <a:rPr lang="it-IT" altLang="it-IT" sz="1800" dirty="0" err="1" smtClean="0"/>
              <a:t>protected</a:t>
            </a:r>
            <a:r>
              <a:rPr lang="it-IT" altLang="it-IT" sz="1800" dirty="0" smtClean="0"/>
              <a:t> </a:t>
            </a:r>
            <a:r>
              <a:rPr lang="it-IT" altLang="it-IT" sz="1800" dirty="0" err="1" smtClean="0"/>
              <a:t>void</a:t>
            </a:r>
            <a:r>
              <a:rPr lang="it-IT" altLang="it-IT" sz="1800" dirty="0" smtClean="0"/>
              <a:t> m2() { </a:t>
            </a:r>
            <a:r>
              <a:rPr lang="it-IT" altLang="it-IT" sz="1800" dirty="0" err="1" smtClean="0"/>
              <a:t>System.out.print</a:t>
            </a:r>
            <a:r>
              <a:rPr lang="it-IT" altLang="it-IT" sz="1800" dirty="0" smtClean="0"/>
              <a:t>(", mondo"); }</a:t>
            </a:r>
          </a:p>
          <a:p>
            <a:pPr eaLnBrk="1" hangingPunct="1">
              <a:lnSpc>
                <a:spcPct val="90000"/>
              </a:lnSpc>
              <a:buFontTx/>
              <a:buNone/>
            </a:pPr>
            <a:r>
              <a:rPr lang="it-IT" altLang="it-IT" sz="1800" dirty="0" smtClean="0"/>
              <a:t>    private </a:t>
            </a:r>
            <a:r>
              <a:rPr lang="it-IT" altLang="it-IT" sz="1800" dirty="0" err="1" smtClean="0"/>
              <a:t>void</a:t>
            </a:r>
            <a:r>
              <a:rPr lang="it-IT" altLang="it-IT" sz="1800" dirty="0" smtClean="0"/>
              <a:t> m3() { </a:t>
            </a:r>
            <a:r>
              <a:rPr lang="it-IT" altLang="it-IT" sz="1800" dirty="0" err="1" smtClean="0"/>
              <a:t>System.out.print</a:t>
            </a:r>
            <a:r>
              <a:rPr lang="it-IT" altLang="it-IT" sz="1800" dirty="0" smtClean="0"/>
              <a:t>("!"); }</a:t>
            </a:r>
          </a:p>
          <a:p>
            <a:pPr eaLnBrk="1" hangingPunct="1">
              <a:lnSpc>
                <a:spcPct val="90000"/>
              </a:lnSpc>
              <a:buFontTx/>
              <a:buNone/>
            </a:pPr>
            <a:r>
              <a:rPr lang="it-IT" altLang="it-IT" sz="1800" dirty="0" smtClean="0"/>
              <a:t>}</a:t>
            </a:r>
          </a:p>
          <a:p>
            <a:pPr eaLnBrk="1" hangingPunct="1">
              <a:lnSpc>
                <a:spcPct val="90000"/>
              </a:lnSpc>
            </a:pPr>
            <a:r>
              <a:rPr lang="it-IT" altLang="it-IT" sz="1800" dirty="0" smtClean="0"/>
              <a:t>Dire se tale definizione è scorretta. Se non è scorretta, dite cosa produce in output il frammento di codice:</a:t>
            </a:r>
          </a:p>
          <a:p>
            <a:pPr eaLnBrk="1" hangingPunct="1">
              <a:lnSpc>
                <a:spcPct val="90000"/>
              </a:lnSpc>
              <a:buFontTx/>
              <a:buNone/>
            </a:pPr>
            <a:r>
              <a:rPr lang="it-IT" altLang="it-IT" sz="1800" dirty="0" smtClean="0"/>
              <a:t>import B.*;</a:t>
            </a:r>
          </a:p>
          <a:p>
            <a:pPr eaLnBrk="1" hangingPunct="1">
              <a:lnSpc>
                <a:spcPct val="90000"/>
              </a:lnSpc>
              <a:buFontTx/>
              <a:buNone/>
            </a:pPr>
            <a:r>
              <a:rPr lang="it-IT" altLang="it-IT" sz="1800" dirty="0" smtClean="0"/>
              <a:t>...</a:t>
            </a:r>
          </a:p>
          <a:p>
            <a:pPr eaLnBrk="1" hangingPunct="1">
              <a:lnSpc>
                <a:spcPct val="90000"/>
              </a:lnSpc>
              <a:buFontTx/>
              <a:buNone/>
            </a:pPr>
            <a:r>
              <a:rPr lang="it-IT" altLang="it-IT" sz="1800" dirty="0" smtClean="0"/>
              <a:t>C2 x = new C2();</a:t>
            </a:r>
          </a:p>
          <a:p>
            <a:pPr eaLnBrk="1" hangingPunct="1">
              <a:lnSpc>
                <a:spcPct val="90000"/>
              </a:lnSpc>
              <a:buFontTx/>
              <a:buNone/>
            </a:pPr>
            <a:r>
              <a:rPr lang="it-IT" altLang="it-IT" sz="1800" dirty="0" smtClean="0"/>
              <a:t>x.m1();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0" y="152400"/>
            <a:ext cx="9144000" cy="5943600"/>
          </a:xfrm>
        </p:spPr>
        <p:txBody>
          <a:bodyPr/>
          <a:lstStyle/>
          <a:p>
            <a:pPr eaLnBrk="1" hangingPunct="1">
              <a:lnSpc>
                <a:spcPct val="90000"/>
              </a:lnSpc>
            </a:pPr>
            <a:r>
              <a:rPr lang="it-IT" altLang="it-IT" sz="2800" smtClean="0"/>
              <a:t>Risposta: è corretta. In effetti C2 non vede la definizione di m3 data da C1, perché questa è private. Pertanto la definizione di m3 in C2 è, banalmente, la definizione di un nuovo metodo, e il frammento di codice produce in output "Salve, mondo!" dal momento che C2 ridefinisce i metodi m1 e m2 ereditati da C1.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0" y="152400"/>
            <a:ext cx="9144000" cy="5943600"/>
          </a:xfrm>
        </p:spPr>
        <p:txBody>
          <a:bodyPr/>
          <a:lstStyle/>
          <a:p>
            <a:pPr eaLnBrk="1" hangingPunct="1">
              <a:lnSpc>
                <a:spcPct val="90000"/>
              </a:lnSpc>
            </a:pPr>
            <a:r>
              <a:rPr lang="it-IT" altLang="it-IT" sz="2800" smtClean="0"/>
              <a:t>Sarebbe stata scorretta una definizione di tipo:</a:t>
            </a:r>
          </a:p>
          <a:p>
            <a:pPr eaLnBrk="1" hangingPunct="1">
              <a:lnSpc>
                <a:spcPct val="90000"/>
              </a:lnSpc>
              <a:buFontTx/>
              <a:buNone/>
            </a:pPr>
            <a:r>
              <a:rPr lang="it-IT" altLang="it-IT" sz="2800" smtClean="0"/>
              <a:t>public class C2 extends C1 {</a:t>
            </a:r>
          </a:p>
          <a:p>
            <a:pPr eaLnBrk="1" hangingPunct="1">
              <a:lnSpc>
                <a:spcPct val="90000"/>
              </a:lnSpc>
              <a:buFontTx/>
              <a:buNone/>
            </a:pPr>
            <a:r>
              <a:rPr lang="it-IT" altLang="it-IT" sz="2800" smtClean="0"/>
              <a:t>    public void m1() { System.out.print("Salve"); m2(); m3(); }</a:t>
            </a:r>
          </a:p>
          <a:p>
            <a:pPr eaLnBrk="1" hangingPunct="1">
              <a:lnSpc>
                <a:spcPct val="90000"/>
              </a:lnSpc>
              <a:buFontTx/>
              <a:buNone/>
            </a:pPr>
            <a:r>
              <a:rPr lang="it-IT" altLang="it-IT" sz="2800" smtClean="0"/>
              <a:t>    protected void m2() { System.out.print(", mondo"); }</a:t>
            </a:r>
          </a:p>
          <a:p>
            <a:pPr eaLnBrk="1" hangingPunct="1">
              <a:lnSpc>
                <a:spcPct val="90000"/>
              </a:lnSpc>
              <a:buFontTx/>
              <a:buNone/>
            </a:pPr>
            <a:r>
              <a:rPr lang="it-IT" altLang="it-IT" sz="280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0" y="152400"/>
            <a:ext cx="9144000" cy="5943600"/>
          </a:xfrm>
        </p:spPr>
        <p:txBody>
          <a:bodyPr/>
          <a:lstStyle/>
          <a:p>
            <a:pPr eaLnBrk="1" hangingPunct="1">
              <a:lnSpc>
                <a:spcPct val="90000"/>
              </a:lnSpc>
            </a:pPr>
            <a:r>
              <a:rPr lang="it-IT" altLang="it-IT" sz="2800" smtClean="0"/>
              <a:t>Sarebbe stata scorretta una definizione di tipo:</a:t>
            </a:r>
          </a:p>
          <a:p>
            <a:pPr eaLnBrk="1" hangingPunct="1">
              <a:lnSpc>
                <a:spcPct val="90000"/>
              </a:lnSpc>
              <a:buFontTx/>
              <a:buNone/>
            </a:pPr>
            <a:r>
              <a:rPr lang="it-IT" altLang="it-IT" sz="2800" smtClean="0"/>
              <a:t>public class C2 extends C1 {</a:t>
            </a:r>
          </a:p>
          <a:p>
            <a:pPr eaLnBrk="1" hangingPunct="1">
              <a:lnSpc>
                <a:spcPct val="90000"/>
              </a:lnSpc>
              <a:buFontTx/>
              <a:buNone/>
            </a:pPr>
            <a:r>
              <a:rPr lang="it-IT" altLang="it-IT" sz="2800" smtClean="0"/>
              <a:t>    public void m1() { System.out.print("Salve"); m2(); m3(); }</a:t>
            </a:r>
          </a:p>
          <a:p>
            <a:pPr eaLnBrk="1" hangingPunct="1">
              <a:lnSpc>
                <a:spcPct val="90000"/>
              </a:lnSpc>
              <a:buFontTx/>
              <a:buNone/>
            </a:pPr>
            <a:r>
              <a:rPr lang="it-IT" altLang="it-IT" sz="2800" smtClean="0"/>
              <a:t>    protected void m2() { System.out.print(", mondo"); }</a:t>
            </a:r>
          </a:p>
          <a:p>
            <a:pPr eaLnBrk="1" hangingPunct="1">
              <a:lnSpc>
                <a:spcPct val="90000"/>
              </a:lnSpc>
              <a:buFontTx/>
              <a:buNone/>
            </a:pPr>
            <a:r>
              <a:rPr lang="it-IT" altLang="it-IT" sz="2800" smtClean="0"/>
              <a:t>}</a:t>
            </a:r>
          </a:p>
          <a:p>
            <a:pPr eaLnBrk="1" hangingPunct="1">
              <a:lnSpc>
                <a:spcPct val="90000"/>
              </a:lnSpc>
            </a:pPr>
            <a:r>
              <a:rPr lang="it-IT" altLang="it-IT" sz="2800" smtClean="0"/>
              <a:t>In tal caso m3 sarebbe risultato un metodo non definito da C2, e sarebbe stato generato un errore a compile-time.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685800" y="304800"/>
            <a:ext cx="7772400" cy="5791200"/>
          </a:xfrm>
        </p:spPr>
        <p:txBody>
          <a:bodyPr/>
          <a:lstStyle/>
          <a:p>
            <a:pPr eaLnBrk="1" hangingPunct="1">
              <a:lnSpc>
                <a:spcPct val="90000"/>
              </a:lnSpc>
            </a:pPr>
            <a:r>
              <a:rPr lang="it-IT" altLang="it-IT" sz="2800" smtClean="0"/>
              <a:t>Invece una definizione di tipo? </a:t>
            </a:r>
          </a:p>
          <a:p>
            <a:pPr eaLnBrk="1" hangingPunct="1">
              <a:lnSpc>
                <a:spcPct val="90000"/>
              </a:lnSpc>
              <a:buFontTx/>
              <a:buNone/>
            </a:pPr>
            <a:r>
              <a:rPr lang="it-IT" altLang="it-IT" sz="2800" smtClean="0"/>
              <a:t>public class C2 extends C1 {</a:t>
            </a:r>
          </a:p>
          <a:p>
            <a:pPr eaLnBrk="1" hangingPunct="1">
              <a:lnSpc>
                <a:spcPct val="90000"/>
              </a:lnSpc>
              <a:buFontTx/>
              <a:buNone/>
            </a:pPr>
            <a:r>
              <a:rPr lang="it-IT" altLang="it-IT" sz="2800" smtClean="0"/>
              <a:t>    public void m1() { System.out.print("Salve"); m2(); m3(); }</a:t>
            </a:r>
          </a:p>
          <a:p>
            <a:pPr eaLnBrk="1" hangingPunct="1">
              <a:lnSpc>
                <a:spcPct val="90000"/>
              </a:lnSpc>
              <a:buFontTx/>
              <a:buNone/>
            </a:pPr>
            <a:r>
              <a:rPr lang="it-IT" altLang="it-IT" sz="2800" smtClean="0"/>
              <a:t>    private void m3() { System.out.print("!"); }</a:t>
            </a:r>
          </a:p>
          <a:p>
            <a:pPr eaLnBrk="1" hangingPunct="1">
              <a:lnSpc>
                <a:spcPct val="90000"/>
              </a:lnSpc>
              <a:buFontTx/>
              <a:buNone/>
            </a:pPr>
            <a:r>
              <a:rPr lang="it-IT" altLang="it-IT" sz="2800" smtClean="0"/>
              <a:t>}</a:t>
            </a:r>
          </a:p>
          <a:p>
            <a:pPr eaLnBrk="1" hangingPunct="1">
              <a:lnSpc>
                <a:spcPct val="90000"/>
              </a:lnSpc>
              <a:buFontTx/>
              <a:buNone/>
            </a:pPr>
            <a:endParaRPr lang="it-IT" altLang="it-IT"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685800" y="304800"/>
            <a:ext cx="7772400" cy="5791200"/>
          </a:xfrm>
        </p:spPr>
        <p:txBody>
          <a:bodyPr/>
          <a:lstStyle/>
          <a:p>
            <a:pPr eaLnBrk="1" hangingPunct="1">
              <a:lnSpc>
                <a:spcPct val="90000"/>
              </a:lnSpc>
            </a:pPr>
            <a:r>
              <a:rPr lang="it-IT" altLang="it-IT" sz="2800" smtClean="0"/>
              <a:t>Invece una definizione di tipo? </a:t>
            </a:r>
          </a:p>
          <a:p>
            <a:pPr eaLnBrk="1" hangingPunct="1">
              <a:lnSpc>
                <a:spcPct val="90000"/>
              </a:lnSpc>
              <a:buFontTx/>
              <a:buNone/>
            </a:pPr>
            <a:r>
              <a:rPr lang="it-IT" altLang="it-IT" sz="2800" smtClean="0"/>
              <a:t>public class C2 extends C1 {</a:t>
            </a:r>
          </a:p>
          <a:p>
            <a:pPr eaLnBrk="1" hangingPunct="1">
              <a:lnSpc>
                <a:spcPct val="90000"/>
              </a:lnSpc>
              <a:buFontTx/>
              <a:buNone/>
            </a:pPr>
            <a:r>
              <a:rPr lang="it-IT" altLang="it-IT" sz="2800" smtClean="0"/>
              <a:t>    public void m1() { System.out.print("Salve"); m2(); m3(); }</a:t>
            </a:r>
          </a:p>
          <a:p>
            <a:pPr eaLnBrk="1" hangingPunct="1">
              <a:lnSpc>
                <a:spcPct val="90000"/>
              </a:lnSpc>
              <a:buFontTx/>
              <a:buNone/>
            </a:pPr>
            <a:r>
              <a:rPr lang="it-IT" altLang="it-IT" sz="2800" smtClean="0"/>
              <a:t>    private void m3() { System.out.print("!"); }</a:t>
            </a:r>
          </a:p>
          <a:p>
            <a:pPr eaLnBrk="1" hangingPunct="1">
              <a:lnSpc>
                <a:spcPct val="90000"/>
              </a:lnSpc>
              <a:buFontTx/>
              <a:buNone/>
            </a:pPr>
            <a:r>
              <a:rPr lang="it-IT" altLang="it-IT" sz="2800" smtClean="0"/>
              <a:t>}</a:t>
            </a:r>
          </a:p>
          <a:p>
            <a:pPr eaLnBrk="1" hangingPunct="1">
              <a:lnSpc>
                <a:spcPct val="90000"/>
              </a:lnSpc>
              <a:buFontTx/>
              <a:buNone/>
            </a:pPr>
            <a:endParaRPr lang="it-IT" altLang="it-IT" sz="2800" smtClean="0"/>
          </a:p>
          <a:p>
            <a:pPr eaLnBrk="1" hangingPunct="1">
              <a:lnSpc>
                <a:spcPct val="90000"/>
              </a:lnSpc>
            </a:pPr>
            <a:r>
              <a:rPr lang="it-IT" altLang="it-IT" sz="2800" smtClean="0"/>
              <a:t>Non avrebbe dato errori, dal momento che m2 è definito come protected, e quindi è visibile alle sottoclassi di C1.</a:t>
            </a:r>
          </a:p>
          <a:p>
            <a:pPr eaLnBrk="1" hangingPunct="1">
              <a:lnSpc>
                <a:spcPct val="90000"/>
              </a:lnSpc>
            </a:pPr>
            <a:r>
              <a:rPr lang="it-IT" altLang="it-IT" sz="2800" smtClean="0"/>
              <a:t>L'output del frammento di codice avrebbe prodotto "Salve!".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43000"/>
          </a:xfrm>
        </p:spPr>
        <p:txBody>
          <a:bodyPr/>
          <a:lstStyle/>
          <a:p>
            <a:pPr eaLnBrk="1" hangingPunct="1"/>
            <a:r>
              <a:rPr lang="it-IT" altLang="it-IT" smtClean="0"/>
              <a:t>Esercizio</a:t>
            </a:r>
          </a:p>
        </p:txBody>
      </p:sp>
      <p:sp>
        <p:nvSpPr>
          <p:cNvPr id="29699" name="Rectangle 3"/>
          <p:cNvSpPr>
            <a:spLocks noGrp="1" noChangeArrowheads="1"/>
          </p:cNvSpPr>
          <p:nvPr>
            <p:ph type="body" idx="1"/>
          </p:nvPr>
        </p:nvSpPr>
        <p:spPr>
          <a:xfrm>
            <a:off x="0" y="1066800"/>
            <a:ext cx="9144000" cy="5029200"/>
          </a:xfrm>
        </p:spPr>
        <p:txBody>
          <a:bodyPr/>
          <a:lstStyle/>
          <a:p>
            <a:pPr eaLnBrk="1" hangingPunct="1"/>
            <a:r>
              <a:rPr lang="it-IT" altLang="it-IT" smtClean="0"/>
              <a:t>Sia dato il seguente frammento di codice. Indicare gli errori a compile-time. Eliminare le istruzioni che generano errore a compile-time, e dire se il codice genera errori a runtime. Eliminare anche le istruzioni che generano errore a runtime, e dire cosa produce in output il programma.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685800" y="304800"/>
            <a:ext cx="7772400" cy="6096000"/>
          </a:xfrm>
        </p:spPr>
        <p:txBody>
          <a:bodyPr/>
          <a:lstStyle/>
          <a:p>
            <a:pPr eaLnBrk="1" hangingPunct="1">
              <a:lnSpc>
                <a:spcPct val="90000"/>
              </a:lnSpc>
              <a:buFontTx/>
              <a:buNone/>
            </a:pPr>
            <a:r>
              <a:rPr lang="it-IT" altLang="it-IT" sz="2800" dirty="0" smtClean="0"/>
              <a:t>package C;</a:t>
            </a:r>
          </a:p>
          <a:p>
            <a:pPr eaLnBrk="1" hangingPunct="1">
              <a:lnSpc>
                <a:spcPct val="90000"/>
              </a:lnSpc>
              <a:buFontTx/>
              <a:buNone/>
            </a:pPr>
            <a:r>
              <a:rPr lang="it-IT" altLang="it-IT" sz="2800" dirty="0"/>
              <a:t>import A.*; //vedere esercizio precedente</a:t>
            </a:r>
          </a:p>
          <a:p>
            <a:pPr eaLnBrk="1" hangingPunct="1">
              <a:lnSpc>
                <a:spcPct val="90000"/>
              </a:lnSpc>
              <a:buNone/>
            </a:pPr>
            <a:r>
              <a:rPr lang="it-IT" altLang="it-IT" sz="2800"/>
              <a:t>import </a:t>
            </a:r>
            <a:r>
              <a:rPr lang="it-IT" altLang="it-IT" sz="2800" smtClean="0"/>
              <a:t>B.*; </a:t>
            </a:r>
            <a:r>
              <a:rPr lang="it-IT" altLang="it-IT" sz="2800" dirty="0"/>
              <a:t>//vedere esercizio precedente</a:t>
            </a:r>
          </a:p>
          <a:p>
            <a:pPr eaLnBrk="1" hangingPunct="1">
              <a:lnSpc>
                <a:spcPct val="90000"/>
              </a:lnSpc>
              <a:buFontTx/>
              <a:buNone/>
            </a:pPr>
            <a:r>
              <a:rPr lang="it-IT" altLang="it-IT" sz="2800" dirty="0" smtClean="0"/>
              <a:t>public </a:t>
            </a:r>
            <a:r>
              <a:rPr lang="it-IT" altLang="it-IT" sz="2800" dirty="0" err="1" smtClean="0"/>
              <a:t>class</a:t>
            </a:r>
            <a:r>
              <a:rPr lang="it-IT" altLang="it-IT" sz="2800" dirty="0" smtClean="0"/>
              <a:t> C3 {</a:t>
            </a:r>
          </a:p>
          <a:p>
            <a:pPr eaLnBrk="1" hangingPunct="1">
              <a:lnSpc>
                <a:spcPct val="90000"/>
              </a:lnSpc>
              <a:buFontTx/>
              <a:buNone/>
            </a:pPr>
            <a:r>
              <a:rPr lang="it-IT" altLang="it-IT" sz="2800" dirty="0" smtClean="0"/>
              <a:t>  public </a:t>
            </a:r>
            <a:r>
              <a:rPr lang="it-IT" altLang="it-IT" sz="2800" dirty="0" err="1" smtClean="0"/>
              <a:t>static</a:t>
            </a:r>
            <a:r>
              <a:rPr lang="it-IT" altLang="it-IT" sz="2800" dirty="0" smtClean="0"/>
              <a:t> </a:t>
            </a:r>
            <a:r>
              <a:rPr lang="it-IT" altLang="it-IT" sz="2800" dirty="0" err="1" smtClean="0"/>
              <a:t>void</a:t>
            </a:r>
            <a:r>
              <a:rPr lang="it-IT" altLang="it-IT" sz="2800" dirty="0" smtClean="0"/>
              <a:t> </a:t>
            </a:r>
            <a:r>
              <a:rPr lang="it-IT" altLang="it-IT" sz="2800" dirty="0" err="1" smtClean="0"/>
              <a:t>main</a:t>
            </a:r>
            <a:r>
              <a:rPr lang="it-IT" altLang="it-IT" sz="2800" dirty="0" smtClean="0"/>
              <a:t>(</a:t>
            </a:r>
            <a:r>
              <a:rPr lang="it-IT" altLang="it-IT" sz="2800" dirty="0" err="1" smtClean="0"/>
              <a:t>String</a:t>
            </a:r>
            <a:r>
              <a:rPr lang="it-IT" altLang="it-IT" sz="2800" dirty="0" smtClean="0"/>
              <a:t>[] s) {</a:t>
            </a:r>
          </a:p>
          <a:p>
            <a:pPr eaLnBrk="1" hangingPunct="1">
              <a:lnSpc>
                <a:spcPct val="90000"/>
              </a:lnSpc>
              <a:buFontTx/>
              <a:buNone/>
            </a:pPr>
            <a:r>
              <a:rPr lang="it-IT" altLang="it-IT" sz="2800" dirty="0" smtClean="0"/>
              <a:t>    C1 </a:t>
            </a:r>
            <a:r>
              <a:rPr lang="it-IT" altLang="it-IT" sz="2800" dirty="0" err="1" smtClean="0"/>
              <a:t>c1</a:t>
            </a:r>
            <a:r>
              <a:rPr lang="it-IT" altLang="it-IT" sz="2800" dirty="0" smtClean="0"/>
              <a:t>;    C2 </a:t>
            </a:r>
            <a:r>
              <a:rPr lang="it-IT" altLang="it-IT" sz="2800" dirty="0" err="1" smtClean="0"/>
              <a:t>c2</a:t>
            </a:r>
            <a:r>
              <a:rPr lang="it-IT" altLang="it-IT" sz="2800" dirty="0" smtClean="0"/>
              <a:t>;  Object o;</a:t>
            </a:r>
          </a:p>
          <a:p>
            <a:pPr eaLnBrk="1" hangingPunct="1">
              <a:lnSpc>
                <a:spcPct val="90000"/>
              </a:lnSpc>
              <a:buFontTx/>
              <a:buNone/>
            </a:pPr>
            <a:r>
              <a:rPr lang="it-IT" altLang="it-IT" sz="2800" dirty="0" smtClean="0"/>
              <a:t>    c1 = new C1();  /*1*/  	c1.m1();        /*2*/</a:t>
            </a:r>
          </a:p>
          <a:p>
            <a:pPr eaLnBrk="1" hangingPunct="1">
              <a:lnSpc>
                <a:spcPct val="90000"/>
              </a:lnSpc>
              <a:buFontTx/>
              <a:buNone/>
            </a:pPr>
            <a:r>
              <a:rPr lang="it-IT" altLang="it-IT" sz="2800" dirty="0" smtClean="0"/>
              <a:t>    c2 = new C2();  /*3 */ 	c2.m2();        /*4 */</a:t>
            </a:r>
          </a:p>
          <a:p>
            <a:pPr eaLnBrk="1" hangingPunct="1">
              <a:lnSpc>
                <a:spcPct val="90000"/>
              </a:lnSpc>
              <a:buFontTx/>
              <a:buNone/>
            </a:pPr>
            <a:r>
              <a:rPr lang="it-IT" altLang="it-IT" sz="2800" dirty="0" smtClean="0"/>
              <a:t>    c1 = c2;        /*5 */ 	c1.m1();        /*6 */</a:t>
            </a:r>
          </a:p>
          <a:p>
            <a:pPr eaLnBrk="1" hangingPunct="1">
              <a:lnSpc>
                <a:spcPct val="90000"/>
              </a:lnSpc>
              <a:buFontTx/>
              <a:buNone/>
            </a:pPr>
            <a:r>
              <a:rPr lang="it-IT" altLang="it-IT" sz="2800" dirty="0" smtClean="0"/>
              <a:t>    c2 = new C1();  /*7 */ 	o = new C1();   /*8 */</a:t>
            </a:r>
          </a:p>
          <a:p>
            <a:pPr eaLnBrk="1" hangingPunct="1">
              <a:lnSpc>
                <a:spcPct val="90000"/>
              </a:lnSpc>
              <a:buFontTx/>
              <a:buNone/>
            </a:pPr>
            <a:r>
              <a:rPr lang="it-IT" altLang="it-IT" sz="2800" dirty="0" smtClean="0"/>
              <a:t>   	c2 = (C2) o;    /*9 */ 	o = new C2();   /*10 */</a:t>
            </a:r>
          </a:p>
          <a:p>
            <a:pPr eaLnBrk="1" hangingPunct="1">
              <a:lnSpc>
                <a:spcPct val="90000"/>
              </a:lnSpc>
              <a:buFontTx/>
              <a:buNone/>
            </a:pPr>
            <a:r>
              <a:rPr lang="it-IT" altLang="it-IT" sz="2800" dirty="0" smtClean="0"/>
              <a:t>	c1 = (C1) o;    /*11 */ 	c1.m1();        /*12 */</a:t>
            </a:r>
          </a:p>
          <a:p>
            <a:pPr eaLnBrk="1" hangingPunct="1">
              <a:lnSpc>
                <a:spcPct val="90000"/>
              </a:lnSpc>
              <a:buFontTx/>
              <a:buNone/>
            </a:pPr>
            <a:r>
              <a:rPr lang="it-IT" altLang="it-IT" sz="2800" dirty="0" smtClean="0"/>
              <a:t>  }</a:t>
            </a:r>
          </a:p>
          <a:p>
            <a:pPr eaLnBrk="1" hangingPunct="1">
              <a:lnSpc>
                <a:spcPct val="90000"/>
              </a:lnSpc>
              <a:buFontTx/>
              <a:buNone/>
            </a:pPr>
            <a:r>
              <a:rPr lang="it-IT" altLang="it-IT" sz="2800" dirty="0" smtClean="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0" y="0"/>
            <a:ext cx="9144000" cy="6572250"/>
          </a:xfrm>
        </p:spPr>
        <p:txBody>
          <a:bodyPr/>
          <a:lstStyle/>
          <a:p>
            <a:pPr eaLnBrk="1" hangingPunct="1">
              <a:lnSpc>
                <a:spcPct val="90000"/>
              </a:lnSpc>
            </a:pPr>
            <a:r>
              <a:rPr lang="it-IT" altLang="it-IT" sz="2400" dirty="0" smtClean="0"/>
              <a:t>Risposta: </a:t>
            </a:r>
            <a:r>
              <a:rPr lang="it-IT" altLang="it-IT" sz="2400" b="1" dirty="0" smtClean="0"/>
              <a:t>1</a:t>
            </a:r>
            <a:r>
              <a:rPr lang="it-IT" altLang="it-IT" sz="2400" dirty="0" smtClean="0"/>
              <a:t>,</a:t>
            </a:r>
            <a:r>
              <a:rPr lang="it-IT" altLang="it-IT" sz="2400" b="1" dirty="0" smtClean="0"/>
              <a:t> 2</a:t>
            </a:r>
            <a:r>
              <a:rPr lang="it-IT" altLang="it-IT" sz="2400" dirty="0" smtClean="0"/>
              <a:t>,</a:t>
            </a:r>
            <a:r>
              <a:rPr lang="it-IT" altLang="it-IT" sz="2400" b="1" dirty="0" smtClean="0"/>
              <a:t> 3 </a:t>
            </a:r>
            <a:r>
              <a:rPr lang="it-IT" altLang="it-IT" sz="2400" dirty="0" smtClean="0"/>
              <a:t>sono </a:t>
            </a:r>
            <a:r>
              <a:rPr lang="it-IT" altLang="it-IT" sz="2400" b="1" dirty="0" smtClean="0"/>
              <a:t>corrette</a:t>
            </a:r>
            <a:r>
              <a:rPr lang="it-IT" altLang="it-IT" sz="2400" dirty="0" smtClean="0"/>
              <a:t>; il costruttore di default non è definito nella classe, ma dal momento che nessun altro costruttore è definito può comunque essere usato. Il metodo m1 è public e quindi può essere usato da chi importa il package, quindi 3 è corretta e non produce output, essendo C1 il tipo dinamico di c1. </a:t>
            </a:r>
          </a:p>
          <a:p>
            <a:pPr eaLnBrk="1" hangingPunct="1">
              <a:lnSpc>
                <a:spcPct val="90000"/>
              </a:lnSpc>
            </a:pPr>
            <a:r>
              <a:rPr lang="it-IT" altLang="it-IT" sz="2400" dirty="0" smtClean="0"/>
              <a:t>Il metodo m2 è </a:t>
            </a:r>
            <a:r>
              <a:rPr lang="it-IT" altLang="it-IT" sz="2400" dirty="0" err="1" smtClean="0"/>
              <a:t>protected</a:t>
            </a:r>
            <a:r>
              <a:rPr lang="it-IT" altLang="it-IT" sz="2400" dirty="0" smtClean="0"/>
              <a:t>, quindi </a:t>
            </a:r>
            <a:r>
              <a:rPr lang="it-IT" altLang="it-IT" sz="2400" b="1" dirty="0" smtClean="0"/>
              <a:t>4</a:t>
            </a:r>
            <a:r>
              <a:rPr lang="it-IT" altLang="it-IT" sz="2400" dirty="0" smtClean="0"/>
              <a:t> è </a:t>
            </a:r>
            <a:r>
              <a:rPr lang="it-IT" altLang="it-IT" sz="2400" b="1" dirty="0" smtClean="0"/>
              <a:t>scorretta</a:t>
            </a:r>
            <a:r>
              <a:rPr lang="it-IT" altLang="it-IT" sz="2400" dirty="0" smtClean="0"/>
              <a:t>, dal momento che C3 non è nello stesso package di C2 e non è neanche una sottoclasse di C2; </a:t>
            </a:r>
          </a:p>
          <a:p>
            <a:pPr eaLnBrk="1" hangingPunct="1">
              <a:lnSpc>
                <a:spcPct val="90000"/>
              </a:lnSpc>
            </a:pPr>
            <a:r>
              <a:rPr lang="it-IT" altLang="it-IT" sz="2400" b="1" dirty="0" smtClean="0"/>
              <a:t>5</a:t>
            </a:r>
            <a:r>
              <a:rPr lang="it-IT" altLang="it-IT" sz="2400" dirty="0" smtClean="0"/>
              <a:t> è </a:t>
            </a:r>
            <a:r>
              <a:rPr lang="it-IT" altLang="it-IT" sz="2400" b="1" dirty="0" smtClean="0"/>
              <a:t>corretta</a:t>
            </a:r>
            <a:r>
              <a:rPr lang="it-IT" altLang="it-IT" sz="2400" dirty="0" smtClean="0"/>
              <a:t>, </a:t>
            </a:r>
            <a:r>
              <a:rPr lang="it-IT" altLang="it-IT" sz="2400" b="1" dirty="0" smtClean="0"/>
              <a:t>6</a:t>
            </a:r>
            <a:r>
              <a:rPr lang="it-IT" altLang="it-IT" sz="2400" dirty="0" smtClean="0"/>
              <a:t> è </a:t>
            </a:r>
            <a:r>
              <a:rPr lang="it-IT" altLang="it-IT" sz="2400" b="1" dirty="0" smtClean="0"/>
              <a:t>corretta</a:t>
            </a:r>
            <a:r>
              <a:rPr lang="it-IT" altLang="it-IT" sz="2400" dirty="0" smtClean="0"/>
              <a:t>, dal momento che c2 conteneva un oggetto valido, e genera in output "Salve, mondo!" essendo C2 il tipo dinamico.  </a:t>
            </a:r>
          </a:p>
          <a:p>
            <a:pPr eaLnBrk="1" hangingPunct="1">
              <a:lnSpc>
                <a:spcPct val="90000"/>
              </a:lnSpc>
            </a:pPr>
            <a:r>
              <a:rPr lang="it-IT" altLang="it-IT" sz="2400" b="1" dirty="0" smtClean="0"/>
              <a:t>7</a:t>
            </a:r>
            <a:r>
              <a:rPr lang="it-IT" altLang="it-IT" sz="2400" dirty="0" smtClean="0"/>
              <a:t> </a:t>
            </a:r>
            <a:r>
              <a:rPr lang="it-IT" altLang="it-IT" sz="2400" b="1" dirty="0" smtClean="0"/>
              <a:t>non</a:t>
            </a:r>
            <a:r>
              <a:rPr lang="it-IT" altLang="it-IT" sz="2400" dirty="0" smtClean="0"/>
              <a:t> è </a:t>
            </a:r>
            <a:r>
              <a:rPr lang="it-IT" altLang="it-IT" sz="2400" b="1" dirty="0" smtClean="0"/>
              <a:t>corretta</a:t>
            </a:r>
            <a:r>
              <a:rPr lang="it-IT" altLang="it-IT" sz="2400" dirty="0" smtClean="0"/>
              <a:t>, perché cerca di assegnare a c2 un oggetto il cui tipo dinamico è un </a:t>
            </a:r>
            <a:r>
              <a:rPr lang="it-IT" altLang="it-IT" sz="2400" dirty="0" err="1" smtClean="0"/>
              <a:t>sovratipo</a:t>
            </a:r>
            <a:r>
              <a:rPr lang="it-IT" altLang="it-IT" sz="2400" dirty="0" smtClean="0"/>
              <a:t>. </a:t>
            </a:r>
          </a:p>
          <a:p>
            <a:pPr eaLnBrk="1" hangingPunct="1">
              <a:lnSpc>
                <a:spcPct val="90000"/>
              </a:lnSpc>
            </a:pPr>
            <a:r>
              <a:rPr lang="it-IT" altLang="it-IT" sz="2400" b="1" dirty="0" smtClean="0"/>
              <a:t>8</a:t>
            </a:r>
            <a:r>
              <a:rPr lang="it-IT" altLang="it-IT" sz="2400" dirty="0" smtClean="0"/>
              <a:t> e </a:t>
            </a:r>
            <a:r>
              <a:rPr lang="it-IT" altLang="it-IT" sz="2400" b="1" dirty="0" smtClean="0"/>
              <a:t>10</a:t>
            </a:r>
            <a:r>
              <a:rPr lang="it-IT" altLang="it-IT" sz="2400" dirty="0" smtClean="0"/>
              <a:t> sono </a:t>
            </a:r>
            <a:r>
              <a:rPr lang="it-IT" altLang="it-IT" sz="2400" b="1" dirty="0" smtClean="0"/>
              <a:t>corrette</a:t>
            </a:r>
            <a:r>
              <a:rPr lang="it-IT" altLang="it-IT" sz="2400" dirty="0" smtClean="0"/>
              <a:t> (C1 e C2 sono sottotipi di Object), </a:t>
            </a:r>
            <a:r>
              <a:rPr lang="it-IT" altLang="it-IT" sz="2400" b="1" dirty="0" smtClean="0"/>
              <a:t>9</a:t>
            </a:r>
            <a:r>
              <a:rPr lang="it-IT" altLang="it-IT" sz="2400" dirty="0" smtClean="0"/>
              <a:t> è </a:t>
            </a:r>
            <a:r>
              <a:rPr lang="it-IT" altLang="it-IT" sz="2400" b="1" dirty="0" smtClean="0"/>
              <a:t>corretta</a:t>
            </a:r>
            <a:r>
              <a:rPr lang="it-IT" altLang="it-IT" sz="2400" dirty="0" smtClean="0"/>
              <a:t> </a:t>
            </a:r>
            <a:r>
              <a:rPr lang="it-IT" altLang="it-IT" sz="2400" b="1" dirty="0" smtClean="0"/>
              <a:t>ma genera un errore </a:t>
            </a:r>
            <a:r>
              <a:rPr lang="it-IT" altLang="it-IT" sz="2400" b="1" dirty="0" err="1" smtClean="0"/>
              <a:t>runtime</a:t>
            </a:r>
            <a:r>
              <a:rPr lang="it-IT" altLang="it-IT" sz="2400" b="1" dirty="0" smtClean="0"/>
              <a:t> </a:t>
            </a:r>
            <a:r>
              <a:rPr lang="it-IT" altLang="it-IT" sz="2400" dirty="0" smtClean="0"/>
              <a:t>(il casting non può avere successo perché la variabile o, a </a:t>
            </a:r>
            <a:r>
              <a:rPr lang="it-IT" altLang="it-IT" sz="2400" dirty="0" err="1" smtClean="0"/>
              <a:t>runtime</a:t>
            </a:r>
            <a:r>
              <a:rPr lang="it-IT" altLang="it-IT" sz="2400" dirty="0" smtClean="0"/>
              <a:t>, riferisce un oggetto il cui tipo dinamico è C1, che è un </a:t>
            </a:r>
            <a:r>
              <a:rPr lang="it-IT" altLang="it-IT" sz="2400" dirty="0" err="1" smtClean="0"/>
              <a:t>sovratipo</a:t>
            </a:r>
            <a:r>
              <a:rPr lang="it-IT" altLang="it-IT" sz="2400" dirty="0" smtClean="0"/>
              <a:t> di C2, il tipo che viene indicato nell'operatore di casting), </a:t>
            </a:r>
            <a:r>
              <a:rPr lang="it-IT" altLang="it-IT" sz="2400" b="1" dirty="0" smtClean="0"/>
              <a:t>11 è corretta e così 12</a:t>
            </a:r>
            <a:r>
              <a:rPr lang="it-IT" altLang="it-IT" sz="2400" dirty="0" smtClean="0"/>
              <a:t>, che produce in output "Salve, mondo!".</a:t>
            </a:r>
          </a:p>
          <a:p>
            <a:pPr eaLnBrk="1" hangingPunct="1">
              <a:lnSpc>
                <a:spcPct val="90000"/>
              </a:lnSpc>
            </a:pPr>
            <a:endParaRPr lang="it-IT" altLang="it-IT"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Esercizio: Persone e Studenti</a:t>
            </a:r>
            <a:endParaRPr lang="it-IT" dirty="0"/>
          </a:p>
        </p:txBody>
      </p:sp>
      <p:sp>
        <p:nvSpPr>
          <p:cNvPr id="3" name="Content Placeholder 2"/>
          <p:cNvSpPr>
            <a:spLocks noGrp="1"/>
          </p:cNvSpPr>
          <p:nvPr>
            <p:ph idx="1"/>
          </p:nvPr>
        </p:nvSpPr>
        <p:spPr/>
        <p:txBody>
          <a:bodyPr>
            <a:normAutofit fontScale="92500" lnSpcReduction="20000"/>
          </a:bodyPr>
          <a:lstStyle/>
          <a:p>
            <a:r>
              <a:rPr lang="en-US" dirty="0" err="1"/>
              <a:t>Implementare</a:t>
            </a:r>
            <a:r>
              <a:rPr lang="en-US" dirty="0"/>
              <a:t> le </a:t>
            </a:r>
            <a:r>
              <a:rPr lang="en-US" dirty="0" err="1"/>
              <a:t>classi</a:t>
            </a:r>
            <a:r>
              <a:rPr lang="en-US" dirty="0"/>
              <a:t> per </a:t>
            </a:r>
            <a:r>
              <a:rPr lang="en-US" dirty="0" err="1"/>
              <a:t>rappresentare</a:t>
            </a:r>
            <a:r>
              <a:rPr lang="en-US" dirty="0"/>
              <a:t> </a:t>
            </a:r>
            <a:r>
              <a:rPr lang="en-US" dirty="0" err="1"/>
              <a:t>delle</a:t>
            </a:r>
            <a:r>
              <a:rPr lang="en-US" dirty="0"/>
              <a:t> </a:t>
            </a:r>
            <a:r>
              <a:rPr lang="en-US" dirty="0" err="1"/>
              <a:t>persone</a:t>
            </a:r>
            <a:r>
              <a:rPr lang="en-US" dirty="0"/>
              <a:t> e </a:t>
            </a:r>
            <a:r>
              <a:rPr lang="en-US" dirty="0" err="1"/>
              <a:t>degli</a:t>
            </a:r>
            <a:r>
              <a:rPr lang="en-US" dirty="0"/>
              <a:t> </a:t>
            </a:r>
            <a:r>
              <a:rPr lang="en-US" dirty="0" err="1"/>
              <a:t>studenti</a:t>
            </a:r>
            <a:r>
              <a:rPr lang="en-US" dirty="0"/>
              <a:t>. </a:t>
            </a:r>
          </a:p>
          <a:p>
            <a:r>
              <a:rPr lang="en-US" dirty="0" err="1"/>
              <a:t>Vogliamo</a:t>
            </a:r>
            <a:r>
              <a:rPr lang="en-US" dirty="0"/>
              <a:t> </a:t>
            </a:r>
            <a:r>
              <a:rPr lang="en-US" dirty="0" err="1"/>
              <a:t>tenere</a:t>
            </a:r>
            <a:r>
              <a:rPr lang="en-US" dirty="0"/>
              <a:t> </a:t>
            </a:r>
            <a:r>
              <a:rPr lang="en-US" dirty="0" err="1"/>
              <a:t>traccia</a:t>
            </a:r>
            <a:r>
              <a:rPr lang="en-US" dirty="0"/>
              <a:t> del </a:t>
            </a:r>
            <a:r>
              <a:rPr lang="en-US" dirty="0" err="1"/>
              <a:t>nome</a:t>
            </a:r>
            <a:r>
              <a:rPr lang="en-US" dirty="0"/>
              <a:t> e </a:t>
            </a:r>
            <a:r>
              <a:rPr lang="en-US" dirty="0" err="1"/>
              <a:t>della</a:t>
            </a:r>
            <a:r>
              <a:rPr lang="en-US" dirty="0"/>
              <a:t> data di </a:t>
            </a:r>
            <a:r>
              <a:rPr lang="en-US" dirty="0" err="1"/>
              <a:t>nascita</a:t>
            </a:r>
            <a:r>
              <a:rPr lang="en-US" dirty="0"/>
              <a:t> di </a:t>
            </a:r>
            <a:r>
              <a:rPr lang="en-US" dirty="0" err="1"/>
              <a:t>una</a:t>
            </a:r>
            <a:r>
              <a:rPr lang="en-US" dirty="0"/>
              <a:t> persona. </a:t>
            </a:r>
          </a:p>
          <a:p>
            <a:r>
              <a:rPr lang="en-US" dirty="0" err="1"/>
              <a:t>Gli</a:t>
            </a:r>
            <a:r>
              <a:rPr lang="en-US" dirty="0"/>
              <a:t> </a:t>
            </a:r>
            <a:r>
              <a:rPr lang="en-US" dirty="0" err="1"/>
              <a:t>studenti</a:t>
            </a:r>
            <a:r>
              <a:rPr lang="en-US" dirty="0"/>
              <a:t> </a:t>
            </a:r>
            <a:r>
              <a:rPr lang="en-US" dirty="0" err="1"/>
              <a:t>sono</a:t>
            </a:r>
            <a:r>
              <a:rPr lang="en-US" dirty="0"/>
              <a:t> </a:t>
            </a:r>
            <a:r>
              <a:rPr lang="en-US" dirty="0" err="1"/>
              <a:t>delle</a:t>
            </a:r>
            <a:r>
              <a:rPr lang="en-US" dirty="0"/>
              <a:t> </a:t>
            </a:r>
            <a:r>
              <a:rPr lang="en-US" dirty="0" err="1"/>
              <a:t>persone</a:t>
            </a:r>
            <a:r>
              <a:rPr lang="en-US" dirty="0"/>
              <a:t> cui è </a:t>
            </a:r>
            <a:r>
              <a:rPr lang="en-US" dirty="0" err="1"/>
              <a:t>associata</a:t>
            </a:r>
            <a:r>
              <a:rPr lang="en-US" dirty="0"/>
              <a:t> </a:t>
            </a:r>
            <a:r>
              <a:rPr lang="en-US" dirty="0" err="1"/>
              <a:t>una</a:t>
            </a:r>
            <a:r>
              <a:rPr lang="en-US" dirty="0"/>
              <a:t> </a:t>
            </a:r>
            <a:r>
              <a:rPr lang="en-US" dirty="0" err="1"/>
              <a:t>lista</a:t>
            </a:r>
            <a:r>
              <a:rPr lang="en-US" dirty="0"/>
              <a:t> di </a:t>
            </a:r>
            <a:r>
              <a:rPr lang="en-US" dirty="0" err="1"/>
              <a:t>esami</a:t>
            </a:r>
            <a:r>
              <a:rPr lang="en-US" dirty="0"/>
              <a:t> </a:t>
            </a:r>
            <a:r>
              <a:rPr lang="en-US" dirty="0" err="1"/>
              <a:t>sostenuti</a:t>
            </a:r>
            <a:r>
              <a:rPr lang="en-US" dirty="0"/>
              <a:t>. </a:t>
            </a:r>
            <a:endParaRPr lang="en-US" dirty="0" smtClean="0"/>
          </a:p>
          <a:p>
            <a:r>
              <a:rPr lang="it-IT" dirty="0" smtClean="0"/>
              <a:t>Funzionalità:</a:t>
            </a:r>
          </a:p>
          <a:p>
            <a:pPr lvl="1"/>
            <a:r>
              <a:rPr lang="it-IT" dirty="0" smtClean="0"/>
              <a:t>Controllare se lo studente ha abbastanza crediti per laurearsi.</a:t>
            </a:r>
          </a:p>
          <a:p>
            <a:pPr lvl="1"/>
            <a:r>
              <a:rPr lang="it-IT" dirty="0" smtClean="0"/>
              <a:t>Calcolo della media pesata</a:t>
            </a:r>
          </a:p>
          <a:p>
            <a:endParaRPr lang="en-US" dirty="0"/>
          </a:p>
          <a:p>
            <a:endParaRPr lang="it-IT" dirty="0"/>
          </a:p>
        </p:txBody>
      </p:sp>
    </p:spTree>
    <p:extLst>
      <p:ext uri="{BB962C8B-B14F-4D97-AF65-F5344CB8AC3E}">
        <p14:creationId xmlns:p14="http://schemas.microsoft.com/office/powerpoint/2010/main" val="1217030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0"/>
            <a:ext cx="7772400" cy="1143000"/>
          </a:xfrm>
        </p:spPr>
        <p:txBody>
          <a:bodyPr/>
          <a:lstStyle/>
          <a:p>
            <a:pPr eaLnBrk="1" hangingPunct="1"/>
            <a:r>
              <a:rPr lang="it-IT" altLang="it-IT" smtClean="0"/>
              <a:t>Esercizio</a:t>
            </a:r>
          </a:p>
        </p:txBody>
      </p:sp>
      <p:sp>
        <p:nvSpPr>
          <p:cNvPr id="32771" name="Rectangle 3"/>
          <p:cNvSpPr>
            <a:spLocks noGrp="1" noChangeArrowheads="1"/>
          </p:cNvSpPr>
          <p:nvPr>
            <p:ph type="body" idx="1"/>
          </p:nvPr>
        </p:nvSpPr>
        <p:spPr>
          <a:xfrm>
            <a:off x="0" y="1066800"/>
            <a:ext cx="9144000" cy="5029200"/>
          </a:xfrm>
        </p:spPr>
        <p:txBody>
          <a:bodyPr/>
          <a:lstStyle/>
          <a:p>
            <a:pPr eaLnBrk="1" hangingPunct="1">
              <a:lnSpc>
                <a:spcPct val="90000"/>
              </a:lnSpc>
            </a:pPr>
            <a:r>
              <a:rPr lang="it-IT" altLang="it-IT" sz="2800" smtClean="0"/>
              <a:t>Cosa stampa questo programma? E cosa stampa se viene eliminata la definizione del costruttore nella classe Padre?</a:t>
            </a:r>
          </a:p>
          <a:p>
            <a:pPr lvl="1" eaLnBrk="1" hangingPunct="1">
              <a:lnSpc>
                <a:spcPct val="90000"/>
              </a:lnSpc>
              <a:buFontTx/>
              <a:buNone/>
            </a:pPr>
            <a:r>
              <a:rPr lang="it-IT" altLang="it-IT" smtClean="0"/>
              <a:t>class Padre {</a:t>
            </a:r>
          </a:p>
          <a:p>
            <a:pPr lvl="1" eaLnBrk="1" hangingPunct="1">
              <a:lnSpc>
                <a:spcPct val="90000"/>
              </a:lnSpc>
              <a:buFontTx/>
              <a:buNone/>
            </a:pPr>
            <a:r>
              <a:rPr lang="it-IT" altLang="it-IT" smtClean="0"/>
              <a:t>	Padre() {System.out.println("Padre!");}</a:t>
            </a:r>
          </a:p>
          <a:p>
            <a:pPr lvl="1" eaLnBrk="1" hangingPunct="1">
              <a:lnSpc>
                <a:spcPct val="90000"/>
              </a:lnSpc>
              <a:buFontTx/>
              <a:buNone/>
            </a:pPr>
            <a:r>
              <a:rPr lang="it-IT" altLang="it-IT" smtClean="0"/>
              <a:t>}</a:t>
            </a:r>
          </a:p>
          <a:p>
            <a:pPr lvl="1" eaLnBrk="1" hangingPunct="1">
              <a:lnSpc>
                <a:spcPct val="90000"/>
              </a:lnSpc>
              <a:buFontTx/>
              <a:buNone/>
            </a:pPr>
            <a:r>
              <a:rPr lang="it-IT" altLang="it-IT" smtClean="0"/>
              <a:t>class Figlio extends Padre {</a:t>
            </a:r>
          </a:p>
          <a:p>
            <a:pPr lvl="1" eaLnBrk="1" hangingPunct="1">
              <a:lnSpc>
                <a:spcPct val="90000"/>
              </a:lnSpc>
              <a:buFontTx/>
              <a:buNone/>
            </a:pPr>
            <a:r>
              <a:rPr lang="it-IT" altLang="it-IT" smtClean="0"/>
              <a:t>	Figlio() {System.out.println("Figlio!");}</a:t>
            </a:r>
          </a:p>
          <a:p>
            <a:pPr lvl="1" eaLnBrk="1" hangingPunct="1">
              <a:lnSpc>
                <a:spcPct val="90000"/>
              </a:lnSpc>
              <a:buFontTx/>
              <a:buNone/>
            </a:pPr>
            <a:r>
              <a:rPr lang="it-IT" altLang="it-IT" smtClean="0"/>
              <a:t>}</a:t>
            </a:r>
          </a:p>
          <a:p>
            <a:pPr lvl="1" eaLnBrk="1" hangingPunct="1">
              <a:lnSpc>
                <a:spcPct val="90000"/>
              </a:lnSpc>
              <a:buFontTx/>
              <a:buNone/>
            </a:pPr>
            <a:r>
              <a:rPr lang="it-IT" altLang="it-IT" smtClean="0"/>
              <a:t>class Pippo {</a:t>
            </a:r>
          </a:p>
          <a:p>
            <a:pPr lvl="1" eaLnBrk="1" hangingPunct="1">
              <a:lnSpc>
                <a:spcPct val="90000"/>
              </a:lnSpc>
              <a:buFontTx/>
              <a:buNone/>
            </a:pPr>
            <a:r>
              <a:rPr lang="it-IT" altLang="it-IT" smtClean="0"/>
              <a:t>	public static void main(String[] args) </a:t>
            </a:r>
          </a:p>
          <a:p>
            <a:pPr lvl="1" eaLnBrk="1" hangingPunct="1">
              <a:lnSpc>
                <a:spcPct val="90000"/>
              </a:lnSpc>
              <a:buFontTx/>
              <a:buNone/>
            </a:pPr>
            <a:r>
              <a:rPr lang="it-IT" altLang="it-IT" smtClean="0"/>
              <a:t>	{	Figlio p = new Figlio();	}</a:t>
            </a:r>
          </a:p>
          <a:p>
            <a:pPr lvl="1" eaLnBrk="1" hangingPunct="1">
              <a:lnSpc>
                <a:spcPct val="90000"/>
              </a:lnSpc>
              <a:buFontTx/>
              <a:buNone/>
            </a:pPr>
            <a:r>
              <a:rPr lang="it-IT" altLang="it-IT"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p:txBody>
          <a:bodyPr/>
          <a:lstStyle/>
          <a:p>
            <a:pPr eaLnBrk="1" hangingPunct="1">
              <a:buFontTx/>
              <a:buNone/>
            </a:pPr>
            <a:r>
              <a:rPr lang="it-IT" altLang="it-IT" dirty="0" smtClean="0"/>
              <a:t>Risposta: stampa *prima* Padre! e *poi* </a:t>
            </a:r>
          </a:p>
          <a:p>
            <a:pPr eaLnBrk="1" hangingPunct="1">
              <a:buFontTx/>
              <a:buNone/>
            </a:pPr>
            <a:r>
              <a:rPr lang="it-IT" altLang="it-IT" dirty="0" smtClean="0"/>
              <a:t>Figlio!</a:t>
            </a:r>
          </a:p>
          <a:p>
            <a:pPr eaLnBrk="1" hangingPunct="1">
              <a:buFontTx/>
              <a:buNone/>
            </a:pPr>
            <a:endParaRPr lang="it-IT" altLang="it-IT" dirty="0" smtClean="0"/>
          </a:p>
          <a:p>
            <a:pPr eaLnBrk="1" hangingPunct="1">
              <a:buFontTx/>
              <a:buNone/>
            </a:pPr>
            <a:r>
              <a:rPr lang="it-IT" altLang="it-IT" dirty="0" smtClean="0"/>
              <a:t>Se si toglie il costruttore del Padre stampa </a:t>
            </a:r>
          </a:p>
          <a:p>
            <a:pPr eaLnBrk="1" hangingPunct="1">
              <a:buFontTx/>
              <a:buNone/>
            </a:pPr>
            <a:r>
              <a:rPr lang="it-IT" altLang="it-IT" dirty="0" smtClean="0"/>
              <a:t>Figlio!</a:t>
            </a:r>
          </a:p>
          <a:p>
            <a:pPr eaLnBrk="1" hangingPunct="1"/>
            <a:endParaRPr lang="it-IT" altLang="it-IT"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it-IT" altLang="it-IT" smtClean="0"/>
              <a:t>Esercizio</a:t>
            </a:r>
          </a:p>
        </p:txBody>
      </p:sp>
      <p:sp>
        <p:nvSpPr>
          <p:cNvPr id="34819" name="Rectangle 3"/>
          <p:cNvSpPr>
            <a:spLocks noGrp="1" noChangeArrowheads="1"/>
          </p:cNvSpPr>
          <p:nvPr>
            <p:ph type="body" idx="1"/>
          </p:nvPr>
        </p:nvSpPr>
        <p:spPr/>
        <p:txBody>
          <a:bodyPr/>
          <a:lstStyle/>
          <a:p>
            <a:pPr eaLnBrk="1" hangingPunct="1"/>
            <a:r>
              <a:rPr lang="it-IT" altLang="it-IT" smtClean="0"/>
              <a:t>Quali sono le istruzioni scorrette nel metodo main? Una volta eliminate tali istruzioni, cosa stampa il programma? </a:t>
            </a:r>
          </a:p>
          <a:p>
            <a:pPr eaLnBrk="1" hangingPunct="1"/>
            <a:r>
              <a:rPr lang="it-IT" altLang="it-IT" smtClean="0"/>
              <a:t>Qual è il tipo statico e dinamico di ciascuna delle tre variabili al termine dell'esecuzione del main?</a:t>
            </a:r>
          </a:p>
          <a:p>
            <a:pPr eaLnBrk="1" hangingPunct="1"/>
            <a:endParaRPr lang="it-IT" altLang="it-IT"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228600" y="381000"/>
            <a:ext cx="8915400" cy="6096000"/>
          </a:xfrm>
        </p:spPr>
        <p:txBody>
          <a:bodyPr/>
          <a:lstStyle/>
          <a:p>
            <a:pPr eaLnBrk="1" hangingPunct="1">
              <a:lnSpc>
                <a:spcPct val="90000"/>
              </a:lnSpc>
              <a:buFontTx/>
              <a:buNone/>
            </a:pPr>
            <a:r>
              <a:rPr lang="it-IT" altLang="it-IT" sz="2800" smtClean="0"/>
              <a:t>class Persona {</a:t>
            </a:r>
          </a:p>
          <a:p>
            <a:pPr eaLnBrk="1" hangingPunct="1">
              <a:lnSpc>
                <a:spcPct val="90000"/>
              </a:lnSpc>
              <a:buFontTx/>
              <a:buNone/>
            </a:pPr>
            <a:r>
              <a:rPr lang="it-IT" altLang="it-IT" sz="2800" smtClean="0"/>
              <a:t>  void saluto() { System.out.println("Buongiorno“);}</a:t>
            </a:r>
          </a:p>
          <a:p>
            <a:pPr eaLnBrk="1" hangingPunct="1">
              <a:lnSpc>
                <a:spcPct val="90000"/>
              </a:lnSpc>
              <a:buFontTx/>
              <a:buNone/>
            </a:pPr>
            <a:r>
              <a:rPr lang="it-IT" altLang="it-IT" sz="2800" smtClean="0"/>
              <a:t>}</a:t>
            </a:r>
          </a:p>
          <a:p>
            <a:pPr eaLnBrk="1" hangingPunct="1">
              <a:lnSpc>
                <a:spcPct val="90000"/>
              </a:lnSpc>
              <a:buFontTx/>
              <a:buNone/>
            </a:pPr>
            <a:r>
              <a:rPr lang="it-IT" altLang="it-IT" sz="2800" smtClean="0"/>
              <a:t>class PersonaEducata extends Persona {</a:t>
            </a:r>
          </a:p>
          <a:p>
            <a:pPr eaLnBrk="1" hangingPunct="1">
              <a:lnSpc>
                <a:spcPct val="90000"/>
              </a:lnSpc>
              <a:buFontTx/>
              <a:buNone/>
            </a:pPr>
            <a:r>
              <a:rPr lang="it-IT" altLang="it-IT" sz="2800" smtClean="0"/>
              <a:t>  void saluto() {System.out.println("Buongiorno a lei“);}</a:t>
            </a:r>
          </a:p>
          <a:p>
            <a:pPr eaLnBrk="1" hangingPunct="1">
              <a:lnSpc>
                <a:spcPct val="90000"/>
              </a:lnSpc>
              <a:buFontTx/>
              <a:buNone/>
            </a:pPr>
            <a:r>
              <a:rPr lang="it-IT" altLang="it-IT" sz="2800" smtClean="0"/>
              <a:t>}</a:t>
            </a:r>
          </a:p>
          <a:p>
            <a:pPr eaLnBrk="1" hangingPunct="1">
              <a:lnSpc>
                <a:spcPct val="90000"/>
              </a:lnSpc>
              <a:buFontTx/>
              <a:buNone/>
            </a:pPr>
            <a:r>
              <a:rPr lang="it-IT" altLang="it-IT" sz="2800" smtClean="0"/>
              <a:t>class PersonaMaleducata extends Persona {</a:t>
            </a:r>
          </a:p>
          <a:p>
            <a:pPr eaLnBrk="1" hangingPunct="1">
              <a:lnSpc>
                <a:spcPct val="90000"/>
              </a:lnSpc>
              <a:buFontTx/>
              <a:buNone/>
            </a:pPr>
            <a:r>
              <a:rPr lang="it-IT" altLang="it-IT" sz="2800" smtClean="0"/>
              <a:t>  void saluto() {System.out.println(“Faccia silenzio!“); }</a:t>
            </a:r>
          </a:p>
          <a:p>
            <a:pPr eaLnBrk="1" hangingPunct="1">
              <a:lnSpc>
                <a:spcPct val="90000"/>
              </a:lnSpc>
              <a:buFontTx/>
              <a:buNone/>
            </a:pPr>
            <a:r>
              <a:rPr lang="it-IT" altLang="it-IT" sz="2800" smtClean="0"/>
              <a:t>}</a:t>
            </a:r>
          </a:p>
          <a:p>
            <a:pPr eaLnBrk="1" hangingPunct="1">
              <a:lnSpc>
                <a:spcPct val="90000"/>
              </a:lnSpc>
              <a:buFontTx/>
              <a:buNone/>
            </a:pPr>
            <a:r>
              <a:rPr lang="it-IT" altLang="it-IT" sz="2800" smtClean="0"/>
              <a:t>class PersonaMaleducatissima extends PersonaMaleducata {</a:t>
            </a:r>
          </a:p>
          <a:p>
            <a:pPr eaLnBrk="1" hangingPunct="1">
              <a:lnSpc>
                <a:spcPct val="90000"/>
              </a:lnSpc>
              <a:buFontTx/>
              <a:buNone/>
            </a:pPr>
            <a:r>
              <a:rPr lang="it-IT" altLang="it-IT" sz="2800" smtClean="0"/>
              <a:t>  void saluto() {System.out.println(“ Non mi rompa!“); }</a:t>
            </a:r>
          </a:p>
          <a:p>
            <a:pPr eaLnBrk="1" hangingPunct="1">
              <a:lnSpc>
                <a:spcPct val="90000"/>
              </a:lnSpc>
              <a:buFontTx/>
              <a:buNone/>
            </a:pPr>
            <a:r>
              <a:rPr lang="it-IT" altLang="it-IT" sz="2800"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0" y="0"/>
            <a:ext cx="9144000" cy="6096000"/>
          </a:xfrm>
        </p:spPr>
        <p:txBody>
          <a:bodyPr/>
          <a:lstStyle/>
          <a:p>
            <a:pPr eaLnBrk="1" hangingPunct="1">
              <a:lnSpc>
                <a:spcPct val="90000"/>
              </a:lnSpc>
              <a:buFontTx/>
              <a:buNone/>
            </a:pPr>
            <a:r>
              <a:rPr lang="it-IT" altLang="it-IT" sz="2000" smtClean="0"/>
              <a:t>class Pippo {</a:t>
            </a:r>
          </a:p>
          <a:p>
            <a:pPr eaLnBrk="1" hangingPunct="1">
              <a:lnSpc>
                <a:spcPct val="90000"/>
              </a:lnSpc>
              <a:buFontTx/>
              <a:buNone/>
            </a:pPr>
            <a:r>
              <a:rPr lang="it-IT" altLang="it-IT" sz="2000" smtClean="0"/>
              <a:t> public static void main(String[] args) {</a:t>
            </a:r>
          </a:p>
          <a:p>
            <a:pPr eaLnBrk="1" hangingPunct="1">
              <a:lnSpc>
                <a:spcPct val="90000"/>
              </a:lnSpc>
              <a:buFontTx/>
              <a:buNone/>
            </a:pPr>
            <a:r>
              <a:rPr lang="it-IT" altLang="it-IT" sz="2000" smtClean="0"/>
              <a:t>  Persona p = new Persona();</a:t>
            </a:r>
          </a:p>
          <a:p>
            <a:pPr eaLnBrk="1" hangingPunct="1">
              <a:lnSpc>
                <a:spcPct val="90000"/>
              </a:lnSpc>
              <a:buFontTx/>
              <a:buNone/>
            </a:pPr>
            <a:r>
              <a:rPr lang="it-IT" altLang="it-IT" sz="2000" smtClean="0"/>
              <a:t>  PersonaEducata pe = new PersonaEducata();</a:t>
            </a:r>
          </a:p>
          <a:p>
            <a:pPr eaLnBrk="1" hangingPunct="1">
              <a:lnSpc>
                <a:spcPct val="90000"/>
              </a:lnSpc>
              <a:buFontTx/>
              <a:buNone/>
            </a:pPr>
            <a:r>
              <a:rPr lang="it-IT" altLang="it-IT" sz="2000" smtClean="0"/>
              <a:t>  PersonaMaleducata pm = new PersonaMaleducata();</a:t>
            </a:r>
          </a:p>
          <a:p>
            <a:pPr eaLnBrk="1" hangingPunct="1">
              <a:lnSpc>
                <a:spcPct val="90000"/>
              </a:lnSpc>
              <a:buFontTx/>
              <a:buNone/>
            </a:pPr>
            <a:r>
              <a:rPr lang="it-IT" altLang="it-IT" sz="2000" smtClean="0"/>
              <a:t>  PersonaMaleducatissima pmm=new PersonaMaleducatissima();</a:t>
            </a:r>
          </a:p>
          <a:p>
            <a:pPr eaLnBrk="1" hangingPunct="1">
              <a:lnSpc>
                <a:spcPct val="90000"/>
              </a:lnSpc>
              <a:buFontTx/>
              <a:buNone/>
            </a:pPr>
            <a:r>
              <a:rPr lang="it-IT" altLang="it-IT" sz="2000" smtClean="0"/>
              <a:t>   p.saluto();                  //1</a:t>
            </a:r>
          </a:p>
          <a:p>
            <a:pPr eaLnBrk="1" hangingPunct="1">
              <a:lnSpc>
                <a:spcPct val="90000"/>
              </a:lnSpc>
              <a:buFontTx/>
              <a:buNone/>
            </a:pPr>
            <a:r>
              <a:rPr lang="it-IT" altLang="it-IT" sz="2000" smtClean="0"/>
              <a:t>   pe = p;			    //2</a:t>
            </a:r>
          </a:p>
          <a:p>
            <a:pPr eaLnBrk="1" hangingPunct="1">
              <a:lnSpc>
                <a:spcPct val="90000"/>
              </a:lnSpc>
              <a:buFontTx/>
              <a:buNone/>
            </a:pPr>
            <a:r>
              <a:rPr lang="it-IT" altLang="it-IT" sz="2000" smtClean="0"/>
              <a:t>   p = pe;			    //3</a:t>
            </a:r>
          </a:p>
          <a:p>
            <a:pPr eaLnBrk="1" hangingPunct="1">
              <a:lnSpc>
                <a:spcPct val="90000"/>
              </a:lnSpc>
              <a:buFontTx/>
              <a:buNone/>
            </a:pPr>
            <a:r>
              <a:rPr lang="it-IT" altLang="it-IT" sz="2000" smtClean="0"/>
              <a:t>   p.saluto();		    //4</a:t>
            </a:r>
          </a:p>
          <a:p>
            <a:pPr eaLnBrk="1" hangingPunct="1">
              <a:lnSpc>
                <a:spcPct val="90000"/>
              </a:lnSpc>
              <a:buFontTx/>
              <a:buNone/>
            </a:pPr>
            <a:r>
              <a:rPr lang="it-IT" altLang="it-IT" sz="2000" smtClean="0"/>
              <a:t>   pe = pm;			    //5</a:t>
            </a:r>
          </a:p>
          <a:p>
            <a:pPr eaLnBrk="1" hangingPunct="1">
              <a:lnSpc>
                <a:spcPct val="90000"/>
              </a:lnSpc>
              <a:buFontTx/>
              <a:buNone/>
            </a:pPr>
            <a:r>
              <a:rPr lang="it-IT" altLang="it-IT" sz="2000" smtClean="0"/>
              <a:t>   pe.saluto();		    //6</a:t>
            </a:r>
          </a:p>
          <a:p>
            <a:pPr eaLnBrk="1" hangingPunct="1">
              <a:lnSpc>
                <a:spcPct val="90000"/>
              </a:lnSpc>
              <a:buFontTx/>
              <a:buNone/>
            </a:pPr>
            <a:r>
              <a:rPr lang="it-IT" altLang="it-IT" sz="2000" smtClean="0"/>
              <a:t>   pm.saluto();                 //7</a:t>
            </a:r>
          </a:p>
          <a:p>
            <a:pPr eaLnBrk="1" hangingPunct="1">
              <a:lnSpc>
                <a:spcPct val="90000"/>
              </a:lnSpc>
              <a:buFontTx/>
              <a:buNone/>
            </a:pPr>
            <a:r>
              <a:rPr lang="it-IT" altLang="it-IT" sz="2000" smtClean="0"/>
              <a:t>   p = new PersonaMaleducata(); //8</a:t>
            </a:r>
          </a:p>
          <a:p>
            <a:pPr eaLnBrk="1" hangingPunct="1">
              <a:lnSpc>
                <a:spcPct val="90000"/>
              </a:lnSpc>
              <a:buFontTx/>
              <a:buNone/>
            </a:pPr>
            <a:r>
              <a:rPr lang="it-IT" altLang="it-IT" sz="2000" smtClean="0"/>
              <a:t>   p.saluto();		    //9</a:t>
            </a:r>
          </a:p>
          <a:p>
            <a:pPr eaLnBrk="1" hangingPunct="1">
              <a:lnSpc>
                <a:spcPct val="90000"/>
              </a:lnSpc>
              <a:buFontTx/>
              <a:buNone/>
            </a:pPr>
            <a:r>
              <a:rPr lang="it-IT" altLang="it-IT" sz="2000" smtClean="0"/>
              <a:t>   pm = p;			    //10</a:t>
            </a:r>
          </a:p>
          <a:p>
            <a:pPr eaLnBrk="1" hangingPunct="1">
              <a:lnSpc>
                <a:spcPct val="90000"/>
              </a:lnSpc>
              <a:buFontTx/>
              <a:buNone/>
            </a:pPr>
            <a:r>
              <a:rPr lang="it-IT" altLang="it-IT" sz="2000" smtClean="0"/>
              <a:t>   pmm = (PersonaMaleducatissima) pm; //11</a:t>
            </a:r>
          </a:p>
          <a:p>
            <a:pPr eaLnBrk="1" hangingPunct="1">
              <a:lnSpc>
                <a:spcPct val="90000"/>
              </a:lnSpc>
              <a:buFontTx/>
              <a:buNone/>
            </a:pPr>
            <a:r>
              <a:rPr lang="it-IT" altLang="it-IT" sz="2000" smtClean="0"/>
              <a:t>  pmm.saluto();		          //12</a:t>
            </a:r>
          </a:p>
          <a:p>
            <a:pPr eaLnBrk="1" hangingPunct="1">
              <a:lnSpc>
                <a:spcPct val="90000"/>
              </a:lnSpc>
              <a:buFontTx/>
              <a:buNone/>
            </a:pPr>
            <a:r>
              <a:rPr lang="it-IT" altLang="it-IT" sz="2000" smtClean="0"/>
              <a:t> }</a:t>
            </a:r>
          </a:p>
          <a:p>
            <a:pPr eaLnBrk="1" hangingPunct="1">
              <a:lnSpc>
                <a:spcPct val="90000"/>
              </a:lnSpc>
              <a:buFontTx/>
              <a:buNone/>
            </a:pPr>
            <a:r>
              <a:rPr lang="it-IT" altLang="it-IT" sz="200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228600" y="0"/>
            <a:ext cx="8686800" cy="6096000"/>
          </a:xfrm>
        </p:spPr>
        <p:txBody>
          <a:bodyPr/>
          <a:lstStyle/>
          <a:p>
            <a:pPr eaLnBrk="1" hangingPunct="1"/>
            <a:r>
              <a:rPr lang="it-IT" altLang="it-IT" sz="2000" dirty="0" smtClean="0"/>
              <a:t>Risposta: le istruzioni scorrette sono 2 (p non ha come tipo statico una sottoclasse del tipo statico di pe), 5 e 10 (stesso motivo). Questi errori sono individuati a compile time. A </a:t>
            </a:r>
            <a:r>
              <a:rPr lang="it-IT" altLang="it-IT" sz="2000" dirty="0" err="1" smtClean="0"/>
              <a:t>runtime</a:t>
            </a:r>
            <a:r>
              <a:rPr lang="it-IT" altLang="it-IT" sz="2000" dirty="0" smtClean="0"/>
              <a:t>, invece, l'esecuzione dell'istruzione 11 solleva un'eccezione. Il codice diventa:</a:t>
            </a:r>
          </a:p>
          <a:p>
            <a:pPr eaLnBrk="1" hangingPunct="1">
              <a:buFontTx/>
              <a:buNone/>
            </a:pPr>
            <a:r>
              <a:rPr lang="it-IT" altLang="it-IT" sz="2000" dirty="0" smtClean="0"/>
              <a:t>  Persona p = new Persona();</a:t>
            </a:r>
          </a:p>
          <a:p>
            <a:pPr eaLnBrk="1" hangingPunct="1">
              <a:buFontTx/>
              <a:buNone/>
            </a:pPr>
            <a:r>
              <a:rPr lang="it-IT" altLang="it-IT" sz="2000" dirty="0" smtClean="0"/>
              <a:t>  </a:t>
            </a:r>
            <a:r>
              <a:rPr lang="it-IT" altLang="it-IT" sz="2000" dirty="0" err="1" smtClean="0"/>
              <a:t>PersonaEducata</a:t>
            </a:r>
            <a:r>
              <a:rPr lang="it-IT" altLang="it-IT" sz="2000" dirty="0" smtClean="0"/>
              <a:t> pe = new </a:t>
            </a:r>
            <a:r>
              <a:rPr lang="it-IT" altLang="it-IT" sz="2000" dirty="0" err="1" smtClean="0"/>
              <a:t>PersonaEducata</a:t>
            </a:r>
            <a:r>
              <a:rPr lang="it-IT" altLang="it-IT" sz="2000" dirty="0" smtClean="0"/>
              <a:t>();</a:t>
            </a:r>
          </a:p>
          <a:p>
            <a:pPr eaLnBrk="1" hangingPunct="1">
              <a:buFontTx/>
              <a:buNone/>
            </a:pPr>
            <a:r>
              <a:rPr lang="it-IT" altLang="it-IT" sz="2000" dirty="0" smtClean="0"/>
              <a:t>  </a:t>
            </a:r>
            <a:r>
              <a:rPr lang="it-IT" altLang="it-IT" sz="2000" dirty="0" err="1" smtClean="0"/>
              <a:t>PersonaMaleducata</a:t>
            </a:r>
            <a:r>
              <a:rPr lang="it-IT" altLang="it-IT" sz="2000" dirty="0" smtClean="0"/>
              <a:t> </a:t>
            </a:r>
            <a:r>
              <a:rPr lang="it-IT" altLang="it-IT" sz="2000" dirty="0" err="1" smtClean="0"/>
              <a:t>pm</a:t>
            </a:r>
            <a:r>
              <a:rPr lang="it-IT" altLang="it-IT" sz="2000" dirty="0" smtClean="0"/>
              <a:t> = new </a:t>
            </a:r>
            <a:r>
              <a:rPr lang="it-IT" altLang="it-IT" sz="2000" dirty="0" err="1" smtClean="0"/>
              <a:t>PersonaMaleducata</a:t>
            </a:r>
            <a:r>
              <a:rPr lang="it-IT" altLang="it-IT" sz="2000" dirty="0" smtClean="0"/>
              <a:t>();</a:t>
            </a:r>
          </a:p>
          <a:p>
            <a:pPr eaLnBrk="1" hangingPunct="1">
              <a:buFontTx/>
              <a:buNone/>
            </a:pPr>
            <a:r>
              <a:rPr lang="it-IT" altLang="it-IT" sz="2000" dirty="0" smtClean="0"/>
              <a:t>   </a:t>
            </a:r>
            <a:r>
              <a:rPr lang="it-IT" altLang="it-IT" sz="2000" dirty="0" err="1" smtClean="0"/>
              <a:t>p.saluto</a:t>
            </a:r>
            <a:r>
              <a:rPr lang="it-IT" altLang="it-IT" sz="2000" dirty="0" smtClean="0"/>
              <a:t>();                  //1</a:t>
            </a:r>
          </a:p>
          <a:p>
            <a:pPr eaLnBrk="1" hangingPunct="1">
              <a:buFontTx/>
              <a:buNone/>
            </a:pPr>
            <a:r>
              <a:rPr lang="it-IT" altLang="it-IT" sz="2000" dirty="0" smtClean="0"/>
              <a:t>   p = pe;			    //3</a:t>
            </a:r>
          </a:p>
          <a:p>
            <a:pPr eaLnBrk="1" hangingPunct="1">
              <a:buFontTx/>
              <a:buNone/>
            </a:pPr>
            <a:r>
              <a:rPr lang="it-IT" altLang="it-IT" sz="2000" dirty="0" smtClean="0"/>
              <a:t>   </a:t>
            </a:r>
            <a:r>
              <a:rPr lang="it-IT" altLang="it-IT" sz="2000" dirty="0" err="1" smtClean="0"/>
              <a:t>p.saluto</a:t>
            </a:r>
            <a:r>
              <a:rPr lang="it-IT" altLang="it-IT" sz="2000" dirty="0" smtClean="0"/>
              <a:t>();		    //4</a:t>
            </a:r>
          </a:p>
          <a:p>
            <a:pPr eaLnBrk="1" hangingPunct="1">
              <a:buFontTx/>
              <a:buNone/>
            </a:pPr>
            <a:r>
              <a:rPr lang="it-IT" altLang="it-IT" sz="2000" dirty="0" smtClean="0"/>
              <a:t>   </a:t>
            </a:r>
            <a:r>
              <a:rPr lang="it-IT" altLang="it-IT" sz="2000" dirty="0" err="1" smtClean="0"/>
              <a:t>pe.saluto</a:t>
            </a:r>
            <a:r>
              <a:rPr lang="it-IT" altLang="it-IT" sz="2000" dirty="0" smtClean="0"/>
              <a:t>();		    //6</a:t>
            </a:r>
          </a:p>
          <a:p>
            <a:pPr eaLnBrk="1" hangingPunct="1">
              <a:buFontTx/>
              <a:buNone/>
            </a:pPr>
            <a:r>
              <a:rPr lang="it-IT" altLang="it-IT" sz="2000" dirty="0" smtClean="0"/>
              <a:t>   </a:t>
            </a:r>
            <a:r>
              <a:rPr lang="it-IT" altLang="it-IT" sz="2000" dirty="0" err="1" smtClean="0"/>
              <a:t>pm.saluto</a:t>
            </a:r>
            <a:r>
              <a:rPr lang="it-IT" altLang="it-IT" sz="2000" dirty="0" smtClean="0"/>
              <a:t>();                 //7</a:t>
            </a:r>
          </a:p>
          <a:p>
            <a:pPr eaLnBrk="1" hangingPunct="1">
              <a:buFontTx/>
              <a:buNone/>
            </a:pPr>
            <a:r>
              <a:rPr lang="it-IT" altLang="it-IT" sz="2000" dirty="0" smtClean="0"/>
              <a:t>   p = new </a:t>
            </a:r>
            <a:r>
              <a:rPr lang="it-IT" altLang="it-IT" sz="2000" dirty="0" err="1" smtClean="0"/>
              <a:t>PersonaMaleducata</a:t>
            </a:r>
            <a:r>
              <a:rPr lang="it-IT" altLang="it-IT" sz="2000" dirty="0" smtClean="0"/>
              <a:t>(); //8</a:t>
            </a:r>
          </a:p>
          <a:p>
            <a:pPr eaLnBrk="1" hangingPunct="1">
              <a:buFontTx/>
              <a:buNone/>
            </a:pPr>
            <a:r>
              <a:rPr lang="it-IT" altLang="it-IT" sz="2000" dirty="0" smtClean="0"/>
              <a:t>   </a:t>
            </a:r>
            <a:r>
              <a:rPr lang="it-IT" altLang="it-IT" sz="2000" dirty="0" err="1" smtClean="0"/>
              <a:t>p.saluto</a:t>
            </a:r>
            <a:r>
              <a:rPr lang="it-IT" altLang="it-IT" sz="2000" dirty="0" smtClean="0"/>
              <a:t>();		    //9</a:t>
            </a:r>
          </a:p>
          <a:p>
            <a:pPr eaLnBrk="1" hangingPunct="1">
              <a:buFontTx/>
              <a:buNone/>
            </a:pPr>
            <a:r>
              <a:rPr lang="it-IT" altLang="it-IT" sz="2000" dirty="0" smtClean="0"/>
              <a:t>   </a:t>
            </a:r>
            <a:r>
              <a:rPr lang="it-IT" altLang="it-IT" sz="2000" dirty="0" err="1" smtClean="0"/>
              <a:t>pmm</a:t>
            </a:r>
            <a:r>
              <a:rPr lang="it-IT" altLang="it-IT" sz="2000" dirty="0" smtClean="0"/>
              <a:t> = (</a:t>
            </a:r>
            <a:r>
              <a:rPr lang="it-IT" altLang="it-IT" sz="2000" dirty="0" err="1" smtClean="0"/>
              <a:t>PersonaMaleducatissima</a:t>
            </a:r>
            <a:r>
              <a:rPr lang="it-IT" altLang="it-IT" sz="2000" dirty="0" smtClean="0"/>
              <a:t>) </a:t>
            </a:r>
            <a:r>
              <a:rPr lang="it-IT" altLang="it-IT" sz="2000" dirty="0" err="1" smtClean="0"/>
              <a:t>pm</a:t>
            </a:r>
            <a:r>
              <a:rPr lang="it-IT" altLang="it-IT" sz="2000" dirty="0" smtClean="0"/>
              <a:t>; //11</a:t>
            </a:r>
          </a:p>
          <a:p>
            <a:pPr eaLnBrk="1" hangingPunct="1">
              <a:buFontTx/>
              <a:buNone/>
            </a:pPr>
            <a:r>
              <a:rPr lang="it-IT" altLang="it-IT" sz="2000" dirty="0" smtClean="0"/>
              <a:t>   </a:t>
            </a:r>
            <a:r>
              <a:rPr lang="it-IT" altLang="it-IT" sz="2000" dirty="0" err="1" smtClean="0"/>
              <a:t>pmm.saluto</a:t>
            </a:r>
            <a:r>
              <a:rPr lang="it-IT" altLang="it-IT" sz="2000" dirty="0" smtClean="0"/>
              <a:t>();		          //12</a:t>
            </a:r>
          </a:p>
          <a:p>
            <a:pPr eaLnBrk="1" hangingPunct="1"/>
            <a:endParaRPr lang="it-IT" altLang="it-IT"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85800" y="609600"/>
            <a:ext cx="7772400" cy="5486400"/>
          </a:xfrm>
        </p:spPr>
        <p:txBody>
          <a:bodyPr/>
          <a:lstStyle/>
          <a:p>
            <a:pPr eaLnBrk="1" hangingPunct="1">
              <a:buFontTx/>
              <a:buNone/>
            </a:pPr>
            <a:r>
              <a:rPr lang="it-IT" altLang="it-IT" sz="2400" dirty="0" smtClean="0"/>
              <a:t>Il programma stampa:</a:t>
            </a:r>
          </a:p>
          <a:p>
            <a:pPr eaLnBrk="1" hangingPunct="1">
              <a:buFontTx/>
              <a:buNone/>
            </a:pPr>
            <a:r>
              <a:rPr lang="it-IT" altLang="it-IT" sz="2400" dirty="0" smtClean="0"/>
              <a:t>Buongiorno</a:t>
            </a:r>
          </a:p>
          <a:p>
            <a:pPr eaLnBrk="1" hangingPunct="1">
              <a:buFontTx/>
              <a:buNone/>
            </a:pPr>
            <a:r>
              <a:rPr lang="it-IT" altLang="it-IT" sz="2400" dirty="0" smtClean="0"/>
              <a:t>Buongiorno a lei</a:t>
            </a:r>
          </a:p>
          <a:p>
            <a:pPr eaLnBrk="1" hangingPunct="1">
              <a:buFontTx/>
              <a:buNone/>
            </a:pPr>
            <a:r>
              <a:rPr lang="it-IT" altLang="it-IT" sz="2400" dirty="0" smtClean="0"/>
              <a:t>Buongiorno a lei</a:t>
            </a:r>
          </a:p>
          <a:p>
            <a:pPr eaLnBrk="1" hangingPunct="1">
              <a:buFontTx/>
              <a:buNone/>
            </a:pPr>
            <a:r>
              <a:rPr lang="it-IT" altLang="it-IT" sz="2400" dirty="0" smtClean="0"/>
              <a:t>Faccia silenzio!</a:t>
            </a:r>
          </a:p>
          <a:p>
            <a:pPr eaLnBrk="1" hangingPunct="1">
              <a:buFontTx/>
              <a:buNone/>
            </a:pPr>
            <a:r>
              <a:rPr lang="it-IT" altLang="it-IT" sz="2400" dirty="0" smtClean="0"/>
              <a:t>Faccia silenzio!</a:t>
            </a:r>
          </a:p>
          <a:p>
            <a:pPr eaLnBrk="1" hangingPunct="1">
              <a:buFontTx/>
              <a:buNone/>
            </a:pPr>
            <a:endParaRPr lang="it-IT" altLang="it-IT" sz="2400" dirty="0" smtClean="0"/>
          </a:p>
          <a:p>
            <a:pPr eaLnBrk="1" hangingPunct="1"/>
            <a:r>
              <a:rPr lang="it-IT" altLang="it-IT" sz="2400" dirty="0" smtClean="0"/>
              <a:t>A questo punto l'esecuzione dell'istruzione 11 solleva un'eccezione, dal momento che il tipo dinamico di </a:t>
            </a:r>
            <a:r>
              <a:rPr lang="it-IT" altLang="it-IT" sz="2400" dirty="0" err="1" smtClean="0"/>
              <a:t>pm</a:t>
            </a:r>
            <a:r>
              <a:rPr lang="it-IT" altLang="it-IT" sz="2400" dirty="0" smtClean="0"/>
              <a:t> non </a:t>
            </a:r>
            <a:r>
              <a:rPr lang="it-IT" altLang="it-IT" sz="2400" dirty="0" err="1" smtClean="0"/>
              <a:t>e'</a:t>
            </a:r>
            <a:r>
              <a:rPr lang="it-IT" altLang="it-IT" sz="2400" dirty="0" smtClean="0"/>
              <a:t> </a:t>
            </a:r>
            <a:r>
              <a:rPr lang="it-IT" altLang="it-IT" sz="2400" dirty="0" err="1" smtClean="0"/>
              <a:t>PersonaMaleducatissima</a:t>
            </a:r>
            <a:r>
              <a:rPr lang="it-IT" altLang="it-IT" sz="2400" dirty="0" smtClean="0"/>
              <a:t>, e il programma termina.</a:t>
            </a:r>
          </a:p>
          <a:p>
            <a:pPr eaLnBrk="1" hangingPunct="1"/>
            <a:endParaRPr lang="it-IT" altLang="it-IT"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it-IT" altLang="it-IT" smtClean="0"/>
              <a:t>Esercizio</a:t>
            </a:r>
          </a:p>
        </p:txBody>
      </p:sp>
      <p:sp>
        <p:nvSpPr>
          <p:cNvPr id="39939" name="Rectangle 3"/>
          <p:cNvSpPr>
            <a:spLocks noGrp="1" noChangeArrowheads="1"/>
          </p:cNvSpPr>
          <p:nvPr>
            <p:ph type="body" idx="1"/>
          </p:nvPr>
        </p:nvSpPr>
        <p:spPr/>
        <p:txBody>
          <a:bodyPr/>
          <a:lstStyle/>
          <a:p>
            <a:pPr eaLnBrk="1" hangingPunct="1"/>
            <a:r>
              <a:rPr lang="it-IT" altLang="it-IT" smtClean="0"/>
              <a:t>Si scriva una gerarchia di classi per i poligoni triangolo, rettangolo e quadrato.  Per ogni poligono deve essere disponibile un metodo che ne calcoli il perimetro. Scrivere un programma che, dato un vettore di poligoni qualsiasi, stampi il perimetro di ciascuno.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381000" y="304800"/>
            <a:ext cx="8153400" cy="5943600"/>
          </a:xfrm>
        </p:spPr>
        <p:txBody>
          <a:bodyPr/>
          <a:lstStyle/>
          <a:p>
            <a:pPr eaLnBrk="1" hangingPunct="1">
              <a:lnSpc>
                <a:spcPct val="90000"/>
              </a:lnSpc>
              <a:buFontTx/>
              <a:buNone/>
            </a:pPr>
            <a:r>
              <a:rPr lang="it-IT" altLang="it-IT" sz="2800" smtClean="0"/>
              <a:t>abstract class Polygon {</a:t>
            </a:r>
          </a:p>
          <a:p>
            <a:pPr eaLnBrk="1" hangingPunct="1">
              <a:lnSpc>
                <a:spcPct val="90000"/>
              </a:lnSpc>
              <a:buFontTx/>
              <a:buNone/>
            </a:pPr>
            <a:r>
              <a:rPr lang="it-IT" altLang="it-IT" sz="2800" smtClean="0"/>
              <a:t>    public abstract float perimeter();</a:t>
            </a:r>
          </a:p>
          <a:p>
            <a:pPr eaLnBrk="1" hangingPunct="1">
              <a:lnSpc>
                <a:spcPct val="90000"/>
              </a:lnSpc>
              <a:buFontTx/>
              <a:buNone/>
            </a:pPr>
            <a:r>
              <a:rPr lang="it-IT" altLang="it-IT" sz="2800" smtClean="0"/>
              <a:t>}</a:t>
            </a:r>
          </a:p>
          <a:p>
            <a:pPr eaLnBrk="1" hangingPunct="1">
              <a:lnSpc>
                <a:spcPct val="90000"/>
              </a:lnSpc>
            </a:pPr>
            <a:endParaRPr lang="it-IT" altLang="it-IT" sz="2800" smtClean="0"/>
          </a:p>
          <a:p>
            <a:pPr eaLnBrk="1" hangingPunct="1">
              <a:lnSpc>
                <a:spcPct val="90000"/>
              </a:lnSpc>
              <a:buFontTx/>
              <a:buNone/>
            </a:pPr>
            <a:r>
              <a:rPr lang="it-IT" altLang="it-IT" sz="2800" smtClean="0"/>
              <a:t>class Triangle extends Polygon {</a:t>
            </a:r>
          </a:p>
          <a:p>
            <a:pPr eaLnBrk="1" hangingPunct="1">
              <a:lnSpc>
                <a:spcPct val="90000"/>
              </a:lnSpc>
              <a:buFontTx/>
              <a:buNone/>
            </a:pPr>
            <a:r>
              <a:rPr lang="it-IT" altLang="it-IT" sz="2800" smtClean="0"/>
              <a:t>    private float l1, l2, l3;</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    public Triangle(float l1, float l2, float l3) {</a:t>
            </a:r>
          </a:p>
          <a:p>
            <a:pPr eaLnBrk="1" hangingPunct="1">
              <a:lnSpc>
                <a:spcPct val="90000"/>
              </a:lnSpc>
              <a:buFontTx/>
              <a:buNone/>
            </a:pPr>
            <a:r>
              <a:rPr lang="it-IT" altLang="it-IT" sz="2800" smtClean="0"/>
              <a:t>	    this.l1 = l1;	this.l2 = l2;      this.l3 = l3;</a:t>
            </a:r>
          </a:p>
          <a:p>
            <a:pPr eaLnBrk="1" hangingPunct="1">
              <a:lnSpc>
                <a:spcPct val="90000"/>
              </a:lnSpc>
              <a:buFontTx/>
              <a:buNone/>
            </a:pPr>
            <a:r>
              <a:rPr lang="it-IT" altLang="it-IT" sz="2800" smtClean="0"/>
              <a:t>    }</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    public float perimeter() { return (l1 + l2 + l3); }</a:t>
            </a:r>
          </a:p>
          <a:p>
            <a:pPr eaLnBrk="1" hangingPunct="1">
              <a:lnSpc>
                <a:spcPct val="90000"/>
              </a:lnSpc>
              <a:buFontTx/>
              <a:buNone/>
            </a:pPr>
            <a:r>
              <a:rPr lang="it-IT" altLang="it-IT" sz="2800" smtClean="0"/>
              <a:t>}</a:t>
            </a:r>
          </a:p>
          <a:p>
            <a:pPr eaLnBrk="1" hangingPunct="1">
              <a:lnSpc>
                <a:spcPct val="90000"/>
              </a:lnSpc>
            </a:pPr>
            <a:endParaRPr lang="it-IT" altLang="it-IT" sz="28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685800" y="228600"/>
            <a:ext cx="7772400" cy="5867400"/>
          </a:xfrm>
        </p:spPr>
        <p:txBody>
          <a:bodyPr/>
          <a:lstStyle/>
          <a:p>
            <a:pPr eaLnBrk="1" hangingPunct="1">
              <a:lnSpc>
                <a:spcPct val="90000"/>
              </a:lnSpc>
              <a:buFontTx/>
              <a:buNone/>
            </a:pPr>
            <a:r>
              <a:rPr lang="it-IT" altLang="it-IT" sz="2800" smtClean="0"/>
              <a:t>class Rectangle extends Polygon {</a:t>
            </a:r>
          </a:p>
          <a:p>
            <a:pPr eaLnBrk="1" hangingPunct="1">
              <a:lnSpc>
                <a:spcPct val="90000"/>
              </a:lnSpc>
              <a:buFontTx/>
              <a:buNone/>
            </a:pPr>
            <a:r>
              <a:rPr lang="it-IT" altLang="it-IT" sz="2800" smtClean="0"/>
              <a:t>    private float l1, l2;</a:t>
            </a:r>
          </a:p>
          <a:p>
            <a:pPr eaLnBrk="1" hangingPunct="1">
              <a:lnSpc>
                <a:spcPct val="90000"/>
              </a:lnSpc>
              <a:buFontTx/>
              <a:buNone/>
            </a:pPr>
            <a:r>
              <a:rPr lang="it-IT" altLang="it-IT" sz="2800" smtClean="0"/>
              <a:t>    public Rectangle(float l1, float l2) </a:t>
            </a:r>
          </a:p>
          <a:p>
            <a:pPr eaLnBrk="1" hangingPunct="1">
              <a:lnSpc>
                <a:spcPct val="90000"/>
              </a:lnSpc>
              <a:buFontTx/>
              <a:buNone/>
            </a:pPr>
            <a:r>
              <a:rPr lang="it-IT" altLang="it-IT" sz="2800" smtClean="0"/>
              <a:t>    {	this.l1 = l1;	this.l2 = l2;  }</a:t>
            </a:r>
          </a:p>
          <a:p>
            <a:pPr eaLnBrk="1" hangingPunct="1">
              <a:lnSpc>
                <a:spcPct val="90000"/>
              </a:lnSpc>
              <a:buFontTx/>
              <a:buNone/>
            </a:pPr>
            <a:r>
              <a:rPr lang="it-IT" altLang="it-IT" sz="2800" smtClean="0"/>
              <a:t>    public float perimeter() { return (2*(l1 + l2)); }</a:t>
            </a:r>
          </a:p>
          <a:p>
            <a:pPr eaLnBrk="1" hangingPunct="1">
              <a:lnSpc>
                <a:spcPct val="90000"/>
              </a:lnSpc>
              <a:buFontTx/>
              <a:buNone/>
            </a:pPr>
            <a:r>
              <a:rPr lang="it-IT" altLang="it-IT" sz="2800" smtClean="0"/>
              <a:t>}</a:t>
            </a:r>
          </a:p>
          <a:p>
            <a:pPr eaLnBrk="1" hangingPunct="1">
              <a:lnSpc>
                <a:spcPct val="90000"/>
              </a:lnSpc>
            </a:pPr>
            <a:endParaRPr lang="it-IT" altLang="it-IT" sz="2800" smtClean="0"/>
          </a:p>
          <a:p>
            <a:pPr eaLnBrk="1" hangingPunct="1">
              <a:lnSpc>
                <a:spcPct val="90000"/>
              </a:lnSpc>
              <a:buFontTx/>
              <a:buNone/>
            </a:pPr>
            <a:r>
              <a:rPr lang="it-IT" altLang="it-IT" sz="2800" smtClean="0"/>
              <a:t>class Square extends Polygon {</a:t>
            </a:r>
          </a:p>
          <a:p>
            <a:pPr eaLnBrk="1" hangingPunct="1">
              <a:lnSpc>
                <a:spcPct val="90000"/>
              </a:lnSpc>
              <a:buFontTx/>
              <a:buNone/>
            </a:pPr>
            <a:r>
              <a:rPr lang="it-IT" altLang="it-IT" sz="2800" smtClean="0"/>
              <a:t>    private float lato;</a:t>
            </a:r>
          </a:p>
          <a:p>
            <a:pPr eaLnBrk="1" hangingPunct="1">
              <a:lnSpc>
                <a:spcPct val="90000"/>
              </a:lnSpc>
              <a:buFontTx/>
              <a:buNone/>
            </a:pPr>
            <a:r>
              <a:rPr lang="it-IT" altLang="it-IT" sz="2800" smtClean="0"/>
              <a:t>    public Square (float lato) { this.lato = lato;    }</a:t>
            </a:r>
          </a:p>
          <a:p>
            <a:pPr eaLnBrk="1" hangingPunct="1">
              <a:lnSpc>
                <a:spcPct val="90000"/>
              </a:lnSpc>
              <a:buFontTx/>
              <a:buNone/>
            </a:pPr>
            <a:r>
              <a:rPr lang="it-IT" altLang="it-IT" sz="2800" smtClean="0"/>
              <a:t>    public float perimeter() { return (4*lato); }</a:t>
            </a:r>
          </a:p>
          <a:p>
            <a:pPr eaLnBrk="1" hangingPunct="1">
              <a:lnSpc>
                <a:spcPct val="90000"/>
              </a:lnSpc>
              <a:buFontTx/>
              <a:buNone/>
            </a:pPr>
            <a:r>
              <a:rPr lang="it-IT" altLang="it-IT" sz="280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Person</a:t>
            </a:r>
            <a:endParaRPr lang="it-IT" dirty="0"/>
          </a:p>
        </p:txBody>
      </p:sp>
      <p:sp>
        <p:nvSpPr>
          <p:cNvPr id="7" name="Rectangle 6"/>
          <p:cNvSpPr/>
          <p:nvPr/>
        </p:nvSpPr>
        <p:spPr>
          <a:xfrm>
            <a:off x="457200" y="1443841"/>
            <a:ext cx="8686800" cy="3785652"/>
          </a:xfrm>
          <a:prstGeom prst="rect">
            <a:avLst/>
          </a:prstGeom>
        </p:spPr>
        <p:txBody>
          <a:bodyPr wrap="square">
            <a:spAutoFit/>
          </a:bodyPr>
          <a:lstStyle/>
          <a:p>
            <a:r>
              <a:rPr lang="it-IT" sz="2000" b="1" dirty="0">
                <a:solidFill>
                  <a:srgbClr val="7F0055"/>
                </a:solidFill>
                <a:latin typeface="Monaco"/>
              </a:rPr>
              <a:t>public</a:t>
            </a:r>
            <a:r>
              <a:rPr lang="it-IT" sz="2000" b="1" dirty="0">
                <a:solidFill>
                  <a:srgbClr val="000000"/>
                </a:solidFill>
                <a:latin typeface="Monaco"/>
              </a:rPr>
              <a:t> </a:t>
            </a:r>
            <a:r>
              <a:rPr lang="it-IT" sz="2000" b="1" dirty="0" err="1">
                <a:solidFill>
                  <a:srgbClr val="7F0055"/>
                </a:solidFill>
                <a:latin typeface="Monaco"/>
              </a:rPr>
              <a:t>class</a:t>
            </a:r>
            <a:r>
              <a:rPr lang="it-IT" sz="2000" b="1" dirty="0">
                <a:solidFill>
                  <a:srgbClr val="000000"/>
                </a:solidFill>
                <a:latin typeface="Monaco"/>
              </a:rPr>
              <a:t> </a:t>
            </a:r>
            <a:r>
              <a:rPr lang="it-IT" sz="2000" b="1" dirty="0" err="1">
                <a:solidFill>
                  <a:srgbClr val="000000"/>
                </a:solidFill>
                <a:latin typeface="Monaco"/>
              </a:rPr>
              <a:t>Person</a:t>
            </a:r>
            <a:r>
              <a:rPr lang="it-IT" sz="2000" b="1" dirty="0">
                <a:solidFill>
                  <a:srgbClr val="000000"/>
                </a:solidFill>
                <a:latin typeface="Monaco"/>
              </a:rPr>
              <a:t> {</a:t>
            </a:r>
          </a:p>
          <a:p>
            <a:r>
              <a:rPr lang="it-IT" sz="2000" dirty="0">
                <a:solidFill>
                  <a:srgbClr val="000000"/>
                </a:solidFill>
                <a:latin typeface="Monaco"/>
              </a:rPr>
              <a:t>	</a:t>
            </a:r>
            <a:r>
              <a:rPr lang="it-IT" sz="2000" b="1" dirty="0">
                <a:solidFill>
                  <a:srgbClr val="7F0055"/>
                </a:solidFill>
                <a:latin typeface="Monaco"/>
              </a:rPr>
              <a:t>private</a:t>
            </a:r>
            <a:r>
              <a:rPr lang="it-IT" sz="2000" b="1" dirty="0">
                <a:solidFill>
                  <a:srgbClr val="000000"/>
                </a:solidFill>
                <a:latin typeface="Monaco"/>
              </a:rPr>
              <a:t> </a:t>
            </a:r>
            <a:r>
              <a:rPr lang="it-IT" sz="2000" b="1" dirty="0" err="1">
                <a:solidFill>
                  <a:srgbClr val="7F0055"/>
                </a:solidFill>
                <a:latin typeface="Monaco"/>
              </a:rPr>
              <a:t>final</a:t>
            </a:r>
            <a:r>
              <a:rPr lang="it-IT" sz="2000" b="1" dirty="0">
                <a:solidFill>
                  <a:srgbClr val="000000"/>
                </a:solidFill>
                <a:latin typeface="Monaco"/>
              </a:rPr>
              <a:t> </a:t>
            </a:r>
            <a:r>
              <a:rPr lang="it-IT" sz="2000" b="1" dirty="0" err="1">
                <a:solidFill>
                  <a:srgbClr val="000000"/>
                </a:solidFill>
                <a:latin typeface="Monaco"/>
              </a:rPr>
              <a:t>String</a:t>
            </a:r>
            <a:r>
              <a:rPr lang="it-IT" sz="2000" b="1" dirty="0">
                <a:solidFill>
                  <a:srgbClr val="000000"/>
                </a:solidFill>
                <a:latin typeface="Monaco"/>
              </a:rPr>
              <a:t> </a:t>
            </a:r>
            <a:r>
              <a:rPr lang="it-IT" sz="2000" b="1" dirty="0" err="1">
                <a:solidFill>
                  <a:srgbClr val="0000C0"/>
                </a:solidFill>
                <a:latin typeface="Monaco"/>
              </a:rPr>
              <a:t>name</a:t>
            </a:r>
            <a:r>
              <a:rPr lang="it-IT" sz="2000" b="1" dirty="0">
                <a:solidFill>
                  <a:srgbClr val="000000"/>
                </a:solidFill>
                <a:latin typeface="Monaco"/>
              </a:rPr>
              <a:t>;</a:t>
            </a:r>
          </a:p>
          <a:p>
            <a:r>
              <a:rPr lang="it-IT" sz="2000" dirty="0">
                <a:solidFill>
                  <a:srgbClr val="000000"/>
                </a:solidFill>
                <a:latin typeface="Monaco"/>
              </a:rPr>
              <a:t>	</a:t>
            </a:r>
            <a:r>
              <a:rPr lang="it-IT" sz="2000" b="1" dirty="0">
                <a:solidFill>
                  <a:srgbClr val="7F0055"/>
                </a:solidFill>
                <a:latin typeface="Monaco"/>
              </a:rPr>
              <a:t>private</a:t>
            </a:r>
            <a:r>
              <a:rPr lang="it-IT" sz="2000" b="1" dirty="0">
                <a:solidFill>
                  <a:srgbClr val="000000"/>
                </a:solidFill>
                <a:latin typeface="Monaco"/>
              </a:rPr>
              <a:t> </a:t>
            </a:r>
            <a:r>
              <a:rPr lang="it-IT" sz="2000" b="1" dirty="0" err="1">
                <a:solidFill>
                  <a:srgbClr val="7F0055"/>
                </a:solidFill>
                <a:latin typeface="Monaco"/>
              </a:rPr>
              <a:t>final</a:t>
            </a:r>
            <a:r>
              <a:rPr lang="it-IT" sz="2000" b="1" dirty="0">
                <a:solidFill>
                  <a:srgbClr val="000000"/>
                </a:solidFill>
                <a:latin typeface="Monaco"/>
              </a:rPr>
              <a:t> Date </a:t>
            </a:r>
            <a:r>
              <a:rPr lang="it-IT" sz="2000" b="1" dirty="0" err="1">
                <a:solidFill>
                  <a:srgbClr val="0000C0"/>
                </a:solidFill>
                <a:latin typeface="Monaco"/>
              </a:rPr>
              <a:t>birthday</a:t>
            </a:r>
            <a:r>
              <a:rPr lang="it-IT" sz="2000" b="1" dirty="0">
                <a:solidFill>
                  <a:srgbClr val="000000"/>
                </a:solidFill>
                <a:latin typeface="Monaco"/>
              </a:rPr>
              <a:t>;</a:t>
            </a:r>
          </a:p>
          <a:p>
            <a:r>
              <a:rPr lang="it-IT" sz="2000" dirty="0">
                <a:solidFill>
                  <a:srgbClr val="000000"/>
                </a:solidFill>
                <a:latin typeface="Monaco"/>
              </a:rPr>
              <a:t>	</a:t>
            </a:r>
            <a:r>
              <a:rPr lang="it-IT" sz="2000" b="1" dirty="0">
                <a:solidFill>
                  <a:srgbClr val="7F0055"/>
                </a:solidFill>
                <a:latin typeface="Monaco"/>
              </a:rPr>
              <a:t>public</a:t>
            </a:r>
            <a:r>
              <a:rPr lang="it-IT" sz="2000" b="1" dirty="0">
                <a:solidFill>
                  <a:srgbClr val="000000"/>
                </a:solidFill>
                <a:latin typeface="Monaco"/>
              </a:rPr>
              <a:t> </a:t>
            </a:r>
            <a:r>
              <a:rPr lang="it-IT" sz="2000" b="1" dirty="0" err="1">
                <a:solidFill>
                  <a:srgbClr val="000000"/>
                </a:solidFill>
                <a:latin typeface="Monaco"/>
              </a:rPr>
              <a:t>Person</a:t>
            </a:r>
            <a:r>
              <a:rPr lang="it-IT" sz="2000" b="1" dirty="0">
                <a:solidFill>
                  <a:srgbClr val="000000"/>
                </a:solidFill>
                <a:latin typeface="Monaco"/>
              </a:rPr>
              <a:t> (</a:t>
            </a:r>
            <a:r>
              <a:rPr lang="it-IT" sz="2000" b="1" dirty="0" err="1">
                <a:solidFill>
                  <a:srgbClr val="000000"/>
                </a:solidFill>
                <a:latin typeface="Monaco"/>
              </a:rPr>
              <a:t>String</a:t>
            </a:r>
            <a:r>
              <a:rPr lang="it-IT" sz="2000" b="1" dirty="0">
                <a:solidFill>
                  <a:srgbClr val="000000"/>
                </a:solidFill>
                <a:latin typeface="Monaco"/>
              </a:rPr>
              <a:t> </a:t>
            </a:r>
            <a:r>
              <a:rPr lang="it-IT" sz="2000" b="1" dirty="0" err="1">
                <a:solidFill>
                  <a:srgbClr val="000000"/>
                </a:solidFill>
                <a:latin typeface="Monaco"/>
              </a:rPr>
              <a:t>name</a:t>
            </a:r>
            <a:r>
              <a:rPr lang="it-IT" sz="2000" b="1" dirty="0">
                <a:solidFill>
                  <a:srgbClr val="000000"/>
                </a:solidFill>
                <a:latin typeface="Monaco"/>
              </a:rPr>
              <a:t>, Date </a:t>
            </a:r>
            <a:r>
              <a:rPr lang="it-IT" sz="2000" b="1" dirty="0" err="1">
                <a:solidFill>
                  <a:srgbClr val="000000"/>
                </a:solidFill>
                <a:latin typeface="Monaco"/>
              </a:rPr>
              <a:t>birthday</a:t>
            </a:r>
            <a:r>
              <a:rPr lang="it-IT" sz="2000" b="1" dirty="0">
                <a:solidFill>
                  <a:srgbClr val="000000"/>
                </a:solidFill>
                <a:latin typeface="Monaco"/>
              </a:rPr>
              <a:t>){</a:t>
            </a:r>
          </a:p>
          <a:p>
            <a:r>
              <a:rPr lang="it-IT" sz="2000" dirty="0">
                <a:solidFill>
                  <a:srgbClr val="000000"/>
                </a:solidFill>
                <a:latin typeface="Monaco"/>
              </a:rPr>
              <a:t>		</a:t>
            </a:r>
            <a:r>
              <a:rPr lang="it-IT" sz="2000" b="1" dirty="0" err="1">
                <a:solidFill>
                  <a:srgbClr val="7F0055"/>
                </a:solidFill>
                <a:latin typeface="Monaco"/>
              </a:rPr>
              <a:t>if</a:t>
            </a:r>
            <a:r>
              <a:rPr lang="it-IT" sz="2000" b="1" dirty="0">
                <a:solidFill>
                  <a:srgbClr val="000000"/>
                </a:solidFill>
                <a:latin typeface="Monaco"/>
              </a:rPr>
              <a:t> (</a:t>
            </a:r>
            <a:r>
              <a:rPr lang="it-IT" sz="2000" b="1" dirty="0" err="1">
                <a:solidFill>
                  <a:srgbClr val="000000"/>
                </a:solidFill>
                <a:latin typeface="Monaco"/>
              </a:rPr>
              <a:t>name</a:t>
            </a:r>
            <a:r>
              <a:rPr lang="it-IT" sz="2000" b="1" dirty="0">
                <a:solidFill>
                  <a:srgbClr val="000000"/>
                </a:solidFill>
                <a:latin typeface="Monaco"/>
              </a:rPr>
              <a:t> == </a:t>
            </a:r>
            <a:r>
              <a:rPr lang="it-IT" sz="2000" b="1" dirty="0" err="1">
                <a:solidFill>
                  <a:srgbClr val="7F0055"/>
                </a:solidFill>
                <a:latin typeface="Monaco"/>
              </a:rPr>
              <a:t>null</a:t>
            </a:r>
            <a:r>
              <a:rPr lang="it-IT" sz="2000" b="1" dirty="0">
                <a:solidFill>
                  <a:srgbClr val="000000"/>
                </a:solidFill>
                <a:latin typeface="Monaco"/>
              </a:rPr>
              <a:t> || </a:t>
            </a:r>
            <a:r>
              <a:rPr lang="it-IT" sz="2000" b="1" dirty="0" err="1">
                <a:solidFill>
                  <a:srgbClr val="000000"/>
                </a:solidFill>
                <a:latin typeface="Monaco"/>
              </a:rPr>
              <a:t>birthday</a:t>
            </a:r>
            <a:r>
              <a:rPr lang="it-IT" sz="2000" b="1" dirty="0">
                <a:solidFill>
                  <a:srgbClr val="000000"/>
                </a:solidFill>
                <a:latin typeface="Monaco"/>
              </a:rPr>
              <a:t> == </a:t>
            </a:r>
            <a:r>
              <a:rPr lang="it-IT" sz="2000" b="1" dirty="0" err="1">
                <a:solidFill>
                  <a:srgbClr val="7F0055"/>
                </a:solidFill>
                <a:latin typeface="Monaco"/>
              </a:rPr>
              <a:t>null</a:t>
            </a:r>
            <a:r>
              <a:rPr lang="it-IT" sz="2000" b="1" dirty="0">
                <a:solidFill>
                  <a:srgbClr val="000000"/>
                </a:solidFill>
                <a:latin typeface="Monaco"/>
              </a:rPr>
              <a:t>)</a:t>
            </a:r>
          </a:p>
          <a:p>
            <a:r>
              <a:rPr lang="it-IT" sz="2000" dirty="0">
                <a:solidFill>
                  <a:srgbClr val="000000"/>
                </a:solidFill>
                <a:latin typeface="Monaco"/>
              </a:rPr>
              <a:t>			</a:t>
            </a:r>
            <a:r>
              <a:rPr lang="it-IT" sz="2000" b="1" dirty="0" err="1">
                <a:solidFill>
                  <a:srgbClr val="7F0055"/>
                </a:solidFill>
                <a:latin typeface="Monaco"/>
              </a:rPr>
              <a:t>throw</a:t>
            </a:r>
            <a:r>
              <a:rPr lang="it-IT" sz="2000" b="1" dirty="0">
                <a:solidFill>
                  <a:srgbClr val="000000"/>
                </a:solidFill>
                <a:latin typeface="Monaco"/>
              </a:rPr>
              <a:t> </a:t>
            </a:r>
            <a:r>
              <a:rPr lang="it-IT" sz="2000" b="1" dirty="0">
                <a:solidFill>
                  <a:srgbClr val="7F0055"/>
                </a:solidFill>
                <a:latin typeface="Monaco"/>
              </a:rPr>
              <a:t>new</a:t>
            </a:r>
            <a:r>
              <a:rPr lang="it-IT" sz="2000" b="1" dirty="0">
                <a:solidFill>
                  <a:srgbClr val="000000"/>
                </a:solidFill>
                <a:latin typeface="Monaco"/>
              </a:rPr>
              <a:t> </a:t>
            </a:r>
            <a:r>
              <a:rPr lang="it-IT" sz="2000" b="1" dirty="0" err="1">
                <a:solidFill>
                  <a:srgbClr val="000000"/>
                </a:solidFill>
                <a:latin typeface="Monaco"/>
              </a:rPr>
              <a:t>IllegalArgumentException</a:t>
            </a:r>
            <a:r>
              <a:rPr lang="it-IT" sz="2000" b="1" dirty="0">
                <a:solidFill>
                  <a:srgbClr val="000000"/>
                </a:solidFill>
                <a:latin typeface="Monaco"/>
              </a:rPr>
              <a:t>();</a:t>
            </a:r>
          </a:p>
          <a:p>
            <a:r>
              <a:rPr lang="it-IT" sz="2000" dirty="0">
                <a:solidFill>
                  <a:srgbClr val="000000"/>
                </a:solidFill>
                <a:latin typeface="Monaco"/>
              </a:rPr>
              <a:t>		</a:t>
            </a:r>
            <a:r>
              <a:rPr lang="it-IT" sz="2000" b="1" dirty="0" err="1">
                <a:solidFill>
                  <a:srgbClr val="7F0055"/>
                </a:solidFill>
                <a:latin typeface="Monaco"/>
              </a:rPr>
              <a:t>this</a:t>
            </a:r>
            <a:r>
              <a:rPr lang="it-IT" sz="2000" b="1" dirty="0" err="1">
                <a:solidFill>
                  <a:srgbClr val="000000"/>
                </a:solidFill>
                <a:latin typeface="Monaco"/>
              </a:rPr>
              <a:t>.</a:t>
            </a:r>
            <a:r>
              <a:rPr lang="it-IT" sz="2000" b="1" dirty="0" err="1">
                <a:solidFill>
                  <a:srgbClr val="0000C0"/>
                </a:solidFill>
                <a:latin typeface="Monaco"/>
              </a:rPr>
              <a:t>name</a:t>
            </a:r>
            <a:r>
              <a:rPr lang="it-IT" sz="2000" b="1" dirty="0">
                <a:solidFill>
                  <a:srgbClr val="000000"/>
                </a:solidFill>
                <a:latin typeface="Monaco"/>
              </a:rPr>
              <a:t> = </a:t>
            </a:r>
            <a:r>
              <a:rPr lang="it-IT" sz="2000" b="1" dirty="0" err="1">
                <a:solidFill>
                  <a:srgbClr val="000000"/>
                </a:solidFill>
                <a:latin typeface="Monaco"/>
              </a:rPr>
              <a:t>name</a:t>
            </a:r>
            <a:r>
              <a:rPr lang="it-IT" sz="2000" b="1" dirty="0">
                <a:solidFill>
                  <a:srgbClr val="000000"/>
                </a:solidFill>
                <a:latin typeface="Monaco"/>
              </a:rPr>
              <a:t>;</a:t>
            </a:r>
          </a:p>
          <a:p>
            <a:r>
              <a:rPr lang="it-IT" sz="2000" dirty="0">
                <a:solidFill>
                  <a:srgbClr val="000000"/>
                </a:solidFill>
                <a:latin typeface="Monaco"/>
              </a:rPr>
              <a:t>		</a:t>
            </a:r>
            <a:r>
              <a:rPr lang="it-IT" sz="2000" dirty="0">
                <a:solidFill>
                  <a:srgbClr val="3F7F5F"/>
                </a:solidFill>
                <a:latin typeface="Monaco"/>
              </a:rPr>
              <a:t>// creo una copia dell'oggetto date per evitare che </a:t>
            </a:r>
            <a:r>
              <a:rPr lang="it-IT" sz="2000" dirty="0" smtClean="0">
                <a:solidFill>
                  <a:srgbClr val="3F7F5F"/>
                </a:solidFill>
                <a:latin typeface="Monaco"/>
              </a:rPr>
              <a:t>venga</a:t>
            </a:r>
          </a:p>
          <a:p>
            <a:r>
              <a:rPr lang="it-IT" sz="2000" dirty="0">
                <a:solidFill>
                  <a:srgbClr val="3F7F5F"/>
                </a:solidFill>
                <a:latin typeface="Monaco"/>
              </a:rPr>
              <a:t>	</a:t>
            </a:r>
            <a:r>
              <a:rPr lang="it-IT" sz="2000" dirty="0" smtClean="0">
                <a:solidFill>
                  <a:srgbClr val="3F7F5F"/>
                </a:solidFill>
                <a:latin typeface="Monaco"/>
              </a:rPr>
              <a:t>	// </a:t>
            </a:r>
            <a:r>
              <a:rPr lang="it-IT" sz="2000" dirty="0">
                <a:solidFill>
                  <a:srgbClr val="3F7F5F"/>
                </a:solidFill>
                <a:latin typeface="Monaco"/>
              </a:rPr>
              <a:t>modificato dall'esterno</a:t>
            </a:r>
          </a:p>
          <a:p>
            <a:r>
              <a:rPr lang="it-IT" sz="2000" dirty="0">
                <a:solidFill>
                  <a:srgbClr val="000000"/>
                </a:solidFill>
                <a:latin typeface="Monaco"/>
              </a:rPr>
              <a:t>		</a:t>
            </a:r>
            <a:r>
              <a:rPr lang="it-IT" sz="2000" b="1" dirty="0" err="1">
                <a:solidFill>
                  <a:srgbClr val="7F0055"/>
                </a:solidFill>
                <a:latin typeface="Monaco"/>
              </a:rPr>
              <a:t>this</a:t>
            </a:r>
            <a:r>
              <a:rPr lang="it-IT" sz="2000" b="1" dirty="0" err="1">
                <a:solidFill>
                  <a:srgbClr val="000000"/>
                </a:solidFill>
                <a:latin typeface="Monaco"/>
              </a:rPr>
              <a:t>.</a:t>
            </a:r>
            <a:r>
              <a:rPr lang="it-IT" sz="2000" b="1" dirty="0" err="1">
                <a:solidFill>
                  <a:srgbClr val="0000C0"/>
                </a:solidFill>
                <a:latin typeface="Monaco"/>
              </a:rPr>
              <a:t>birthday</a:t>
            </a:r>
            <a:r>
              <a:rPr lang="it-IT" sz="2000" b="1" dirty="0">
                <a:solidFill>
                  <a:srgbClr val="000000"/>
                </a:solidFill>
                <a:latin typeface="Monaco"/>
              </a:rPr>
              <a:t> = </a:t>
            </a:r>
            <a:r>
              <a:rPr lang="it-IT" sz="2000" b="1" dirty="0">
                <a:solidFill>
                  <a:srgbClr val="7F0055"/>
                </a:solidFill>
                <a:latin typeface="Monaco"/>
              </a:rPr>
              <a:t>new</a:t>
            </a:r>
            <a:r>
              <a:rPr lang="it-IT" sz="2000" b="1" dirty="0">
                <a:solidFill>
                  <a:srgbClr val="000000"/>
                </a:solidFill>
                <a:latin typeface="Monaco"/>
              </a:rPr>
              <a:t> Date(</a:t>
            </a:r>
            <a:r>
              <a:rPr lang="it-IT" sz="2000" b="1" dirty="0" err="1">
                <a:solidFill>
                  <a:srgbClr val="000000"/>
                </a:solidFill>
                <a:latin typeface="Monaco"/>
              </a:rPr>
              <a:t>birthday.getTime</a:t>
            </a:r>
            <a:r>
              <a:rPr lang="it-IT" sz="2000" b="1" dirty="0">
                <a:solidFill>
                  <a:srgbClr val="000000"/>
                </a:solidFill>
                <a:latin typeface="Monaco"/>
              </a:rPr>
              <a:t>());		</a:t>
            </a:r>
          </a:p>
          <a:p>
            <a:r>
              <a:rPr lang="it-IT" sz="2000" dirty="0">
                <a:solidFill>
                  <a:srgbClr val="000000"/>
                </a:solidFill>
                <a:latin typeface="Monaco"/>
              </a:rPr>
              <a:t>	}</a:t>
            </a:r>
          </a:p>
          <a:p>
            <a:r>
              <a:rPr lang="it-IT" sz="2000" dirty="0">
                <a:solidFill>
                  <a:srgbClr val="000000"/>
                </a:solidFill>
                <a:latin typeface="Monaco"/>
              </a:rPr>
              <a:t>	</a:t>
            </a:r>
            <a:r>
              <a:rPr lang="it-IT" sz="2000" dirty="0" smtClean="0">
                <a:solidFill>
                  <a:srgbClr val="000000"/>
                </a:solidFill>
                <a:latin typeface="Monaco"/>
              </a:rPr>
              <a:t>//... continua</a:t>
            </a:r>
            <a:endParaRPr lang="it-IT" sz="2000" dirty="0"/>
          </a:p>
        </p:txBody>
      </p:sp>
    </p:spTree>
    <p:extLst>
      <p:ext uri="{BB962C8B-B14F-4D97-AF65-F5344CB8AC3E}">
        <p14:creationId xmlns:p14="http://schemas.microsoft.com/office/powerpoint/2010/main" val="39656025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685800" y="152400"/>
            <a:ext cx="7772400" cy="5943600"/>
          </a:xfrm>
        </p:spPr>
        <p:txBody>
          <a:bodyPr/>
          <a:lstStyle/>
          <a:p>
            <a:pPr eaLnBrk="1" hangingPunct="1">
              <a:lnSpc>
                <a:spcPct val="90000"/>
              </a:lnSpc>
              <a:buFontTx/>
              <a:buNone/>
            </a:pPr>
            <a:r>
              <a:rPr lang="it-IT" altLang="it-IT" sz="2800" smtClean="0"/>
              <a:t>public class Example {</a:t>
            </a:r>
          </a:p>
          <a:p>
            <a:pPr eaLnBrk="1" hangingPunct="1">
              <a:lnSpc>
                <a:spcPct val="90000"/>
              </a:lnSpc>
              <a:buFontTx/>
              <a:buNone/>
            </a:pPr>
            <a:r>
              <a:rPr lang="it-IT" altLang="it-IT" sz="2800" smtClean="0"/>
              <a:t>    public static void main(String[] s) {</a:t>
            </a:r>
          </a:p>
          <a:p>
            <a:pPr eaLnBrk="1" hangingPunct="1">
              <a:lnSpc>
                <a:spcPct val="90000"/>
              </a:lnSpc>
              <a:buFontTx/>
              <a:buNone/>
            </a:pPr>
            <a:r>
              <a:rPr lang="it-IT" altLang="it-IT" sz="2800" smtClean="0"/>
              <a:t>      Poligono[] ps = new Polygon[3];</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      ps[0] = new Triangle(3.0, 4.0, 5.0);</a:t>
            </a:r>
          </a:p>
          <a:p>
            <a:pPr eaLnBrk="1" hangingPunct="1">
              <a:lnSpc>
                <a:spcPct val="90000"/>
              </a:lnSpc>
              <a:buFontTx/>
              <a:buNone/>
            </a:pPr>
            <a:r>
              <a:rPr lang="it-IT" altLang="it-IT" sz="2800" smtClean="0"/>
              <a:t>      ps[1] = new Rectangle(2.5, 4.5);</a:t>
            </a:r>
          </a:p>
          <a:p>
            <a:pPr eaLnBrk="1" hangingPunct="1">
              <a:lnSpc>
                <a:spcPct val="90000"/>
              </a:lnSpc>
              <a:buFontTx/>
              <a:buNone/>
            </a:pPr>
            <a:r>
              <a:rPr lang="it-IT" altLang="it-IT" sz="2800" smtClean="0"/>
              <a:t>      ps[2] = new Square(6.0);</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      //un primo semplice esempio di polimorfismo!</a:t>
            </a:r>
          </a:p>
          <a:p>
            <a:pPr eaLnBrk="1" hangingPunct="1">
              <a:lnSpc>
                <a:spcPct val="90000"/>
              </a:lnSpc>
              <a:buFontTx/>
              <a:buNone/>
            </a:pPr>
            <a:r>
              <a:rPr lang="it-IT" altLang="it-IT" sz="2800" smtClean="0"/>
              <a:t>      for (i = 0; i &lt; 3; i++)</a:t>
            </a:r>
          </a:p>
          <a:p>
            <a:pPr eaLnBrk="1" hangingPunct="1">
              <a:lnSpc>
                <a:spcPct val="90000"/>
              </a:lnSpc>
              <a:buFontTx/>
              <a:buNone/>
            </a:pPr>
            <a:r>
              <a:rPr lang="it-IT" altLang="it-IT" sz="2800" smtClean="0"/>
              <a:t>          System.out.println(ps[i].perimeter());</a:t>
            </a:r>
          </a:p>
          <a:p>
            <a:pPr eaLnBrk="1" hangingPunct="1">
              <a:lnSpc>
                <a:spcPct val="90000"/>
              </a:lnSpc>
              <a:buFontTx/>
              <a:buNone/>
            </a:pPr>
            <a:r>
              <a:rPr lang="it-IT" altLang="it-IT" sz="2800" smtClean="0"/>
              <a:t>    }</a:t>
            </a:r>
          </a:p>
          <a:p>
            <a:pPr eaLnBrk="1" hangingPunct="1">
              <a:lnSpc>
                <a:spcPct val="90000"/>
              </a:lnSpc>
              <a:buFontTx/>
              <a:buNone/>
            </a:pPr>
            <a:r>
              <a:rPr lang="it-IT" altLang="it-IT" sz="2800" smtClean="0"/>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it-IT" altLang="it-IT" smtClean="0"/>
              <a:t>Esercizio</a:t>
            </a:r>
          </a:p>
        </p:txBody>
      </p:sp>
      <p:sp>
        <p:nvSpPr>
          <p:cNvPr id="44035" name="Rectangle 3"/>
          <p:cNvSpPr>
            <a:spLocks noGrp="1" noChangeArrowheads="1"/>
          </p:cNvSpPr>
          <p:nvPr>
            <p:ph type="body" idx="1"/>
          </p:nvPr>
        </p:nvSpPr>
        <p:spPr/>
        <p:txBody>
          <a:bodyPr/>
          <a:lstStyle/>
          <a:p>
            <a:pPr eaLnBrk="1" hangingPunct="1">
              <a:lnSpc>
                <a:spcPct val="90000"/>
              </a:lnSpc>
            </a:pPr>
            <a:r>
              <a:rPr lang="it-IT" altLang="it-IT" sz="2800" smtClean="0"/>
              <a:t>Si scriva una classe astratta SecureString, la quale incapsula una stringa e offre un metodo securePrint() che consente di stampare la stringa solo se alcuni controlli di sicurezza sono verificati. Consentire a chi estende la classe di customizzare il controllo di sicurezza. </a:t>
            </a:r>
          </a:p>
          <a:p>
            <a:pPr eaLnBrk="1" hangingPunct="1">
              <a:lnSpc>
                <a:spcPct val="90000"/>
              </a:lnSpc>
            </a:pPr>
            <a:r>
              <a:rPr lang="it-IT" altLang="it-IT" sz="2800" smtClean="0"/>
              <a:t>Implementare una sottoclasse che restituisce una capability al chiamante la prima volta che viene invocato un certo metodo, e che stampa la stringa solo se le viene prima fornita la capability.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838200" y="304800"/>
            <a:ext cx="7772400" cy="6096000"/>
          </a:xfrm>
        </p:spPr>
        <p:txBody>
          <a:bodyPr/>
          <a:lstStyle/>
          <a:p>
            <a:pPr eaLnBrk="1" hangingPunct="1">
              <a:lnSpc>
                <a:spcPct val="90000"/>
              </a:lnSpc>
              <a:buFontTx/>
              <a:buNone/>
            </a:pPr>
            <a:r>
              <a:rPr lang="it-IT" altLang="it-IT" sz="2800" smtClean="0"/>
              <a:t>///////File: SecureString.java</a:t>
            </a:r>
          </a:p>
          <a:p>
            <a:pPr eaLnBrk="1" hangingPunct="1">
              <a:lnSpc>
                <a:spcPct val="90000"/>
              </a:lnSpc>
              <a:buFontTx/>
              <a:buNone/>
            </a:pPr>
            <a:r>
              <a:rPr lang="it-IT" altLang="it-IT" sz="2800" smtClean="0"/>
              <a:t>public abstract class SecureString {</a:t>
            </a:r>
          </a:p>
          <a:p>
            <a:pPr eaLnBrk="1" hangingPunct="1">
              <a:lnSpc>
                <a:spcPct val="90000"/>
              </a:lnSpc>
              <a:buFontTx/>
              <a:buNone/>
            </a:pPr>
            <a:r>
              <a:rPr lang="it-IT" altLang="it-IT" sz="2800" smtClean="0"/>
              <a:t>  private String s;</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  public SecureString(String s) {this.s = s;}</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  void securePrint(Object o) { </a:t>
            </a:r>
          </a:p>
          <a:p>
            <a:pPr eaLnBrk="1" hangingPunct="1">
              <a:lnSpc>
                <a:spcPct val="90000"/>
              </a:lnSpc>
              <a:buFontTx/>
              <a:buNone/>
            </a:pPr>
            <a:r>
              <a:rPr lang="it-IT" altLang="it-IT" sz="2800" smtClean="0"/>
              <a:t>     if (isSafe(o)) System.out.println(s); </a:t>
            </a:r>
          </a:p>
          <a:p>
            <a:pPr eaLnBrk="1" hangingPunct="1">
              <a:lnSpc>
                <a:spcPct val="90000"/>
              </a:lnSpc>
              <a:buFontTx/>
              <a:buNone/>
            </a:pPr>
            <a:r>
              <a:rPr lang="it-IT" altLang="it-IT" sz="2800" smtClean="0"/>
              <a:t>  }</a:t>
            </a:r>
          </a:p>
          <a:p>
            <a:pPr eaLnBrk="1" hangingPunct="1">
              <a:lnSpc>
                <a:spcPct val="90000"/>
              </a:lnSpc>
              <a:buFontTx/>
              <a:buNone/>
            </a:pPr>
            <a:r>
              <a:rPr lang="it-IT" altLang="it-IT" sz="2800" smtClean="0"/>
              <a:t>  </a:t>
            </a:r>
          </a:p>
          <a:p>
            <a:pPr eaLnBrk="1" hangingPunct="1">
              <a:lnSpc>
                <a:spcPct val="90000"/>
              </a:lnSpc>
              <a:buFontTx/>
              <a:buNone/>
            </a:pPr>
            <a:r>
              <a:rPr lang="it-IT" altLang="it-IT" sz="2800" smtClean="0"/>
              <a:t>  abstract protected boolean isSafe(Object o);</a:t>
            </a:r>
          </a:p>
          <a:p>
            <a:pPr eaLnBrk="1" hangingPunct="1">
              <a:lnSpc>
                <a:spcPct val="90000"/>
              </a:lnSpc>
              <a:buFontTx/>
              <a:buNone/>
            </a:pPr>
            <a:r>
              <a:rPr lang="it-IT" altLang="it-IT" sz="2800" smtClean="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0" y="0"/>
            <a:ext cx="9144000" cy="6096000"/>
          </a:xfrm>
        </p:spPr>
        <p:txBody>
          <a:bodyPr/>
          <a:lstStyle/>
          <a:p>
            <a:pPr eaLnBrk="1" hangingPunct="1">
              <a:lnSpc>
                <a:spcPct val="90000"/>
              </a:lnSpc>
              <a:buFontTx/>
              <a:buNone/>
            </a:pPr>
            <a:r>
              <a:rPr lang="it-IT" altLang="it-IT" sz="2400" smtClean="0"/>
              <a:t>///////File: CapabilitySecureString.java</a:t>
            </a:r>
          </a:p>
          <a:p>
            <a:pPr eaLnBrk="1" hangingPunct="1">
              <a:lnSpc>
                <a:spcPct val="90000"/>
              </a:lnSpc>
              <a:buFontTx/>
              <a:buNone/>
            </a:pPr>
            <a:r>
              <a:rPr lang="it-IT" altLang="it-IT" sz="2400" smtClean="0"/>
              <a:t>public class CapabilitySecureString extends SecureString {</a:t>
            </a:r>
          </a:p>
          <a:p>
            <a:pPr eaLnBrk="1" hangingPunct="1">
              <a:lnSpc>
                <a:spcPct val="90000"/>
              </a:lnSpc>
              <a:buFontTx/>
              <a:buNone/>
            </a:pPr>
            <a:r>
              <a:rPr lang="it-IT" altLang="it-IT" sz="2400" smtClean="0"/>
              <a:t>  private Object capability;   private boolean capabilityEmitted;</a:t>
            </a:r>
          </a:p>
          <a:p>
            <a:pPr eaLnBrk="1" hangingPunct="1">
              <a:lnSpc>
                <a:spcPct val="90000"/>
              </a:lnSpc>
              <a:buFontTx/>
              <a:buNone/>
            </a:pPr>
            <a:endParaRPr lang="it-IT" altLang="it-IT" sz="2400" smtClean="0"/>
          </a:p>
          <a:p>
            <a:pPr eaLnBrk="1" hangingPunct="1">
              <a:lnSpc>
                <a:spcPct val="90000"/>
              </a:lnSpc>
              <a:buFontTx/>
              <a:buNone/>
            </a:pPr>
            <a:r>
              <a:rPr lang="it-IT" altLang="it-IT" sz="2400" smtClean="0"/>
              <a:t>  public CapabilitySecureString(String s) {</a:t>
            </a:r>
          </a:p>
          <a:p>
            <a:pPr eaLnBrk="1" hangingPunct="1">
              <a:lnSpc>
                <a:spcPct val="90000"/>
              </a:lnSpc>
              <a:buFontTx/>
              <a:buNone/>
            </a:pPr>
            <a:r>
              <a:rPr lang="it-IT" altLang="it-IT" sz="2400" smtClean="0"/>
              <a:t>    super(s); </a:t>
            </a:r>
          </a:p>
          <a:p>
            <a:pPr eaLnBrk="1" hangingPunct="1">
              <a:lnSpc>
                <a:spcPct val="90000"/>
              </a:lnSpc>
              <a:buFontTx/>
              <a:buNone/>
            </a:pPr>
            <a:r>
              <a:rPr lang="it-IT" altLang="it-IT" sz="2400" smtClean="0"/>
              <a:t>    capabilityEmitted = false;</a:t>
            </a:r>
          </a:p>
          <a:p>
            <a:pPr eaLnBrk="1" hangingPunct="1">
              <a:lnSpc>
                <a:spcPct val="90000"/>
              </a:lnSpc>
              <a:buFontTx/>
              <a:buNone/>
            </a:pPr>
            <a:r>
              <a:rPr lang="it-IT" altLang="it-IT" sz="2400" smtClean="0"/>
              <a:t>  }</a:t>
            </a:r>
          </a:p>
          <a:p>
            <a:pPr eaLnBrk="1" hangingPunct="1">
              <a:lnSpc>
                <a:spcPct val="90000"/>
              </a:lnSpc>
              <a:buFontTx/>
              <a:buNone/>
            </a:pPr>
            <a:r>
              <a:rPr lang="it-IT" altLang="it-IT" sz="2400" smtClean="0"/>
              <a:t>  public Object giveMeCapability() {</a:t>
            </a:r>
          </a:p>
          <a:p>
            <a:pPr eaLnBrk="1" hangingPunct="1">
              <a:lnSpc>
                <a:spcPct val="90000"/>
              </a:lnSpc>
              <a:buFontTx/>
              <a:buNone/>
            </a:pPr>
            <a:r>
              <a:rPr lang="it-IT" altLang="it-IT" sz="2400" smtClean="0"/>
              <a:t>    if (capabilityEmitted) return null; </a:t>
            </a:r>
          </a:p>
          <a:p>
            <a:pPr eaLnBrk="1" hangingPunct="1">
              <a:lnSpc>
                <a:spcPct val="90000"/>
              </a:lnSpc>
              <a:buFontTx/>
              <a:buNone/>
            </a:pPr>
            <a:r>
              <a:rPr lang="it-IT" altLang="it-IT" sz="2400" smtClean="0"/>
              <a:t>    capability = new Object();</a:t>
            </a:r>
          </a:p>
          <a:p>
            <a:pPr eaLnBrk="1" hangingPunct="1">
              <a:lnSpc>
                <a:spcPct val="90000"/>
              </a:lnSpc>
              <a:buFontTx/>
              <a:buNone/>
            </a:pPr>
            <a:r>
              <a:rPr lang="it-IT" altLang="it-IT" sz="2400" smtClean="0"/>
              <a:t>    capabilityEmitted=true;</a:t>
            </a:r>
          </a:p>
          <a:p>
            <a:pPr eaLnBrk="1" hangingPunct="1">
              <a:lnSpc>
                <a:spcPct val="90000"/>
              </a:lnSpc>
              <a:buFontTx/>
              <a:buNone/>
            </a:pPr>
            <a:r>
              <a:rPr lang="it-IT" altLang="it-IT" sz="2400" smtClean="0"/>
              <a:t>    return capability;</a:t>
            </a:r>
          </a:p>
          <a:p>
            <a:pPr eaLnBrk="1" hangingPunct="1">
              <a:lnSpc>
                <a:spcPct val="90000"/>
              </a:lnSpc>
              <a:buFontTx/>
              <a:buNone/>
            </a:pPr>
            <a:r>
              <a:rPr lang="it-IT" altLang="it-IT" sz="2400" smtClean="0"/>
              <a:t>  }</a:t>
            </a:r>
          </a:p>
          <a:p>
            <a:pPr eaLnBrk="1" hangingPunct="1">
              <a:lnSpc>
                <a:spcPct val="90000"/>
              </a:lnSpc>
            </a:pPr>
            <a:endParaRPr lang="it-IT" altLang="it-IT" sz="2400" smtClean="0"/>
          </a:p>
          <a:p>
            <a:pPr eaLnBrk="1" hangingPunct="1">
              <a:lnSpc>
                <a:spcPct val="90000"/>
              </a:lnSpc>
              <a:buFontTx/>
              <a:buNone/>
            </a:pPr>
            <a:r>
              <a:rPr lang="it-IT" altLang="it-IT" sz="2400" smtClean="0"/>
              <a:t>  protected boolean isSafe(Object o) {return(o= =capability);}</a:t>
            </a:r>
          </a:p>
          <a:p>
            <a:pPr eaLnBrk="1" hangingPunct="1">
              <a:lnSpc>
                <a:spcPct val="90000"/>
              </a:lnSpc>
              <a:buFontTx/>
              <a:buNone/>
            </a:pPr>
            <a:r>
              <a:rPr lang="it-IT" altLang="it-IT" sz="2400" smtClean="0"/>
              <a: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0" y="0"/>
            <a:ext cx="9144000" cy="6096000"/>
          </a:xfrm>
        </p:spPr>
        <p:txBody>
          <a:bodyPr/>
          <a:lstStyle/>
          <a:p>
            <a:pPr eaLnBrk="1" hangingPunct="1">
              <a:lnSpc>
                <a:spcPct val="90000"/>
              </a:lnSpc>
              <a:buFontTx/>
              <a:buNone/>
            </a:pPr>
            <a:r>
              <a:rPr lang="it-IT" altLang="it-IT" sz="2400" smtClean="0"/>
              <a:t>public class Pippo {</a:t>
            </a:r>
          </a:p>
          <a:p>
            <a:pPr eaLnBrk="1" hangingPunct="1">
              <a:lnSpc>
                <a:spcPct val="90000"/>
              </a:lnSpc>
              <a:buFontTx/>
              <a:buNone/>
            </a:pPr>
            <a:r>
              <a:rPr lang="it-IT" altLang="it-IT" sz="2400" smtClean="0"/>
              <a:t>  public static void main(String[] args) {</a:t>
            </a:r>
          </a:p>
          <a:p>
            <a:pPr eaLnBrk="1" hangingPunct="1">
              <a:lnSpc>
                <a:spcPct val="90000"/>
              </a:lnSpc>
              <a:buFontTx/>
              <a:buNone/>
            </a:pPr>
            <a:r>
              <a:rPr lang="it-IT" altLang="it-IT" sz="2400" smtClean="0"/>
              <a:t>    CapabilitySecureString s = new CapabilitySecureString("Salve!");</a:t>
            </a:r>
          </a:p>
          <a:p>
            <a:pPr eaLnBrk="1" hangingPunct="1">
              <a:lnSpc>
                <a:spcPct val="90000"/>
              </a:lnSpc>
              <a:buFontTx/>
              <a:buNone/>
            </a:pPr>
            <a:r>
              <a:rPr lang="it-IT" altLang="it-IT" sz="2400" smtClean="0"/>
              <a:t>    Object c = s.giveMeCapability();</a:t>
            </a:r>
          </a:p>
          <a:p>
            <a:pPr eaLnBrk="1" hangingPunct="1">
              <a:lnSpc>
                <a:spcPct val="90000"/>
              </a:lnSpc>
              <a:buFontTx/>
              <a:buNone/>
            </a:pPr>
            <a:r>
              <a:rPr lang="it-IT" altLang="it-IT" sz="2400" smtClean="0"/>
              <a:t>    s.securePrint(c);</a:t>
            </a:r>
          </a:p>
          <a:p>
            <a:pPr eaLnBrk="1" hangingPunct="1">
              <a:lnSpc>
                <a:spcPct val="90000"/>
              </a:lnSpc>
              <a:buFontTx/>
              <a:buNone/>
            </a:pPr>
            <a:r>
              <a:rPr lang="it-IT" altLang="it-IT" sz="2400" smtClean="0"/>
              <a:t>    //ora Pippo puo' passare a chi vuole l'oggetto s, ma impedire che </a:t>
            </a:r>
          </a:p>
          <a:p>
            <a:pPr eaLnBrk="1" hangingPunct="1">
              <a:lnSpc>
                <a:spcPct val="90000"/>
              </a:lnSpc>
              <a:buFontTx/>
              <a:buNone/>
            </a:pPr>
            <a:r>
              <a:rPr lang="it-IT" altLang="it-IT" sz="2400" smtClean="0"/>
              <a:t>    // colui al quale viene passato s possa stamparlo: basta </a:t>
            </a:r>
          </a:p>
          <a:p>
            <a:pPr eaLnBrk="1" hangingPunct="1">
              <a:lnSpc>
                <a:spcPct val="90000"/>
              </a:lnSpc>
              <a:buFontTx/>
              <a:buNone/>
            </a:pPr>
            <a:r>
              <a:rPr lang="it-IT" altLang="it-IT" sz="2400" smtClean="0"/>
              <a:t>    // che non passi anche c.</a:t>
            </a:r>
          </a:p>
          <a:p>
            <a:pPr eaLnBrk="1" hangingPunct="1">
              <a:lnSpc>
                <a:spcPct val="90000"/>
              </a:lnSpc>
              <a:buFontTx/>
              <a:buNone/>
            </a:pPr>
            <a:r>
              <a:rPr lang="it-IT" altLang="it-IT" sz="2400" smtClean="0"/>
              <a:t>  }</a:t>
            </a:r>
          </a:p>
          <a:p>
            <a:pPr eaLnBrk="1" hangingPunct="1">
              <a:lnSpc>
                <a:spcPct val="90000"/>
              </a:lnSpc>
              <a:buFontTx/>
              <a:buNone/>
            </a:pPr>
            <a:r>
              <a:rPr lang="it-IT" altLang="it-IT" sz="2400" smtClean="0"/>
              <a:t>}</a:t>
            </a:r>
          </a:p>
          <a:p>
            <a:pPr eaLnBrk="1" hangingPunct="1">
              <a:lnSpc>
                <a:spcPct val="90000"/>
              </a:lnSpc>
            </a:pPr>
            <a:r>
              <a:rPr lang="it-IT" altLang="it-IT" sz="2400" smtClean="0"/>
              <a:t>Come si vede, la classe astratta definisce un metodo, securePrint, il cui codice e' "incompleto", e va "completato" dalle classi figlio, che quindi possono customizzare il comportamento di securePrint. Questa è una soluzione comune al problema ricorrente di definire la struttura di un algoritmo, delegando la definizione di alcuni passi dell'algoritmo alle sottoclassi. Tale soluzione è pertanto un *design pattern*, il cui nome è Template Method.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228600" y="990600"/>
            <a:ext cx="8686800" cy="5867400"/>
          </a:xfrm>
        </p:spPr>
        <p:txBody>
          <a:bodyPr/>
          <a:lstStyle/>
          <a:p>
            <a:pPr eaLnBrk="1" hangingPunct="1"/>
            <a:r>
              <a:rPr lang="it-IT" altLang="it-IT" sz="2800" smtClean="0"/>
              <a:t>Si progetti un package che offra un "demone temporale" simile a cron di Unix: l'utente del package deve poter creare un demone, registrare presso di lui una serie di coppie &lt;orario, azione da compiere&gt; e il demone temporale, una volta avviato, deve eseguire le azioni registrate all'orario prestabilito. Per semplificare si supponga che non si possano registrare più di 10 azioni, che ogni azione debba venir eseguita una volta soltanto e che una volta eseguite tutte le azioni cron termini la sua esecuzione. Si può interpretare l'orario di esecuzione come "orario indicativo": viene garantito che l'azione viene eseguita *dopo* l'orario specificato, ma non quanto dopo.</a:t>
            </a:r>
          </a:p>
        </p:txBody>
      </p:sp>
      <p:sp>
        <p:nvSpPr>
          <p:cNvPr id="48131" name="Rectangle 4"/>
          <p:cNvSpPr>
            <a:spLocks noGrp="1" noChangeArrowheads="1"/>
          </p:cNvSpPr>
          <p:nvPr>
            <p:ph type="title"/>
          </p:nvPr>
        </p:nvSpPr>
        <p:spPr>
          <a:xfrm>
            <a:off x="685800" y="0"/>
            <a:ext cx="7772400" cy="1143000"/>
          </a:xfrm>
          <a:noFill/>
        </p:spPr>
        <p:txBody>
          <a:bodyPr/>
          <a:lstStyle/>
          <a:p>
            <a:pPr eaLnBrk="1" hangingPunct="1"/>
            <a:r>
              <a:rPr lang="it-IT" altLang="it-IT" smtClean="0"/>
              <a:t>Esercizio</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p:txBody>
          <a:bodyPr/>
          <a:lstStyle/>
          <a:p>
            <a:pPr eaLnBrk="1" hangingPunct="1">
              <a:buFontTx/>
              <a:buNone/>
            </a:pPr>
            <a:r>
              <a:rPr lang="it-IT" altLang="it-IT" smtClean="0"/>
              <a:t>///////File: Actionable.java</a:t>
            </a:r>
          </a:p>
          <a:p>
            <a:pPr eaLnBrk="1" hangingPunct="1">
              <a:buFontTx/>
              <a:buNone/>
            </a:pPr>
            <a:r>
              <a:rPr lang="it-IT" altLang="it-IT" smtClean="0"/>
              <a:t>package se.microcron;</a:t>
            </a:r>
          </a:p>
          <a:p>
            <a:pPr eaLnBrk="1" hangingPunct="1">
              <a:buFontTx/>
              <a:buNone/>
            </a:pPr>
            <a:r>
              <a:rPr lang="it-IT" altLang="it-IT" smtClean="0"/>
              <a:t>public interface Actionable {</a:t>
            </a:r>
          </a:p>
          <a:p>
            <a:pPr eaLnBrk="1" hangingPunct="1">
              <a:buFontTx/>
              <a:buNone/>
            </a:pPr>
            <a:r>
              <a:rPr lang="it-IT" altLang="it-IT" smtClean="0"/>
              <a:t>    public void doIt();</a:t>
            </a:r>
          </a:p>
          <a:p>
            <a:pPr eaLnBrk="1" hangingPunct="1">
              <a:buFontTx/>
              <a:buNone/>
            </a:pPr>
            <a:r>
              <a:rPr lang="it-IT" altLang="it-IT" smtClean="0"/>
              <a:t>}</a:t>
            </a:r>
          </a:p>
          <a:p>
            <a:pPr eaLnBrk="1" hangingPunct="1"/>
            <a:endParaRPr lang="it-IT" altLang="it-IT"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685800" y="304800"/>
            <a:ext cx="7772400" cy="5791200"/>
          </a:xfrm>
        </p:spPr>
        <p:txBody>
          <a:bodyPr/>
          <a:lstStyle/>
          <a:p>
            <a:pPr eaLnBrk="1" hangingPunct="1">
              <a:lnSpc>
                <a:spcPct val="90000"/>
              </a:lnSpc>
              <a:buFontTx/>
              <a:buNone/>
            </a:pPr>
            <a:r>
              <a:rPr lang="it-IT" altLang="it-IT" sz="2800" smtClean="0"/>
              <a:t>///////File: Action.java</a:t>
            </a:r>
          </a:p>
          <a:p>
            <a:pPr eaLnBrk="1" hangingPunct="1">
              <a:lnSpc>
                <a:spcPct val="90000"/>
              </a:lnSpc>
              <a:buFontTx/>
              <a:buNone/>
            </a:pPr>
            <a:r>
              <a:rPr lang="it-IT" altLang="it-IT" sz="2800" smtClean="0"/>
              <a:t>package se.microcron;</a:t>
            </a:r>
          </a:p>
          <a:p>
            <a:pPr eaLnBrk="1" hangingPunct="1">
              <a:lnSpc>
                <a:spcPct val="90000"/>
              </a:lnSpc>
              <a:buFontTx/>
              <a:buNone/>
            </a:pPr>
            <a:r>
              <a:rPr lang="it-IT" altLang="it-IT" sz="2800" smtClean="0"/>
              <a:t>import java.util.*;  //importa Date</a:t>
            </a:r>
          </a:p>
          <a:p>
            <a:pPr eaLnBrk="1" hangingPunct="1">
              <a:lnSpc>
                <a:spcPct val="90000"/>
              </a:lnSpc>
              <a:buFontTx/>
              <a:buNone/>
            </a:pPr>
            <a:r>
              <a:rPr lang="it-IT" altLang="it-IT" sz="2800" smtClean="0"/>
              <a:t>public class Action {</a:t>
            </a:r>
          </a:p>
          <a:p>
            <a:pPr eaLnBrk="1" hangingPunct="1">
              <a:lnSpc>
                <a:spcPct val="90000"/>
              </a:lnSpc>
              <a:buFontTx/>
              <a:buNone/>
            </a:pPr>
            <a:r>
              <a:rPr lang="it-IT" altLang="it-IT" sz="2800" smtClean="0"/>
              <a:t>    private Actionable what;</a:t>
            </a:r>
          </a:p>
          <a:p>
            <a:pPr eaLnBrk="1" hangingPunct="1">
              <a:lnSpc>
                <a:spcPct val="90000"/>
              </a:lnSpc>
              <a:buFontTx/>
              <a:buNone/>
            </a:pPr>
            <a:r>
              <a:rPr lang="it-IT" altLang="it-IT" sz="2800" smtClean="0"/>
              <a:t>    private Date when;</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    public Action(Actionable what, Date when) </a:t>
            </a:r>
          </a:p>
          <a:p>
            <a:pPr eaLnBrk="1" hangingPunct="1">
              <a:lnSpc>
                <a:spcPct val="90000"/>
              </a:lnSpc>
              <a:buFontTx/>
              <a:buNone/>
            </a:pPr>
            <a:r>
              <a:rPr lang="it-IT" altLang="it-IT" sz="2800" smtClean="0"/>
              <a:t>	{ this.what = what; this.when = when; }</a:t>
            </a:r>
          </a:p>
          <a:p>
            <a:pPr eaLnBrk="1" hangingPunct="1">
              <a:lnSpc>
                <a:spcPct val="90000"/>
              </a:lnSpc>
              <a:buFontTx/>
              <a:buNone/>
            </a:pPr>
            <a:r>
              <a:rPr lang="it-IT" altLang="it-IT" sz="2800" smtClean="0"/>
              <a:t>    </a:t>
            </a:r>
          </a:p>
          <a:p>
            <a:pPr eaLnBrk="1" hangingPunct="1">
              <a:lnSpc>
                <a:spcPct val="90000"/>
              </a:lnSpc>
              <a:buFontTx/>
              <a:buNone/>
            </a:pPr>
            <a:r>
              <a:rPr lang="it-IT" altLang="it-IT" sz="2800" smtClean="0"/>
              <a:t>    public Actionable getWhat() { return what; }</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    public Date getWhen() { return when; }</a:t>
            </a:r>
          </a:p>
          <a:p>
            <a:pPr eaLnBrk="1" hangingPunct="1">
              <a:lnSpc>
                <a:spcPct val="90000"/>
              </a:lnSpc>
              <a:buFontTx/>
              <a:buNone/>
            </a:pPr>
            <a:r>
              <a:rPr lang="it-IT" altLang="it-IT" sz="2800" smtClean="0"/>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152400" y="228600"/>
            <a:ext cx="8305800" cy="5867400"/>
          </a:xfrm>
        </p:spPr>
        <p:txBody>
          <a:bodyPr/>
          <a:lstStyle/>
          <a:p>
            <a:pPr eaLnBrk="1" hangingPunct="1">
              <a:lnSpc>
                <a:spcPct val="90000"/>
              </a:lnSpc>
              <a:buFontTx/>
              <a:buNone/>
            </a:pPr>
            <a:r>
              <a:rPr lang="it-IT" altLang="it-IT" sz="2800" smtClean="0"/>
              <a:t>///////File: Microcron.java</a:t>
            </a:r>
          </a:p>
          <a:p>
            <a:pPr eaLnBrk="1" hangingPunct="1">
              <a:lnSpc>
                <a:spcPct val="90000"/>
              </a:lnSpc>
              <a:buFontTx/>
              <a:buNone/>
            </a:pPr>
            <a:r>
              <a:rPr lang="it-IT" altLang="it-IT" sz="2800" smtClean="0"/>
              <a:t>package se.microcron;</a:t>
            </a:r>
          </a:p>
          <a:p>
            <a:pPr eaLnBrk="1" hangingPunct="1">
              <a:lnSpc>
                <a:spcPct val="90000"/>
              </a:lnSpc>
              <a:buFontTx/>
              <a:buNone/>
            </a:pPr>
            <a:r>
              <a:rPr lang="it-IT" altLang="it-IT" sz="2800" smtClean="0"/>
              <a:t>public class Microcron {</a:t>
            </a:r>
          </a:p>
          <a:p>
            <a:pPr eaLnBrk="1" hangingPunct="1">
              <a:lnSpc>
                <a:spcPct val="90000"/>
              </a:lnSpc>
              <a:buFontTx/>
              <a:buNone/>
            </a:pPr>
            <a:r>
              <a:rPr lang="it-IT" altLang="it-IT" sz="2800" smtClean="0"/>
              <a:t>    static private int n_ac = 10;</a:t>
            </a:r>
          </a:p>
          <a:p>
            <a:pPr eaLnBrk="1" hangingPunct="1">
              <a:lnSpc>
                <a:spcPct val="90000"/>
              </a:lnSpc>
              <a:buFontTx/>
              <a:buNone/>
            </a:pPr>
            <a:r>
              <a:rPr lang="it-IT" altLang="it-IT" sz="2800" smtClean="0"/>
              <a:t>    private Action[] todo = new Action[n_ac];</a:t>
            </a:r>
          </a:p>
          <a:p>
            <a:pPr eaLnBrk="1" hangingPunct="1">
              <a:lnSpc>
                <a:spcPct val="90000"/>
              </a:lnSpc>
              <a:buFontTx/>
              <a:buNone/>
            </a:pPr>
            <a:r>
              <a:rPr lang="it-IT" altLang="it-IT" sz="2800" smtClean="0"/>
              <a:t>    private boolean[] done = new boolean[n_ac];</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    public Microcron() </a:t>
            </a:r>
          </a:p>
          <a:p>
            <a:pPr eaLnBrk="1" hangingPunct="1">
              <a:lnSpc>
                <a:spcPct val="90000"/>
              </a:lnSpc>
              <a:buFontTx/>
              <a:buNone/>
            </a:pPr>
            <a:r>
              <a:rPr lang="it-IT" altLang="it-IT" sz="2800" smtClean="0"/>
              <a:t>     { for (int i = 0; i &lt; n_ac; i++) done[i] = false; }</a:t>
            </a:r>
          </a:p>
          <a:p>
            <a:pPr eaLnBrk="1" hangingPunct="1">
              <a:lnSpc>
                <a:spcPct val="90000"/>
              </a:lnSpc>
            </a:pPr>
            <a:endParaRPr lang="it-IT" altLang="it-IT" sz="2800" smtClean="0"/>
          </a:p>
          <a:p>
            <a:pPr eaLnBrk="1" hangingPunct="1">
              <a:lnSpc>
                <a:spcPct val="90000"/>
              </a:lnSpc>
              <a:buFontTx/>
              <a:buNone/>
            </a:pPr>
            <a:r>
              <a:rPr lang="it-IT" altLang="it-IT" sz="2800" smtClean="0"/>
              <a:t>   public void addAction(Action a) {</a:t>
            </a:r>
          </a:p>
          <a:p>
            <a:pPr eaLnBrk="1" hangingPunct="1">
              <a:lnSpc>
                <a:spcPct val="90000"/>
              </a:lnSpc>
              <a:buFontTx/>
              <a:buNone/>
            </a:pPr>
            <a:r>
              <a:rPr lang="it-IT" altLang="it-IT" sz="2800" smtClean="0"/>
              <a:t>	 for (int i = 0; i &lt; n_ac; i++) </a:t>
            </a:r>
          </a:p>
          <a:p>
            <a:pPr eaLnBrk="1" hangingPunct="1">
              <a:lnSpc>
                <a:spcPct val="90000"/>
              </a:lnSpc>
              <a:buFontTx/>
              <a:buNone/>
            </a:pPr>
            <a:r>
              <a:rPr lang="it-IT" altLang="it-IT" sz="2800" smtClean="0"/>
              <a:t>	    if (todo[i] = = null) { todo[i] = a; break;  }</a:t>
            </a:r>
          </a:p>
          <a:p>
            <a:pPr eaLnBrk="1" hangingPunct="1">
              <a:lnSpc>
                <a:spcPct val="90000"/>
              </a:lnSpc>
              <a:buFontTx/>
              <a:buNone/>
            </a:pPr>
            <a:r>
              <a:rPr lang="it-IT" altLang="it-IT" sz="280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304800" y="304800"/>
            <a:ext cx="8534400" cy="5791200"/>
          </a:xfrm>
        </p:spPr>
        <p:txBody>
          <a:bodyPr/>
          <a:lstStyle/>
          <a:p>
            <a:pPr eaLnBrk="1" hangingPunct="1">
              <a:lnSpc>
                <a:spcPct val="90000"/>
              </a:lnSpc>
              <a:buFontTx/>
              <a:buNone/>
            </a:pPr>
            <a:r>
              <a:rPr lang="it-IT" altLang="it-IT" sz="2400" dirty="0" smtClean="0"/>
              <a:t>    public </a:t>
            </a:r>
            <a:r>
              <a:rPr lang="it-IT" altLang="it-IT" sz="2400" dirty="0" err="1" smtClean="0"/>
              <a:t>void</a:t>
            </a:r>
            <a:r>
              <a:rPr lang="it-IT" altLang="it-IT" sz="2400" dirty="0" smtClean="0"/>
              <a:t> go() {</a:t>
            </a:r>
          </a:p>
          <a:p>
            <a:pPr eaLnBrk="1" hangingPunct="1">
              <a:lnSpc>
                <a:spcPct val="90000"/>
              </a:lnSpc>
              <a:buFontTx/>
              <a:buNone/>
            </a:pPr>
            <a:r>
              <a:rPr lang="it-IT" altLang="it-IT" sz="2400" dirty="0" smtClean="0"/>
              <a:t>	   </a:t>
            </a:r>
            <a:r>
              <a:rPr lang="it-IT" altLang="it-IT" sz="2400" dirty="0" err="1" smtClean="0"/>
              <a:t>int</a:t>
            </a:r>
            <a:r>
              <a:rPr lang="it-IT" altLang="it-IT" sz="2400" dirty="0" smtClean="0"/>
              <a:t> i = 0;  </a:t>
            </a:r>
            <a:r>
              <a:rPr lang="it-IT" altLang="it-IT" sz="2400" dirty="0" err="1" smtClean="0"/>
              <a:t>boolean</a:t>
            </a:r>
            <a:r>
              <a:rPr lang="it-IT" altLang="it-IT" sz="2400" dirty="0" smtClean="0"/>
              <a:t> </a:t>
            </a:r>
            <a:r>
              <a:rPr lang="it-IT" altLang="it-IT" sz="2400" dirty="0" err="1" smtClean="0"/>
              <a:t>ended</a:t>
            </a:r>
            <a:r>
              <a:rPr lang="it-IT" altLang="it-IT" sz="2400" dirty="0" smtClean="0"/>
              <a:t>;</a:t>
            </a:r>
          </a:p>
          <a:p>
            <a:pPr eaLnBrk="1" hangingPunct="1">
              <a:lnSpc>
                <a:spcPct val="90000"/>
              </a:lnSpc>
              <a:buFontTx/>
              <a:buNone/>
            </a:pPr>
            <a:r>
              <a:rPr lang="it-IT" altLang="it-IT" sz="2400" dirty="0" smtClean="0"/>
              <a:t>   	   do </a:t>
            </a:r>
            <a:r>
              <a:rPr lang="it-IT" altLang="it-IT" sz="2400" dirty="0" smtClean="0">
                <a:solidFill>
                  <a:srgbClr val="FF3300"/>
                </a:solidFill>
              </a:rPr>
              <a:t>{</a:t>
            </a:r>
          </a:p>
          <a:p>
            <a:pPr eaLnBrk="1" hangingPunct="1">
              <a:lnSpc>
                <a:spcPct val="90000"/>
              </a:lnSpc>
              <a:buFontTx/>
              <a:buNone/>
            </a:pPr>
            <a:r>
              <a:rPr lang="it-IT" altLang="it-IT" sz="2400" dirty="0" smtClean="0"/>
              <a:t>	      Date </a:t>
            </a:r>
            <a:r>
              <a:rPr lang="it-IT" altLang="it-IT" sz="2400" dirty="0" err="1" smtClean="0"/>
              <a:t>now</a:t>
            </a:r>
            <a:r>
              <a:rPr lang="it-IT" altLang="it-IT" sz="2400" dirty="0" smtClean="0"/>
              <a:t> = new Date();</a:t>
            </a:r>
          </a:p>
          <a:p>
            <a:pPr eaLnBrk="1" hangingPunct="1">
              <a:lnSpc>
                <a:spcPct val="90000"/>
              </a:lnSpc>
              <a:buFontTx/>
              <a:buNone/>
            </a:pPr>
            <a:r>
              <a:rPr lang="it-IT" altLang="it-IT" sz="2400" dirty="0" smtClean="0"/>
              <a:t>	      </a:t>
            </a:r>
            <a:r>
              <a:rPr lang="it-IT" altLang="it-IT" sz="2400" dirty="0" err="1" smtClean="0">
                <a:solidFill>
                  <a:schemeClr val="accent2"/>
                </a:solidFill>
              </a:rPr>
              <a:t>if</a:t>
            </a:r>
            <a:r>
              <a:rPr lang="it-IT" altLang="it-IT" sz="2400" dirty="0" smtClean="0">
                <a:solidFill>
                  <a:schemeClr val="accent2"/>
                </a:solidFill>
              </a:rPr>
              <a:t> (</a:t>
            </a:r>
            <a:r>
              <a:rPr lang="it-IT" altLang="it-IT" sz="2400" dirty="0" err="1" smtClean="0">
                <a:solidFill>
                  <a:schemeClr val="accent2"/>
                </a:solidFill>
              </a:rPr>
              <a:t>todo</a:t>
            </a:r>
            <a:r>
              <a:rPr lang="it-IT" altLang="it-IT" sz="2400" dirty="0" smtClean="0">
                <a:solidFill>
                  <a:schemeClr val="accent2"/>
                </a:solidFill>
              </a:rPr>
              <a:t>[i] !=</a:t>
            </a:r>
            <a:r>
              <a:rPr lang="it-IT" altLang="it-IT" sz="2400" dirty="0" err="1" smtClean="0">
                <a:solidFill>
                  <a:schemeClr val="accent2"/>
                </a:solidFill>
              </a:rPr>
              <a:t>null</a:t>
            </a:r>
            <a:r>
              <a:rPr lang="it-IT" altLang="it-IT" sz="2400" dirty="0" smtClean="0">
                <a:solidFill>
                  <a:schemeClr val="accent2"/>
                </a:solidFill>
              </a:rPr>
              <a:t> &amp;&amp; </a:t>
            </a:r>
          </a:p>
          <a:p>
            <a:pPr eaLnBrk="1" hangingPunct="1">
              <a:lnSpc>
                <a:spcPct val="90000"/>
              </a:lnSpc>
              <a:buFontTx/>
              <a:buNone/>
            </a:pPr>
            <a:r>
              <a:rPr lang="it-IT" altLang="it-IT" sz="2400" dirty="0" smtClean="0">
                <a:solidFill>
                  <a:schemeClr val="accent2"/>
                </a:solidFill>
              </a:rPr>
              <a:t>		    </a:t>
            </a:r>
            <a:r>
              <a:rPr lang="it-IT" altLang="it-IT" sz="2400" dirty="0" err="1" smtClean="0">
                <a:solidFill>
                  <a:schemeClr val="accent2"/>
                </a:solidFill>
              </a:rPr>
              <a:t>now.after</a:t>
            </a:r>
            <a:r>
              <a:rPr lang="it-IT" altLang="it-IT" sz="2400" dirty="0" smtClean="0">
                <a:solidFill>
                  <a:schemeClr val="accent2"/>
                </a:solidFill>
              </a:rPr>
              <a:t>(</a:t>
            </a:r>
            <a:r>
              <a:rPr lang="it-IT" altLang="it-IT" sz="2400" dirty="0" err="1" smtClean="0">
                <a:solidFill>
                  <a:schemeClr val="accent2"/>
                </a:solidFill>
              </a:rPr>
              <a:t>todo</a:t>
            </a:r>
            <a:r>
              <a:rPr lang="it-IT" altLang="it-IT" sz="2400" dirty="0" smtClean="0">
                <a:solidFill>
                  <a:schemeClr val="accent2"/>
                </a:solidFill>
              </a:rPr>
              <a:t>[i].</a:t>
            </a:r>
            <a:r>
              <a:rPr lang="it-IT" altLang="it-IT" sz="2400" dirty="0" err="1" smtClean="0">
                <a:solidFill>
                  <a:schemeClr val="accent2"/>
                </a:solidFill>
              </a:rPr>
              <a:t>getWhen</a:t>
            </a:r>
            <a:r>
              <a:rPr lang="it-IT" altLang="it-IT" sz="2400" dirty="0" smtClean="0">
                <a:solidFill>
                  <a:schemeClr val="accent2"/>
                </a:solidFill>
              </a:rPr>
              <a:t>()) &amp;&amp; !</a:t>
            </a:r>
            <a:r>
              <a:rPr lang="it-IT" altLang="it-IT" sz="2400" dirty="0" err="1" smtClean="0">
                <a:solidFill>
                  <a:schemeClr val="accent2"/>
                </a:solidFill>
              </a:rPr>
              <a:t>done</a:t>
            </a:r>
            <a:r>
              <a:rPr lang="it-IT" altLang="it-IT" sz="2400" dirty="0" smtClean="0">
                <a:solidFill>
                  <a:schemeClr val="accent2"/>
                </a:solidFill>
              </a:rPr>
              <a:t>[i]) </a:t>
            </a:r>
          </a:p>
          <a:p>
            <a:pPr eaLnBrk="1" hangingPunct="1">
              <a:lnSpc>
                <a:spcPct val="90000"/>
              </a:lnSpc>
              <a:buFontTx/>
              <a:buNone/>
            </a:pPr>
            <a:r>
              <a:rPr lang="it-IT" altLang="it-IT" sz="2400" dirty="0" smtClean="0">
                <a:solidFill>
                  <a:schemeClr val="accent2"/>
                </a:solidFill>
              </a:rPr>
              <a:t>            { </a:t>
            </a:r>
            <a:r>
              <a:rPr lang="it-IT" altLang="it-IT" sz="2400" dirty="0" err="1" smtClean="0">
                <a:solidFill>
                  <a:schemeClr val="accent2"/>
                </a:solidFill>
              </a:rPr>
              <a:t>todo</a:t>
            </a:r>
            <a:r>
              <a:rPr lang="it-IT" altLang="it-IT" sz="2400" dirty="0" smtClean="0">
                <a:solidFill>
                  <a:schemeClr val="accent2"/>
                </a:solidFill>
              </a:rPr>
              <a:t>[i].</a:t>
            </a:r>
            <a:r>
              <a:rPr lang="it-IT" altLang="it-IT" sz="2400" dirty="0" err="1" smtClean="0">
                <a:solidFill>
                  <a:schemeClr val="accent2"/>
                </a:solidFill>
              </a:rPr>
              <a:t>getWhat</a:t>
            </a:r>
            <a:r>
              <a:rPr lang="it-IT" altLang="it-IT" sz="2400" dirty="0" smtClean="0">
                <a:solidFill>
                  <a:schemeClr val="accent2"/>
                </a:solidFill>
              </a:rPr>
              <a:t>().</a:t>
            </a:r>
            <a:r>
              <a:rPr lang="it-IT" altLang="it-IT" sz="2400" dirty="0" err="1" smtClean="0">
                <a:solidFill>
                  <a:schemeClr val="accent2"/>
                </a:solidFill>
              </a:rPr>
              <a:t>doIt</a:t>
            </a:r>
            <a:r>
              <a:rPr lang="it-IT" altLang="it-IT" sz="2400" dirty="0" smtClean="0">
                <a:solidFill>
                  <a:schemeClr val="accent2"/>
                </a:solidFill>
              </a:rPr>
              <a:t>(); </a:t>
            </a:r>
            <a:r>
              <a:rPr lang="it-IT" altLang="it-IT" sz="2400" dirty="0" err="1" smtClean="0">
                <a:solidFill>
                  <a:schemeClr val="accent2"/>
                </a:solidFill>
              </a:rPr>
              <a:t>done</a:t>
            </a:r>
            <a:r>
              <a:rPr lang="it-IT" altLang="it-IT" sz="2400" dirty="0" smtClean="0">
                <a:solidFill>
                  <a:schemeClr val="accent2"/>
                </a:solidFill>
              </a:rPr>
              <a:t>[i] = </a:t>
            </a:r>
            <a:r>
              <a:rPr lang="it-IT" altLang="it-IT" sz="2400" dirty="0" err="1" smtClean="0">
                <a:solidFill>
                  <a:schemeClr val="accent2"/>
                </a:solidFill>
              </a:rPr>
              <a:t>true</a:t>
            </a:r>
            <a:r>
              <a:rPr lang="it-IT" altLang="it-IT" sz="2400" dirty="0" smtClean="0">
                <a:solidFill>
                  <a:schemeClr val="accent2"/>
                </a:solidFill>
              </a:rPr>
              <a:t>;   }</a:t>
            </a:r>
          </a:p>
          <a:p>
            <a:pPr eaLnBrk="1" hangingPunct="1">
              <a:lnSpc>
                <a:spcPct val="90000"/>
              </a:lnSpc>
              <a:buFontTx/>
              <a:buNone/>
            </a:pPr>
            <a:r>
              <a:rPr lang="it-IT" altLang="it-IT" sz="2400" dirty="0" smtClean="0"/>
              <a:t>          </a:t>
            </a:r>
            <a:r>
              <a:rPr lang="it-IT" altLang="it-IT" sz="2400" dirty="0" err="1" smtClean="0">
                <a:solidFill>
                  <a:srgbClr val="009900"/>
                </a:solidFill>
              </a:rPr>
              <a:t>if</a:t>
            </a:r>
            <a:r>
              <a:rPr lang="it-IT" altLang="it-IT" sz="2400" dirty="0" smtClean="0">
                <a:solidFill>
                  <a:srgbClr val="009900"/>
                </a:solidFill>
              </a:rPr>
              <a:t> (i == </a:t>
            </a:r>
            <a:r>
              <a:rPr lang="it-IT" altLang="it-IT" sz="2400" dirty="0" err="1" smtClean="0">
                <a:solidFill>
                  <a:srgbClr val="009900"/>
                </a:solidFill>
              </a:rPr>
              <a:t>n_ac</a:t>
            </a:r>
            <a:r>
              <a:rPr lang="it-IT" altLang="it-IT" sz="2400" dirty="0" smtClean="0">
                <a:solidFill>
                  <a:srgbClr val="009900"/>
                </a:solidFill>
              </a:rPr>
              <a:t> - 1) i = 0; else i++;</a:t>
            </a:r>
          </a:p>
          <a:p>
            <a:pPr eaLnBrk="1" hangingPunct="1">
              <a:lnSpc>
                <a:spcPct val="90000"/>
              </a:lnSpc>
              <a:buFontTx/>
              <a:buNone/>
            </a:pPr>
            <a:r>
              <a:rPr lang="it-IT" altLang="it-IT" sz="2400" dirty="0" smtClean="0"/>
              <a:t>  	      </a:t>
            </a:r>
            <a:r>
              <a:rPr lang="it-IT" altLang="it-IT" sz="2400" dirty="0" err="1" smtClean="0">
                <a:solidFill>
                  <a:schemeClr val="accent2"/>
                </a:solidFill>
              </a:rPr>
              <a:t>ended</a:t>
            </a:r>
            <a:r>
              <a:rPr lang="it-IT" altLang="it-IT" sz="2400" dirty="0" smtClean="0">
                <a:solidFill>
                  <a:schemeClr val="accent2"/>
                </a:solidFill>
              </a:rPr>
              <a:t> = </a:t>
            </a:r>
            <a:r>
              <a:rPr lang="it-IT" altLang="it-IT" sz="2400" dirty="0" err="1" smtClean="0">
                <a:solidFill>
                  <a:schemeClr val="accent2"/>
                </a:solidFill>
              </a:rPr>
              <a:t>true</a:t>
            </a:r>
            <a:r>
              <a:rPr lang="it-IT" altLang="it-IT" sz="2400" dirty="0" smtClean="0">
                <a:solidFill>
                  <a:schemeClr val="accent2"/>
                </a:solidFill>
              </a:rPr>
              <a:t>;</a:t>
            </a:r>
          </a:p>
          <a:p>
            <a:pPr eaLnBrk="1" hangingPunct="1">
              <a:lnSpc>
                <a:spcPct val="90000"/>
              </a:lnSpc>
              <a:buFontTx/>
              <a:buNone/>
            </a:pPr>
            <a:r>
              <a:rPr lang="it-IT" altLang="it-IT" sz="2400" dirty="0" smtClean="0"/>
              <a:t>          </a:t>
            </a:r>
            <a:r>
              <a:rPr lang="it-IT" altLang="it-IT" sz="2400" dirty="0" smtClean="0">
                <a:solidFill>
                  <a:srgbClr val="009900"/>
                </a:solidFill>
              </a:rPr>
              <a:t>for (</a:t>
            </a:r>
            <a:r>
              <a:rPr lang="it-IT" altLang="it-IT" sz="2400" dirty="0" err="1" smtClean="0">
                <a:solidFill>
                  <a:srgbClr val="009900"/>
                </a:solidFill>
              </a:rPr>
              <a:t>int</a:t>
            </a:r>
            <a:r>
              <a:rPr lang="it-IT" altLang="it-IT" sz="2400" dirty="0" smtClean="0">
                <a:solidFill>
                  <a:srgbClr val="009900"/>
                </a:solidFill>
              </a:rPr>
              <a:t> k = 0; k &lt; </a:t>
            </a:r>
            <a:r>
              <a:rPr lang="it-IT" altLang="it-IT" sz="2400" dirty="0" err="1" smtClean="0">
                <a:solidFill>
                  <a:srgbClr val="009900"/>
                </a:solidFill>
              </a:rPr>
              <a:t>n_ac</a:t>
            </a:r>
            <a:r>
              <a:rPr lang="it-IT" altLang="it-IT" sz="2400" dirty="0" smtClean="0">
                <a:solidFill>
                  <a:srgbClr val="009900"/>
                </a:solidFill>
              </a:rPr>
              <a:t>; k++) </a:t>
            </a:r>
          </a:p>
          <a:p>
            <a:pPr eaLnBrk="1" hangingPunct="1">
              <a:lnSpc>
                <a:spcPct val="90000"/>
              </a:lnSpc>
              <a:buFontTx/>
              <a:buNone/>
            </a:pPr>
            <a:r>
              <a:rPr lang="it-IT" altLang="it-IT" sz="2400" dirty="0" smtClean="0">
                <a:solidFill>
                  <a:srgbClr val="009900"/>
                </a:solidFill>
              </a:rPr>
              <a:t>		    </a:t>
            </a:r>
            <a:r>
              <a:rPr lang="it-IT" altLang="it-IT" sz="2400" dirty="0" err="1" smtClean="0">
                <a:solidFill>
                  <a:srgbClr val="009900"/>
                </a:solidFill>
              </a:rPr>
              <a:t>if</a:t>
            </a:r>
            <a:r>
              <a:rPr lang="it-IT" altLang="it-IT" sz="2400" dirty="0" smtClean="0">
                <a:solidFill>
                  <a:srgbClr val="009900"/>
                </a:solidFill>
              </a:rPr>
              <a:t> (</a:t>
            </a:r>
            <a:r>
              <a:rPr lang="it-IT" altLang="it-IT" sz="2400" dirty="0" err="1" smtClean="0">
                <a:solidFill>
                  <a:srgbClr val="009900"/>
                </a:solidFill>
              </a:rPr>
              <a:t>todo</a:t>
            </a:r>
            <a:r>
              <a:rPr lang="it-IT" altLang="it-IT" sz="2400" dirty="0" smtClean="0">
                <a:solidFill>
                  <a:srgbClr val="009900"/>
                </a:solidFill>
              </a:rPr>
              <a:t>[k] != </a:t>
            </a:r>
            <a:r>
              <a:rPr lang="it-IT" altLang="it-IT" sz="2400" dirty="0" err="1" smtClean="0">
                <a:solidFill>
                  <a:srgbClr val="009900"/>
                </a:solidFill>
              </a:rPr>
              <a:t>null</a:t>
            </a:r>
            <a:r>
              <a:rPr lang="it-IT" altLang="it-IT" sz="2400" dirty="0" smtClean="0">
                <a:solidFill>
                  <a:srgbClr val="009900"/>
                </a:solidFill>
              </a:rPr>
              <a:t> &amp;&amp; !</a:t>
            </a:r>
            <a:r>
              <a:rPr lang="it-IT" altLang="it-IT" sz="2400" dirty="0" err="1" smtClean="0">
                <a:solidFill>
                  <a:srgbClr val="009900"/>
                </a:solidFill>
              </a:rPr>
              <a:t>done</a:t>
            </a:r>
            <a:r>
              <a:rPr lang="it-IT" altLang="it-IT" sz="2400" dirty="0" smtClean="0">
                <a:solidFill>
                  <a:srgbClr val="009900"/>
                </a:solidFill>
              </a:rPr>
              <a:t>[k]) </a:t>
            </a:r>
          </a:p>
          <a:p>
            <a:pPr eaLnBrk="1" hangingPunct="1">
              <a:lnSpc>
                <a:spcPct val="90000"/>
              </a:lnSpc>
              <a:buFontTx/>
              <a:buNone/>
            </a:pPr>
            <a:r>
              <a:rPr lang="it-IT" altLang="it-IT" sz="2400" dirty="0" smtClean="0">
                <a:solidFill>
                  <a:srgbClr val="009900"/>
                </a:solidFill>
              </a:rPr>
              <a:t>			</a:t>
            </a:r>
            <a:r>
              <a:rPr lang="it-IT" altLang="it-IT" sz="2400" dirty="0" err="1" smtClean="0">
                <a:solidFill>
                  <a:srgbClr val="009900"/>
                </a:solidFill>
              </a:rPr>
              <a:t>ended</a:t>
            </a:r>
            <a:r>
              <a:rPr lang="it-IT" altLang="it-IT" sz="2400" dirty="0" smtClean="0">
                <a:solidFill>
                  <a:srgbClr val="009900"/>
                </a:solidFill>
              </a:rPr>
              <a:t> = false;</a:t>
            </a:r>
          </a:p>
          <a:p>
            <a:pPr eaLnBrk="1" hangingPunct="1">
              <a:lnSpc>
                <a:spcPct val="90000"/>
              </a:lnSpc>
              <a:buFontTx/>
              <a:buNone/>
            </a:pPr>
            <a:r>
              <a:rPr lang="it-IT" altLang="it-IT" sz="2400" dirty="0" smtClean="0"/>
              <a:t>       </a:t>
            </a:r>
            <a:r>
              <a:rPr lang="it-IT" altLang="it-IT" sz="2400" dirty="0" smtClean="0">
                <a:solidFill>
                  <a:srgbClr val="FF3300"/>
                </a:solidFill>
              </a:rPr>
              <a:t>}</a:t>
            </a:r>
            <a:r>
              <a:rPr lang="it-IT" altLang="it-IT" sz="2400" dirty="0" smtClean="0"/>
              <a:t> </a:t>
            </a:r>
            <a:r>
              <a:rPr lang="it-IT" altLang="it-IT" sz="2400" dirty="0" err="1" smtClean="0"/>
              <a:t>while</a:t>
            </a:r>
            <a:r>
              <a:rPr lang="it-IT" altLang="it-IT" sz="2400" dirty="0" smtClean="0"/>
              <a:t> (!</a:t>
            </a:r>
            <a:r>
              <a:rPr lang="it-IT" altLang="it-IT" sz="2400" dirty="0" err="1" smtClean="0"/>
              <a:t>ended</a:t>
            </a:r>
            <a:r>
              <a:rPr lang="it-IT" altLang="it-IT" sz="2400" dirty="0" smtClean="0"/>
              <a:t>);</a:t>
            </a:r>
          </a:p>
          <a:p>
            <a:pPr eaLnBrk="1" hangingPunct="1">
              <a:lnSpc>
                <a:spcPct val="90000"/>
              </a:lnSpc>
              <a:buFontTx/>
              <a:buNone/>
            </a:pPr>
            <a:r>
              <a:rPr lang="it-IT" altLang="it-IT" sz="2400" dirty="0" smtClean="0"/>
              <a:t>  }</a:t>
            </a:r>
          </a:p>
          <a:p>
            <a:pPr eaLnBrk="1" hangingPunct="1">
              <a:lnSpc>
                <a:spcPct val="90000"/>
              </a:lnSpc>
              <a:buFontTx/>
              <a:buNone/>
            </a:pPr>
            <a:r>
              <a:rPr lang="it-IT" altLang="it-IT" sz="24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Person</a:t>
            </a:r>
            <a:r>
              <a:rPr lang="it-IT" dirty="0" smtClean="0"/>
              <a:t>: </a:t>
            </a:r>
            <a:r>
              <a:rPr lang="it-IT" dirty="0" err="1" smtClean="0"/>
              <a:t>Getters</a:t>
            </a:r>
            <a:endParaRPr lang="it-IT" dirty="0"/>
          </a:p>
        </p:txBody>
      </p:sp>
      <p:sp>
        <p:nvSpPr>
          <p:cNvPr id="7" name="Rectangle 6"/>
          <p:cNvSpPr/>
          <p:nvPr/>
        </p:nvSpPr>
        <p:spPr>
          <a:xfrm>
            <a:off x="483129" y="1844824"/>
            <a:ext cx="8229600" cy="2308324"/>
          </a:xfrm>
          <a:prstGeom prst="rect">
            <a:avLst/>
          </a:prstGeom>
        </p:spPr>
        <p:txBody>
          <a:bodyPr wrap="square">
            <a:spAutoFit/>
          </a:bodyPr>
          <a:lstStyle/>
          <a:p>
            <a:r>
              <a:rPr lang="it-IT" sz="2000" dirty="0">
                <a:solidFill>
                  <a:srgbClr val="000000"/>
                </a:solidFill>
                <a:latin typeface="Monaco"/>
              </a:rPr>
              <a:t>	</a:t>
            </a:r>
            <a:r>
              <a:rPr lang="it-IT" sz="2000" b="1" dirty="0">
                <a:solidFill>
                  <a:srgbClr val="7F0055"/>
                </a:solidFill>
                <a:latin typeface="Monaco"/>
              </a:rPr>
              <a:t>public</a:t>
            </a:r>
            <a:r>
              <a:rPr lang="it-IT" sz="2000" b="1" dirty="0">
                <a:solidFill>
                  <a:srgbClr val="000000"/>
                </a:solidFill>
                <a:latin typeface="Monaco"/>
              </a:rPr>
              <a:t> </a:t>
            </a:r>
            <a:r>
              <a:rPr lang="it-IT" sz="2000" b="1" dirty="0" err="1">
                <a:solidFill>
                  <a:srgbClr val="000000"/>
                </a:solidFill>
                <a:latin typeface="Monaco"/>
              </a:rPr>
              <a:t>String</a:t>
            </a:r>
            <a:r>
              <a:rPr lang="it-IT" sz="2000" b="1" dirty="0">
                <a:solidFill>
                  <a:srgbClr val="000000"/>
                </a:solidFill>
                <a:latin typeface="Monaco"/>
              </a:rPr>
              <a:t> </a:t>
            </a:r>
            <a:r>
              <a:rPr lang="it-IT" sz="2000" b="1" dirty="0" err="1">
                <a:solidFill>
                  <a:srgbClr val="000000"/>
                </a:solidFill>
                <a:latin typeface="Monaco"/>
              </a:rPr>
              <a:t>getName</a:t>
            </a:r>
            <a:r>
              <a:rPr lang="it-IT" sz="2000" b="1" dirty="0">
                <a:solidFill>
                  <a:srgbClr val="000000"/>
                </a:solidFill>
                <a:latin typeface="Monaco"/>
              </a:rPr>
              <a:t>(){</a:t>
            </a:r>
          </a:p>
          <a:p>
            <a:r>
              <a:rPr lang="it-IT" sz="2000" dirty="0">
                <a:solidFill>
                  <a:srgbClr val="000000"/>
                </a:solidFill>
                <a:latin typeface="Monaco"/>
              </a:rPr>
              <a:t>		</a:t>
            </a:r>
            <a:r>
              <a:rPr lang="it-IT" sz="2000" b="1" dirty="0" err="1">
                <a:solidFill>
                  <a:srgbClr val="7F0055"/>
                </a:solidFill>
                <a:latin typeface="Monaco"/>
              </a:rPr>
              <a:t>return</a:t>
            </a:r>
            <a:r>
              <a:rPr lang="it-IT" sz="2000" b="1" dirty="0">
                <a:solidFill>
                  <a:srgbClr val="000000"/>
                </a:solidFill>
                <a:latin typeface="Monaco"/>
              </a:rPr>
              <a:t> </a:t>
            </a:r>
            <a:r>
              <a:rPr lang="it-IT" sz="2000" b="1" dirty="0" err="1">
                <a:solidFill>
                  <a:srgbClr val="0000C0"/>
                </a:solidFill>
                <a:latin typeface="Monaco"/>
              </a:rPr>
              <a:t>name</a:t>
            </a:r>
            <a:r>
              <a:rPr lang="it-IT" sz="2000" b="1" dirty="0">
                <a:solidFill>
                  <a:srgbClr val="000000"/>
                </a:solidFill>
                <a:latin typeface="Monaco"/>
              </a:rPr>
              <a:t>;</a:t>
            </a:r>
          </a:p>
          <a:p>
            <a:r>
              <a:rPr lang="it-IT" sz="2000" dirty="0">
                <a:solidFill>
                  <a:srgbClr val="000000"/>
                </a:solidFill>
                <a:latin typeface="Monaco"/>
              </a:rPr>
              <a:t>	}</a:t>
            </a:r>
          </a:p>
          <a:p>
            <a:r>
              <a:rPr lang="it-IT" sz="2000" dirty="0">
                <a:solidFill>
                  <a:srgbClr val="000000"/>
                </a:solidFill>
                <a:latin typeface="Monaco"/>
              </a:rPr>
              <a:t>	</a:t>
            </a:r>
            <a:r>
              <a:rPr lang="it-IT" sz="2000" dirty="0">
                <a:solidFill>
                  <a:srgbClr val="3F7F5F"/>
                </a:solidFill>
                <a:latin typeface="Monaco"/>
              </a:rPr>
              <a:t>// anche qui creo una copia per evitare modifiche esterne</a:t>
            </a:r>
          </a:p>
          <a:p>
            <a:r>
              <a:rPr lang="it-IT" sz="2000" dirty="0">
                <a:solidFill>
                  <a:srgbClr val="000000"/>
                </a:solidFill>
                <a:latin typeface="Monaco"/>
              </a:rPr>
              <a:t>	</a:t>
            </a:r>
            <a:r>
              <a:rPr lang="it-IT" sz="2000" b="1" dirty="0">
                <a:solidFill>
                  <a:srgbClr val="7F0055"/>
                </a:solidFill>
                <a:latin typeface="Monaco"/>
              </a:rPr>
              <a:t>public</a:t>
            </a:r>
            <a:r>
              <a:rPr lang="it-IT" sz="2000" b="1" dirty="0">
                <a:solidFill>
                  <a:srgbClr val="000000"/>
                </a:solidFill>
                <a:latin typeface="Monaco"/>
              </a:rPr>
              <a:t> Date </a:t>
            </a:r>
            <a:r>
              <a:rPr lang="it-IT" sz="2000" b="1" dirty="0" err="1">
                <a:solidFill>
                  <a:srgbClr val="000000"/>
                </a:solidFill>
                <a:latin typeface="Monaco"/>
              </a:rPr>
              <a:t>getBirthday</a:t>
            </a:r>
            <a:r>
              <a:rPr lang="it-IT" sz="2000" b="1" dirty="0">
                <a:solidFill>
                  <a:srgbClr val="000000"/>
                </a:solidFill>
                <a:latin typeface="Monaco"/>
              </a:rPr>
              <a:t>(){</a:t>
            </a:r>
          </a:p>
          <a:p>
            <a:r>
              <a:rPr lang="it-IT" sz="2000" dirty="0">
                <a:solidFill>
                  <a:srgbClr val="000000"/>
                </a:solidFill>
                <a:latin typeface="Monaco"/>
              </a:rPr>
              <a:t>		</a:t>
            </a:r>
            <a:r>
              <a:rPr lang="it-IT" sz="2000" b="1" dirty="0" err="1">
                <a:solidFill>
                  <a:srgbClr val="7F0055"/>
                </a:solidFill>
                <a:latin typeface="Monaco"/>
              </a:rPr>
              <a:t>return</a:t>
            </a:r>
            <a:r>
              <a:rPr lang="it-IT" sz="2000" b="1" dirty="0">
                <a:solidFill>
                  <a:srgbClr val="000000"/>
                </a:solidFill>
                <a:latin typeface="Monaco"/>
              </a:rPr>
              <a:t> </a:t>
            </a:r>
            <a:r>
              <a:rPr lang="it-IT" sz="2000" b="1" dirty="0">
                <a:solidFill>
                  <a:srgbClr val="7F0055"/>
                </a:solidFill>
                <a:latin typeface="Monaco"/>
              </a:rPr>
              <a:t>new</a:t>
            </a:r>
            <a:r>
              <a:rPr lang="it-IT" sz="2000" b="1" dirty="0">
                <a:solidFill>
                  <a:srgbClr val="000000"/>
                </a:solidFill>
                <a:latin typeface="Monaco"/>
              </a:rPr>
              <a:t> Date(</a:t>
            </a:r>
            <a:r>
              <a:rPr lang="it-IT" sz="2000" b="1" dirty="0" err="1">
                <a:solidFill>
                  <a:srgbClr val="0000C0"/>
                </a:solidFill>
                <a:latin typeface="Monaco"/>
              </a:rPr>
              <a:t>birthday</a:t>
            </a:r>
            <a:r>
              <a:rPr lang="it-IT" sz="2000" b="1" dirty="0" err="1">
                <a:solidFill>
                  <a:srgbClr val="000000"/>
                </a:solidFill>
                <a:latin typeface="Monaco"/>
              </a:rPr>
              <a:t>.getTime</a:t>
            </a:r>
            <a:r>
              <a:rPr lang="it-IT" sz="2000" b="1" dirty="0">
                <a:solidFill>
                  <a:srgbClr val="000000"/>
                </a:solidFill>
                <a:latin typeface="Monaco"/>
              </a:rPr>
              <a:t>());</a:t>
            </a:r>
          </a:p>
          <a:p>
            <a:r>
              <a:rPr lang="it-IT" sz="2000" dirty="0">
                <a:solidFill>
                  <a:srgbClr val="000000"/>
                </a:solidFill>
                <a:latin typeface="Monaco"/>
              </a:rPr>
              <a:t>	}</a:t>
            </a:r>
            <a:endParaRPr lang="it-IT" sz="2000" dirty="0"/>
          </a:p>
        </p:txBody>
      </p:sp>
    </p:spTree>
    <p:extLst>
      <p:ext uri="{BB962C8B-B14F-4D97-AF65-F5344CB8AC3E}">
        <p14:creationId xmlns:p14="http://schemas.microsoft.com/office/powerpoint/2010/main" val="9911044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152400" y="0"/>
            <a:ext cx="8991600" cy="4114800"/>
          </a:xfrm>
        </p:spPr>
        <p:txBody>
          <a:bodyPr/>
          <a:lstStyle/>
          <a:p>
            <a:pPr eaLnBrk="1" hangingPunct="1">
              <a:lnSpc>
                <a:spcPct val="90000"/>
              </a:lnSpc>
              <a:buFontTx/>
              <a:buNone/>
            </a:pPr>
            <a:r>
              <a:rPr lang="it-IT" altLang="it-IT" sz="2800" smtClean="0"/>
              <a:t>//un esempio di uso:</a:t>
            </a:r>
          </a:p>
          <a:p>
            <a:pPr eaLnBrk="1" hangingPunct="1">
              <a:lnSpc>
                <a:spcPct val="90000"/>
              </a:lnSpc>
              <a:buFontTx/>
              <a:buNone/>
            </a:pPr>
            <a:r>
              <a:rPr lang="it-IT" altLang="it-IT" sz="2800" smtClean="0"/>
              <a:t>import se.microcron.*;  import java.util.*;</a:t>
            </a:r>
          </a:p>
          <a:p>
            <a:pPr eaLnBrk="1" hangingPunct="1">
              <a:lnSpc>
                <a:spcPct val="90000"/>
              </a:lnSpc>
              <a:buFontTx/>
              <a:buNone/>
            </a:pPr>
            <a:r>
              <a:rPr lang="it-IT" altLang="it-IT" sz="2800" smtClean="0"/>
              <a:t>class Op1 implements Actionable {</a:t>
            </a:r>
          </a:p>
          <a:p>
            <a:pPr eaLnBrk="1" hangingPunct="1">
              <a:lnSpc>
                <a:spcPct val="90000"/>
              </a:lnSpc>
              <a:buFontTx/>
              <a:buNone/>
            </a:pPr>
            <a:r>
              <a:rPr lang="it-IT" altLang="it-IT" sz="2800" smtClean="0"/>
              <a:t>    public void doIt() {//qui il codice da far eseguire a Cron}</a:t>
            </a:r>
          </a:p>
          <a:p>
            <a:pPr eaLnBrk="1" hangingPunct="1">
              <a:lnSpc>
                <a:spcPct val="90000"/>
              </a:lnSpc>
              <a:buFontTx/>
              <a:buNone/>
            </a:pPr>
            <a:r>
              <a:rPr lang="it-IT" altLang="it-IT" sz="2800" smtClean="0"/>
              <a:t>}</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class Op2 implements Actionable { ... } </a:t>
            </a:r>
          </a:p>
          <a:p>
            <a:pPr eaLnBrk="1" hangingPunct="1">
              <a:lnSpc>
                <a:spcPct val="90000"/>
              </a:lnSpc>
              <a:buFontTx/>
              <a:buNone/>
            </a:pPr>
            <a:r>
              <a:rPr lang="it-IT" altLang="it-IT" sz="2800" smtClean="0"/>
              <a:t>	//definisco un'altra operazione, diversa</a:t>
            </a:r>
          </a:p>
          <a:p>
            <a:pPr eaLnBrk="1" hangingPunct="1">
              <a:lnSpc>
                <a:spcPct val="90000"/>
              </a:lnSpc>
              <a:buFontTx/>
              <a:buNone/>
            </a:pPr>
            <a:r>
              <a:rPr lang="it-IT" altLang="it-IT" sz="2800" smtClean="0"/>
              <a:t>...  </a:t>
            </a:r>
          </a:p>
          <a:p>
            <a:pPr eaLnBrk="1" hangingPunct="1">
              <a:lnSpc>
                <a:spcPct val="90000"/>
              </a:lnSpc>
              <a:buFontTx/>
              <a:buNone/>
            </a:pPr>
            <a:r>
              <a:rPr lang="it-IT" altLang="it-IT" sz="2800" smtClean="0">
                <a:solidFill>
                  <a:schemeClr val="accent2"/>
                </a:solidFill>
              </a:rPr>
              <a:t>Microcron m = new Microcron();</a:t>
            </a:r>
          </a:p>
          <a:p>
            <a:pPr eaLnBrk="1" hangingPunct="1">
              <a:lnSpc>
                <a:spcPct val="90000"/>
              </a:lnSpc>
              <a:buFontTx/>
              <a:buNone/>
            </a:pPr>
            <a:r>
              <a:rPr lang="it-IT" altLang="it-IT" sz="2800" smtClean="0">
                <a:solidFill>
                  <a:schemeClr val="accent2"/>
                </a:solidFill>
              </a:rPr>
              <a:t>Calendar ca = new GregorianCalendar();</a:t>
            </a:r>
          </a:p>
          <a:p>
            <a:pPr eaLnBrk="1" hangingPunct="1">
              <a:lnSpc>
                <a:spcPct val="90000"/>
              </a:lnSpc>
              <a:buFontTx/>
              <a:buNone/>
            </a:pPr>
            <a:r>
              <a:rPr lang="it-IT" altLang="it-IT" sz="2800" smtClean="0">
                <a:solidFill>
                  <a:schemeClr val="accent2"/>
                </a:solidFill>
              </a:rPr>
              <a:t>ca.set(2002,Calendar.MARCH,19,16,23,15);</a:t>
            </a:r>
          </a:p>
          <a:p>
            <a:pPr eaLnBrk="1" hangingPunct="1">
              <a:lnSpc>
                <a:spcPct val="90000"/>
              </a:lnSpc>
              <a:buFontTx/>
              <a:buNone/>
            </a:pPr>
            <a:r>
              <a:rPr lang="it-IT" altLang="it-IT" sz="2800" smtClean="0">
                <a:solidFill>
                  <a:schemeClr val="accent2"/>
                </a:solidFill>
              </a:rPr>
              <a:t>m.addAction(new Azione(new Op1(), ca.getTime()));</a:t>
            </a:r>
          </a:p>
          <a:p>
            <a:pPr eaLnBrk="1" hangingPunct="1">
              <a:lnSpc>
                <a:spcPct val="90000"/>
              </a:lnSpc>
              <a:buFontTx/>
              <a:buNone/>
            </a:pPr>
            <a:r>
              <a:rPr lang="it-IT" altLang="it-IT" sz="2800" smtClean="0">
                <a:solidFill>
                  <a:schemeClr val="accent2"/>
                </a:solidFill>
              </a:rPr>
              <a:t>m.go();</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0"/>
            <a:ext cx="7772400" cy="1143000"/>
          </a:xfrm>
        </p:spPr>
        <p:txBody>
          <a:bodyPr/>
          <a:lstStyle/>
          <a:p>
            <a:pPr eaLnBrk="1" hangingPunct="1"/>
            <a:r>
              <a:rPr lang="it-IT" altLang="it-IT" smtClean="0"/>
              <a:t>Esercizio: cosa stampa? </a:t>
            </a:r>
          </a:p>
        </p:txBody>
      </p:sp>
      <p:sp>
        <p:nvSpPr>
          <p:cNvPr id="54275" name="Rectangle 3"/>
          <p:cNvSpPr>
            <a:spLocks noGrp="1" noChangeArrowheads="1"/>
          </p:cNvSpPr>
          <p:nvPr>
            <p:ph type="body" idx="1"/>
          </p:nvPr>
        </p:nvSpPr>
        <p:spPr>
          <a:xfrm>
            <a:off x="304800" y="914400"/>
            <a:ext cx="8610600" cy="4114800"/>
          </a:xfrm>
        </p:spPr>
        <p:txBody>
          <a:bodyPr/>
          <a:lstStyle/>
          <a:p>
            <a:pPr eaLnBrk="1" hangingPunct="1">
              <a:lnSpc>
                <a:spcPct val="90000"/>
              </a:lnSpc>
              <a:buFontTx/>
              <a:buNone/>
            </a:pPr>
            <a:r>
              <a:rPr lang="it-IT" altLang="it-IT" sz="2800" smtClean="0"/>
              <a:t>class Father { }</a:t>
            </a:r>
          </a:p>
          <a:p>
            <a:pPr eaLnBrk="1" hangingPunct="1">
              <a:lnSpc>
                <a:spcPct val="90000"/>
              </a:lnSpc>
              <a:buFontTx/>
              <a:buNone/>
            </a:pPr>
            <a:r>
              <a:rPr lang="it-IT" altLang="it-IT" sz="2800" smtClean="0">
                <a:solidFill>
                  <a:schemeClr val="accent2"/>
                </a:solidFill>
              </a:rPr>
              <a:t>class Son extends Father { }</a:t>
            </a:r>
          </a:p>
          <a:p>
            <a:pPr eaLnBrk="1" hangingPunct="1">
              <a:lnSpc>
                <a:spcPct val="90000"/>
              </a:lnSpc>
              <a:buFontTx/>
              <a:buNone/>
            </a:pPr>
            <a:r>
              <a:rPr lang="it-IT" altLang="it-IT" sz="2800" smtClean="0"/>
              <a:t>class Test {</a:t>
            </a:r>
          </a:p>
          <a:p>
            <a:pPr eaLnBrk="1" hangingPunct="1">
              <a:lnSpc>
                <a:spcPct val="90000"/>
              </a:lnSpc>
              <a:buFontTx/>
              <a:buNone/>
            </a:pPr>
            <a:r>
              <a:rPr lang="it-IT" altLang="it-IT" sz="2800" smtClean="0"/>
              <a:t>  public static void main(String[] s) {</a:t>
            </a:r>
          </a:p>
          <a:p>
            <a:pPr eaLnBrk="1" hangingPunct="1">
              <a:lnSpc>
                <a:spcPct val="90000"/>
              </a:lnSpc>
              <a:buFontTx/>
              <a:buNone/>
            </a:pPr>
            <a:r>
              <a:rPr lang="it-IT" altLang="it-IT" sz="2800" smtClean="0"/>
              <a:t>    Father f = new Son(); Father f2 = new Father();</a:t>
            </a:r>
          </a:p>
          <a:p>
            <a:pPr eaLnBrk="1" hangingPunct="1">
              <a:lnSpc>
                <a:spcPct val="90000"/>
              </a:lnSpc>
              <a:buFontTx/>
              <a:buNone/>
            </a:pPr>
            <a:r>
              <a:rPr lang="it-IT" altLang="it-IT" sz="2800" smtClean="0"/>
              <a:t>    </a:t>
            </a:r>
            <a:r>
              <a:rPr lang="it-IT" altLang="it-IT" sz="2800" smtClean="0">
                <a:solidFill>
                  <a:schemeClr val="accent2"/>
                </a:solidFill>
              </a:rPr>
              <a:t>if (f instanceof Father) System.out.println("True");</a:t>
            </a:r>
          </a:p>
          <a:p>
            <a:pPr eaLnBrk="1" hangingPunct="1">
              <a:lnSpc>
                <a:spcPct val="90000"/>
              </a:lnSpc>
              <a:buFontTx/>
              <a:buNone/>
            </a:pPr>
            <a:r>
              <a:rPr lang="it-IT" altLang="it-IT" sz="2800" smtClean="0">
                <a:solidFill>
                  <a:schemeClr val="accent2"/>
                </a:solidFill>
              </a:rPr>
              <a:t>    else System.out.println("False");</a:t>
            </a:r>
          </a:p>
          <a:p>
            <a:pPr eaLnBrk="1" hangingPunct="1">
              <a:lnSpc>
                <a:spcPct val="90000"/>
              </a:lnSpc>
              <a:buFontTx/>
              <a:buNone/>
            </a:pPr>
            <a:r>
              <a:rPr lang="it-IT" altLang="it-IT" sz="2800" smtClean="0"/>
              <a:t>    </a:t>
            </a:r>
            <a:r>
              <a:rPr lang="it-IT" altLang="it-IT" sz="2800" smtClean="0">
                <a:solidFill>
                  <a:srgbClr val="009900"/>
                </a:solidFill>
              </a:rPr>
              <a:t>if (f.getClass() = = f2.getClass())     </a:t>
            </a:r>
          </a:p>
          <a:p>
            <a:pPr eaLnBrk="1" hangingPunct="1">
              <a:lnSpc>
                <a:spcPct val="90000"/>
              </a:lnSpc>
              <a:buFontTx/>
              <a:buNone/>
            </a:pPr>
            <a:r>
              <a:rPr lang="it-IT" altLang="it-IT" sz="2800" smtClean="0">
                <a:solidFill>
                  <a:srgbClr val="009900"/>
                </a:solidFill>
              </a:rPr>
              <a:t>          System.out.println("True");</a:t>
            </a:r>
          </a:p>
          <a:p>
            <a:pPr eaLnBrk="1" hangingPunct="1">
              <a:lnSpc>
                <a:spcPct val="90000"/>
              </a:lnSpc>
              <a:buFontTx/>
              <a:buNone/>
            </a:pPr>
            <a:r>
              <a:rPr lang="it-IT" altLang="it-IT" sz="2800" smtClean="0">
                <a:solidFill>
                  <a:srgbClr val="009900"/>
                </a:solidFill>
              </a:rPr>
              <a:t>    else System.out.println("False");</a:t>
            </a:r>
          </a:p>
          <a:p>
            <a:pPr eaLnBrk="1" hangingPunct="1">
              <a:lnSpc>
                <a:spcPct val="90000"/>
              </a:lnSpc>
              <a:buFontTx/>
              <a:buNone/>
            </a:pPr>
            <a:r>
              <a:rPr lang="it-IT" altLang="it-IT" sz="2800" smtClean="0"/>
              <a:t>  }</a:t>
            </a:r>
          </a:p>
          <a:p>
            <a:pPr eaLnBrk="1" hangingPunct="1">
              <a:lnSpc>
                <a:spcPct val="90000"/>
              </a:lnSpc>
              <a:buFontTx/>
              <a:buNone/>
            </a:pPr>
            <a:r>
              <a:rPr lang="it-IT" altLang="it-IT" sz="2800" smtClean="0"/>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152400" y="152400"/>
            <a:ext cx="8839200" cy="5943600"/>
          </a:xfrm>
        </p:spPr>
        <p:txBody>
          <a:bodyPr/>
          <a:lstStyle/>
          <a:p>
            <a:pPr eaLnBrk="1" hangingPunct="1">
              <a:lnSpc>
                <a:spcPct val="90000"/>
              </a:lnSpc>
            </a:pPr>
            <a:r>
              <a:rPr lang="it-IT" altLang="it-IT" sz="2800" smtClean="0"/>
              <a:t>Risposta: stampa</a:t>
            </a:r>
          </a:p>
          <a:p>
            <a:pPr eaLnBrk="1" hangingPunct="1">
              <a:lnSpc>
                <a:spcPct val="90000"/>
              </a:lnSpc>
              <a:buFontTx/>
              <a:buNone/>
            </a:pPr>
            <a:r>
              <a:rPr lang="it-IT" altLang="it-IT" sz="2800" smtClean="0"/>
              <a:t>	True</a:t>
            </a:r>
          </a:p>
          <a:p>
            <a:pPr eaLnBrk="1" hangingPunct="1">
              <a:lnSpc>
                <a:spcPct val="90000"/>
              </a:lnSpc>
              <a:buFontTx/>
              <a:buNone/>
            </a:pPr>
            <a:r>
              <a:rPr lang="it-IT" altLang="it-IT" sz="2800" smtClean="0"/>
              <a:t>	False</a:t>
            </a:r>
          </a:p>
          <a:p>
            <a:pPr eaLnBrk="1" hangingPunct="1">
              <a:lnSpc>
                <a:spcPct val="90000"/>
              </a:lnSpc>
            </a:pPr>
            <a:r>
              <a:rPr lang="it-IT" altLang="it-IT" sz="2800" smtClean="0"/>
              <a:t>L'esempio mostra la differenza tra l'uso di instanceof e quello del confronto diretto degli oggetti Class per verificare a runtime che classe ha l'oggetto. L'operatore instanceof restituisce true se c’è compatibilità di assegnamento. Nel primo caso, dal momento che il tipo dinamico di f è Son, e che questo è un sottotipo di Father, instanceof restituisce true. Il metodo getClass, invece, restituisce la classe runtime dell'oggetto al quale si fa riferimento. Dal momento che il tipo dinamico di f è Son, e quello dinamico di f2 è Father, i due oggetti Class saranno diversi, e quindi viene stampato False. Il secondo confronto, quindi, viene fatto confrontando direttamente i tipi dinamici di f e di f2.</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2000" y="0"/>
            <a:ext cx="7772400" cy="1143000"/>
          </a:xfrm>
        </p:spPr>
        <p:txBody>
          <a:bodyPr/>
          <a:lstStyle/>
          <a:p>
            <a:pPr eaLnBrk="1" hangingPunct="1"/>
            <a:r>
              <a:rPr lang="it-IT" altLang="it-IT" smtClean="0"/>
              <a:t>Esercizio: cosa stampa</a:t>
            </a:r>
          </a:p>
        </p:txBody>
      </p:sp>
      <p:sp>
        <p:nvSpPr>
          <p:cNvPr id="56323" name="Rectangle 3"/>
          <p:cNvSpPr>
            <a:spLocks noGrp="1" noChangeArrowheads="1"/>
          </p:cNvSpPr>
          <p:nvPr>
            <p:ph type="body" idx="1"/>
          </p:nvPr>
        </p:nvSpPr>
        <p:spPr>
          <a:xfrm>
            <a:off x="0" y="1125538"/>
            <a:ext cx="7772400" cy="4876800"/>
          </a:xfrm>
        </p:spPr>
        <p:txBody>
          <a:bodyPr/>
          <a:lstStyle/>
          <a:p>
            <a:pPr eaLnBrk="1" hangingPunct="1">
              <a:lnSpc>
                <a:spcPct val="90000"/>
              </a:lnSpc>
              <a:buFontTx/>
              <a:buNone/>
            </a:pPr>
            <a:r>
              <a:rPr lang="it-IT" altLang="it-IT" sz="2000" smtClean="0">
                <a:solidFill>
                  <a:srgbClr val="009900"/>
                </a:solidFill>
              </a:rPr>
              <a:t>class Bar implements Cloneable {  int z;  }</a:t>
            </a:r>
          </a:p>
          <a:p>
            <a:pPr eaLnBrk="1" hangingPunct="1">
              <a:lnSpc>
                <a:spcPct val="90000"/>
              </a:lnSpc>
              <a:buFontTx/>
              <a:buNone/>
            </a:pPr>
            <a:r>
              <a:rPr lang="it-IT" altLang="it-IT" sz="2000" smtClean="0"/>
              <a:t>class Foo implements Cloneable {</a:t>
            </a:r>
          </a:p>
          <a:p>
            <a:pPr eaLnBrk="1" hangingPunct="1">
              <a:lnSpc>
                <a:spcPct val="90000"/>
              </a:lnSpc>
              <a:buFontTx/>
              <a:buNone/>
            </a:pPr>
            <a:r>
              <a:rPr lang="it-IT" altLang="it-IT" sz="2000" smtClean="0"/>
              <a:t>  int x;  String y; Bar w; </a:t>
            </a:r>
          </a:p>
          <a:p>
            <a:pPr eaLnBrk="1" hangingPunct="1">
              <a:lnSpc>
                <a:spcPct val="90000"/>
              </a:lnSpc>
              <a:buFontTx/>
              <a:buNone/>
            </a:pPr>
            <a:r>
              <a:rPr lang="it-IT" altLang="it-IT" sz="2000" smtClean="0"/>
              <a:t>  </a:t>
            </a:r>
            <a:r>
              <a:rPr lang="it-IT" altLang="it-IT" sz="2000" smtClean="0">
                <a:solidFill>
                  <a:schemeClr val="accent2"/>
                </a:solidFill>
              </a:rPr>
              <a:t>public String toString() { </a:t>
            </a:r>
          </a:p>
          <a:p>
            <a:pPr eaLnBrk="1" hangingPunct="1">
              <a:lnSpc>
                <a:spcPct val="90000"/>
              </a:lnSpc>
              <a:buFontTx/>
              <a:buNone/>
            </a:pPr>
            <a:r>
              <a:rPr lang="it-IT" altLang="it-IT" sz="2000" smtClean="0">
                <a:solidFill>
                  <a:schemeClr val="accent2"/>
                </a:solidFill>
              </a:rPr>
              <a:t>    String s="x: " + x;</a:t>
            </a:r>
          </a:p>
          <a:p>
            <a:pPr eaLnBrk="1" hangingPunct="1">
              <a:lnSpc>
                <a:spcPct val="90000"/>
              </a:lnSpc>
              <a:buFontTx/>
              <a:buNone/>
            </a:pPr>
            <a:r>
              <a:rPr lang="it-IT" altLang="it-IT" sz="2000" smtClean="0">
                <a:solidFill>
                  <a:schemeClr val="accent2"/>
                </a:solidFill>
              </a:rPr>
              <a:t>    s += ", y: " + y;</a:t>
            </a:r>
          </a:p>
          <a:p>
            <a:pPr eaLnBrk="1" hangingPunct="1">
              <a:lnSpc>
                <a:spcPct val="90000"/>
              </a:lnSpc>
              <a:buFontTx/>
              <a:buNone/>
            </a:pPr>
            <a:r>
              <a:rPr lang="it-IT" altLang="it-IT" sz="2000" smtClean="0">
                <a:solidFill>
                  <a:schemeClr val="accent2"/>
                </a:solidFill>
              </a:rPr>
              <a:t>    s += ", w.z: " + w.z;</a:t>
            </a:r>
          </a:p>
          <a:p>
            <a:pPr eaLnBrk="1" hangingPunct="1">
              <a:lnSpc>
                <a:spcPct val="90000"/>
              </a:lnSpc>
              <a:buFontTx/>
              <a:buNone/>
            </a:pPr>
            <a:r>
              <a:rPr lang="it-IT" altLang="it-IT" sz="2000" smtClean="0">
                <a:solidFill>
                  <a:schemeClr val="accent2"/>
                </a:solidFill>
              </a:rPr>
              <a:t>    return s;</a:t>
            </a:r>
          </a:p>
          <a:p>
            <a:pPr eaLnBrk="1" hangingPunct="1">
              <a:lnSpc>
                <a:spcPct val="90000"/>
              </a:lnSpc>
              <a:buFontTx/>
              <a:buNone/>
            </a:pPr>
            <a:r>
              <a:rPr lang="it-IT" altLang="it-IT" sz="2000" smtClean="0">
                <a:solidFill>
                  <a:schemeClr val="accent2"/>
                </a:solidFill>
              </a:rPr>
              <a:t>  }</a:t>
            </a:r>
          </a:p>
          <a:p>
            <a:pPr eaLnBrk="1" hangingPunct="1">
              <a:lnSpc>
                <a:spcPct val="90000"/>
              </a:lnSpc>
              <a:buFontTx/>
              <a:buNone/>
            </a:pPr>
            <a:r>
              <a:rPr lang="it-IT" altLang="it-IT" sz="2000" smtClean="0"/>
              <a:t>  Foo cloneMe() { </a:t>
            </a:r>
          </a:p>
          <a:p>
            <a:pPr eaLnBrk="1" hangingPunct="1">
              <a:lnSpc>
                <a:spcPct val="90000"/>
              </a:lnSpc>
              <a:buFontTx/>
              <a:buNone/>
            </a:pPr>
            <a:r>
              <a:rPr lang="it-IT" altLang="it-IT" sz="2000" smtClean="0"/>
              <a:t>	try </a:t>
            </a:r>
            <a:r>
              <a:rPr lang="it-IT" altLang="it-IT" sz="2000" smtClean="0">
                <a:solidFill>
                  <a:schemeClr val="accent2"/>
                </a:solidFill>
              </a:rPr>
              <a:t>{return (Foo) this.clone();}</a:t>
            </a:r>
            <a:r>
              <a:rPr lang="it-IT" altLang="it-IT" sz="2000" smtClean="0"/>
              <a:t> </a:t>
            </a:r>
          </a:p>
          <a:p>
            <a:pPr eaLnBrk="1" hangingPunct="1">
              <a:lnSpc>
                <a:spcPct val="90000"/>
              </a:lnSpc>
              <a:buFontTx/>
              <a:buNone/>
            </a:pPr>
            <a:r>
              <a:rPr lang="it-IT" altLang="it-IT" sz="2000" smtClean="0"/>
              <a:t>	catch (Exception e) </a:t>
            </a:r>
            <a:r>
              <a:rPr lang="it-IT" altLang="it-IT" sz="2000" smtClean="0">
                <a:solidFill>
                  <a:schemeClr val="accent2"/>
                </a:solidFill>
              </a:rPr>
              <a:t>{ return null; }</a:t>
            </a:r>
            <a:r>
              <a:rPr lang="it-IT" altLang="it-IT" sz="2000" smtClean="0"/>
              <a:t> </a:t>
            </a:r>
          </a:p>
          <a:p>
            <a:pPr eaLnBrk="1" hangingPunct="1">
              <a:lnSpc>
                <a:spcPct val="90000"/>
              </a:lnSpc>
              <a:buFontTx/>
              <a:buNone/>
            </a:pPr>
            <a:r>
              <a:rPr lang="it-IT" altLang="it-IT" sz="2000" smtClean="0"/>
              <a:t>  }</a:t>
            </a:r>
          </a:p>
          <a:p>
            <a:pPr eaLnBrk="1" hangingPunct="1">
              <a:lnSpc>
                <a:spcPct val="90000"/>
              </a:lnSpc>
              <a:buFontTx/>
              <a:buNone/>
            </a:pPr>
            <a:r>
              <a:rPr lang="it-IT" altLang="it-IT" sz="2000" smtClean="0"/>
              <a:t>}</a:t>
            </a:r>
          </a:p>
        </p:txBody>
      </p:sp>
      <p:sp>
        <p:nvSpPr>
          <p:cNvPr id="4" name="Rectangle 3"/>
          <p:cNvSpPr txBox="1">
            <a:spLocks noChangeArrowheads="1"/>
          </p:cNvSpPr>
          <p:nvPr/>
        </p:nvSpPr>
        <p:spPr bwMode="auto">
          <a:xfrm>
            <a:off x="4749800" y="1700213"/>
            <a:ext cx="442912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buFontTx/>
              <a:buNone/>
              <a:defRPr/>
            </a:pPr>
            <a:r>
              <a:rPr lang="it-IT" altLang="it-IT" sz="2000" kern="0" dirty="0" err="1" smtClean="0"/>
              <a:t>class</a:t>
            </a:r>
            <a:r>
              <a:rPr lang="it-IT" altLang="it-IT" sz="2000" kern="0" dirty="0" smtClean="0"/>
              <a:t> </a:t>
            </a:r>
            <a:r>
              <a:rPr lang="it-IT" altLang="it-IT" sz="2000" kern="0" dirty="0" err="1" smtClean="0"/>
              <a:t>Main</a:t>
            </a:r>
            <a:r>
              <a:rPr lang="it-IT" altLang="it-IT" sz="2000" kern="0" dirty="0" smtClean="0"/>
              <a:t> {</a:t>
            </a:r>
          </a:p>
          <a:p>
            <a:pPr eaLnBrk="1" hangingPunct="1">
              <a:lnSpc>
                <a:spcPct val="90000"/>
              </a:lnSpc>
              <a:buFontTx/>
              <a:buNone/>
              <a:defRPr/>
            </a:pPr>
            <a:r>
              <a:rPr lang="it-IT" altLang="it-IT" sz="2000" kern="0" dirty="0" smtClean="0"/>
              <a:t>  public </a:t>
            </a:r>
            <a:r>
              <a:rPr lang="it-IT" altLang="it-IT" sz="2000" kern="0" dirty="0" err="1" smtClean="0"/>
              <a:t>static</a:t>
            </a:r>
            <a:r>
              <a:rPr lang="it-IT" altLang="it-IT" sz="2000" kern="0" dirty="0" smtClean="0"/>
              <a:t> </a:t>
            </a:r>
            <a:r>
              <a:rPr lang="it-IT" altLang="it-IT" sz="2000" kern="0" dirty="0" err="1" smtClean="0"/>
              <a:t>void</a:t>
            </a:r>
            <a:r>
              <a:rPr lang="it-IT" altLang="it-IT" sz="2000" kern="0" dirty="0" smtClean="0"/>
              <a:t> </a:t>
            </a:r>
            <a:r>
              <a:rPr lang="it-IT" altLang="it-IT" sz="2000" kern="0" dirty="0" err="1" smtClean="0"/>
              <a:t>main</a:t>
            </a:r>
            <a:r>
              <a:rPr lang="it-IT" altLang="it-IT" sz="2000" kern="0" dirty="0" smtClean="0"/>
              <a:t>(</a:t>
            </a:r>
            <a:r>
              <a:rPr lang="it-IT" altLang="it-IT" sz="2000" kern="0" dirty="0" err="1" smtClean="0"/>
              <a:t>String</a:t>
            </a:r>
            <a:r>
              <a:rPr lang="it-IT" altLang="it-IT" sz="2000" kern="0" dirty="0" smtClean="0"/>
              <a:t> </a:t>
            </a:r>
            <a:r>
              <a:rPr lang="it-IT" altLang="it-IT" sz="2000" kern="0" dirty="0" err="1" smtClean="0"/>
              <a:t>args</a:t>
            </a:r>
            <a:r>
              <a:rPr lang="it-IT" altLang="it-IT" sz="2000" kern="0" dirty="0" smtClean="0"/>
              <a:t>[]) {</a:t>
            </a:r>
          </a:p>
          <a:p>
            <a:pPr eaLnBrk="1" hangingPunct="1">
              <a:lnSpc>
                <a:spcPct val="90000"/>
              </a:lnSpc>
              <a:buFontTx/>
              <a:buNone/>
              <a:defRPr/>
            </a:pPr>
            <a:r>
              <a:rPr lang="it-IT" altLang="it-IT" sz="2000" kern="0" dirty="0" smtClean="0"/>
              <a:t>    </a:t>
            </a:r>
            <a:r>
              <a:rPr lang="it-IT" altLang="it-IT" sz="2000" kern="0" dirty="0" err="1" smtClean="0"/>
              <a:t>Foo</a:t>
            </a:r>
            <a:r>
              <a:rPr lang="it-IT" altLang="it-IT" sz="2000" kern="0" dirty="0" smtClean="0"/>
              <a:t> </a:t>
            </a:r>
            <a:r>
              <a:rPr lang="it-IT" altLang="it-IT" sz="2000" kern="0" dirty="0" err="1" smtClean="0"/>
              <a:t>a,b</a:t>
            </a:r>
            <a:r>
              <a:rPr lang="it-IT" altLang="it-IT" sz="2000" kern="0" dirty="0" smtClean="0"/>
              <a:t>;</a:t>
            </a:r>
          </a:p>
          <a:p>
            <a:pPr eaLnBrk="1" hangingPunct="1">
              <a:lnSpc>
                <a:spcPct val="90000"/>
              </a:lnSpc>
              <a:buFontTx/>
              <a:buNone/>
              <a:defRPr/>
            </a:pPr>
            <a:r>
              <a:rPr lang="it-IT" altLang="it-IT" sz="2000" kern="0" dirty="0" smtClean="0"/>
              <a:t>    a = new </a:t>
            </a:r>
            <a:r>
              <a:rPr lang="it-IT" altLang="it-IT" sz="2000" kern="0" dirty="0" err="1" smtClean="0"/>
              <a:t>Foo</a:t>
            </a:r>
            <a:r>
              <a:rPr lang="it-IT" altLang="it-IT" sz="2000" kern="0" dirty="0" smtClean="0"/>
              <a:t>();</a:t>
            </a:r>
          </a:p>
          <a:p>
            <a:pPr eaLnBrk="1" hangingPunct="1">
              <a:lnSpc>
                <a:spcPct val="90000"/>
              </a:lnSpc>
              <a:buFontTx/>
              <a:buNone/>
              <a:defRPr/>
            </a:pPr>
            <a:r>
              <a:rPr lang="it-IT" altLang="it-IT" sz="2000" kern="0" dirty="0" smtClean="0"/>
              <a:t>    </a:t>
            </a:r>
            <a:r>
              <a:rPr lang="it-IT" altLang="it-IT" sz="2000" kern="0" dirty="0" err="1" smtClean="0"/>
              <a:t>a.x</a:t>
            </a:r>
            <a:r>
              <a:rPr lang="it-IT" altLang="it-IT" sz="2000" kern="0" dirty="0" smtClean="0"/>
              <a:t> = 5;</a:t>
            </a:r>
          </a:p>
          <a:p>
            <a:pPr eaLnBrk="1" hangingPunct="1">
              <a:lnSpc>
                <a:spcPct val="90000"/>
              </a:lnSpc>
              <a:buFontTx/>
              <a:buNone/>
              <a:defRPr/>
            </a:pPr>
            <a:r>
              <a:rPr lang="it-IT" altLang="it-IT" sz="2000" kern="0" dirty="0" smtClean="0"/>
              <a:t>    </a:t>
            </a:r>
            <a:r>
              <a:rPr lang="it-IT" altLang="it-IT" sz="2000" kern="0" dirty="0" err="1" smtClean="0"/>
              <a:t>a.y</a:t>
            </a:r>
            <a:r>
              <a:rPr lang="it-IT" altLang="it-IT" sz="2000" kern="0" dirty="0" smtClean="0"/>
              <a:t> = "</a:t>
            </a:r>
            <a:r>
              <a:rPr lang="it-IT" altLang="it-IT" sz="2000" kern="0" dirty="0" err="1" smtClean="0"/>
              <a:t>abc</a:t>
            </a:r>
            <a:r>
              <a:rPr lang="it-IT" altLang="it-IT" sz="2000" kern="0" dirty="0" smtClean="0"/>
              <a:t>";</a:t>
            </a:r>
          </a:p>
          <a:p>
            <a:pPr eaLnBrk="1" hangingPunct="1">
              <a:lnSpc>
                <a:spcPct val="90000"/>
              </a:lnSpc>
              <a:buFontTx/>
              <a:buNone/>
              <a:defRPr/>
            </a:pPr>
            <a:r>
              <a:rPr lang="it-IT" altLang="it-IT" sz="2000" kern="0" dirty="0" smtClean="0"/>
              <a:t>    </a:t>
            </a:r>
            <a:r>
              <a:rPr lang="it-IT" altLang="it-IT" sz="2000" kern="0" dirty="0" err="1" smtClean="0"/>
              <a:t>a.w</a:t>
            </a:r>
            <a:r>
              <a:rPr lang="it-IT" altLang="it-IT" sz="2000" kern="0" dirty="0" smtClean="0"/>
              <a:t> = new Bar();</a:t>
            </a:r>
          </a:p>
          <a:p>
            <a:pPr eaLnBrk="1" hangingPunct="1">
              <a:lnSpc>
                <a:spcPct val="90000"/>
              </a:lnSpc>
              <a:buFontTx/>
              <a:buNone/>
              <a:defRPr/>
            </a:pPr>
            <a:r>
              <a:rPr lang="it-IT" altLang="it-IT" sz="2000" kern="0" dirty="0" smtClean="0"/>
              <a:t>    </a:t>
            </a:r>
            <a:r>
              <a:rPr lang="it-IT" altLang="it-IT" sz="2000" kern="0" dirty="0" err="1" smtClean="0"/>
              <a:t>a.w.z</a:t>
            </a:r>
            <a:r>
              <a:rPr lang="it-IT" altLang="it-IT" sz="2000" kern="0" dirty="0" smtClean="0"/>
              <a:t> = 11;</a:t>
            </a:r>
          </a:p>
          <a:p>
            <a:pPr eaLnBrk="1" hangingPunct="1">
              <a:lnSpc>
                <a:spcPct val="90000"/>
              </a:lnSpc>
              <a:buFontTx/>
              <a:buNone/>
              <a:defRPr/>
            </a:pPr>
            <a:r>
              <a:rPr lang="it-IT" altLang="it-IT" sz="2000" kern="0" dirty="0" smtClean="0"/>
              <a:t>    b = </a:t>
            </a:r>
            <a:r>
              <a:rPr lang="it-IT" altLang="it-IT" sz="2000" kern="0" dirty="0" err="1" smtClean="0"/>
              <a:t>a.cloneMe</a:t>
            </a:r>
            <a:r>
              <a:rPr lang="it-IT" altLang="it-IT" sz="2000" kern="0" dirty="0" smtClean="0"/>
              <a:t>();</a:t>
            </a:r>
          </a:p>
          <a:p>
            <a:pPr eaLnBrk="1" hangingPunct="1">
              <a:lnSpc>
                <a:spcPct val="90000"/>
              </a:lnSpc>
              <a:buFontTx/>
              <a:buNone/>
              <a:defRPr/>
            </a:pPr>
            <a:r>
              <a:rPr lang="it-IT" altLang="it-IT" sz="2000" kern="0" dirty="0" smtClean="0"/>
              <a:t>    </a:t>
            </a:r>
            <a:r>
              <a:rPr lang="it-IT" altLang="it-IT" sz="2000" kern="0" dirty="0" err="1" smtClean="0"/>
              <a:t>b.x</a:t>
            </a:r>
            <a:r>
              <a:rPr lang="it-IT" altLang="it-IT" sz="2000" kern="0" dirty="0" smtClean="0"/>
              <a:t> = 11;</a:t>
            </a:r>
          </a:p>
          <a:p>
            <a:pPr eaLnBrk="1" hangingPunct="1">
              <a:lnSpc>
                <a:spcPct val="90000"/>
              </a:lnSpc>
              <a:buFontTx/>
              <a:buNone/>
              <a:defRPr/>
            </a:pPr>
            <a:r>
              <a:rPr lang="it-IT" altLang="it-IT" sz="2000" kern="0" dirty="0" smtClean="0"/>
              <a:t>    </a:t>
            </a:r>
            <a:r>
              <a:rPr lang="it-IT" altLang="it-IT" sz="2000" kern="0" dirty="0" err="1" smtClean="0"/>
              <a:t>b.y</a:t>
            </a:r>
            <a:r>
              <a:rPr lang="it-IT" altLang="it-IT" sz="2000" kern="0" dirty="0" smtClean="0"/>
              <a:t> = "</a:t>
            </a:r>
            <a:r>
              <a:rPr lang="it-IT" altLang="it-IT" sz="2000" kern="0" dirty="0" err="1" smtClean="0"/>
              <a:t>def</a:t>
            </a:r>
            <a:r>
              <a:rPr lang="it-IT" altLang="it-IT" sz="2000" kern="0" dirty="0" smtClean="0"/>
              <a:t>";</a:t>
            </a:r>
          </a:p>
          <a:p>
            <a:pPr eaLnBrk="1" hangingPunct="1">
              <a:lnSpc>
                <a:spcPct val="90000"/>
              </a:lnSpc>
              <a:buFontTx/>
              <a:buNone/>
              <a:defRPr/>
            </a:pPr>
            <a:r>
              <a:rPr lang="it-IT" altLang="it-IT" sz="2000" kern="0" dirty="0" smtClean="0"/>
              <a:t>    </a:t>
            </a:r>
            <a:r>
              <a:rPr lang="it-IT" altLang="it-IT" sz="2000" kern="0" dirty="0" err="1" smtClean="0"/>
              <a:t>b.w.z</a:t>
            </a:r>
            <a:r>
              <a:rPr lang="it-IT" altLang="it-IT" sz="2000" kern="0" dirty="0" smtClean="0"/>
              <a:t> = 42;</a:t>
            </a:r>
          </a:p>
          <a:p>
            <a:pPr eaLnBrk="1" hangingPunct="1">
              <a:lnSpc>
                <a:spcPct val="90000"/>
              </a:lnSpc>
              <a:buFontTx/>
              <a:buNone/>
              <a:defRPr/>
            </a:pPr>
            <a:r>
              <a:rPr lang="it-IT" altLang="it-IT" sz="2000" kern="0" dirty="0" smtClean="0"/>
              <a:t>    </a:t>
            </a:r>
            <a:r>
              <a:rPr lang="it-IT" altLang="it-IT" sz="2000" kern="0" dirty="0" err="1" smtClean="0"/>
              <a:t>System.out.println</a:t>
            </a:r>
            <a:r>
              <a:rPr lang="it-IT" altLang="it-IT" sz="2000" kern="0" dirty="0" smtClean="0"/>
              <a:t>(a);</a:t>
            </a:r>
          </a:p>
          <a:p>
            <a:pPr eaLnBrk="1" hangingPunct="1">
              <a:lnSpc>
                <a:spcPct val="90000"/>
              </a:lnSpc>
              <a:buFontTx/>
              <a:buNone/>
              <a:defRPr/>
            </a:pPr>
            <a:r>
              <a:rPr lang="it-IT" altLang="it-IT" sz="2000" kern="0" dirty="0" smtClean="0"/>
              <a:t>  }</a:t>
            </a:r>
          </a:p>
          <a:p>
            <a:pPr eaLnBrk="1" hangingPunct="1">
              <a:lnSpc>
                <a:spcPct val="90000"/>
              </a:lnSpc>
              <a:buFontTx/>
              <a:buNone/>
              <a:defRPr/>
            </a:pPr>
            <a:r>
              <a:rPr lang="it-IT" altLang="it-IT" sz="2000" kern="0" dirty="0" smtClean="0"/>
              <a:t>}</a:t>
            </a:r>
          </a:p>
        </p:txBody>
      </p:sp>
      <p:cxnSp>
        <p:nvCxnSpPr>
          <p:cNvPr id="3" name="Connettore 1 2"/>
          <p:cNvCxnSpPr/>
          <p:nvPr/>
        </p:nvCxnSpPr>
        <p:spPr>
          <a:xfrm>
            <a:off x="4643438" y="1341438"/>
            <a:ext cx="0" cy="511175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p:txBody>
          <a:bodyPr/>
          <a:lstStyle/>
          <a:p>
            <a:pPr eaLnBrk="1" hangingPunct="1"/>
            <a:r>
              <a:rPr lang="it-IT" altLang="it-IT" smtClean="0"/>
              <a:t>Risposta: stampa x: 5, y: abc, w.z: 42. Clone effettua una "shallow copy": clona il contenuto di tutti i campi dell'oggetto, e se un campo è un riferimento copia il riferimento (non clona l'oggetto al quale si riferisce).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it-IT" altLang="it-IT" smtClean="0"/>
              <a:t>Esercizio: cosa stampa?</a:t>
            </a:r>
          </a:p>
        </p:txBody>
      </p:sp>
      <p:sp>
        <p:nvSpPr>
          <p:cNvPr id="58371" name="Segnaposto contenuto 1"/>
          <p:cNvSpPr>
            <a:spLocks noGrp="1"/>
          </p:cNvSpPr>
          <p:nvPr>
            <p:ph idx="1"/>
          </p:nvPr>
        </p:nvSpPr>
        <p:spPr/>
        <p:txBody>
          <a:bodyPr/>
          <a:lstStyle/>
          <a:p>
            <a:endParaRPr lang="it-IT" altLang="it-IT"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0"/>
            <a:ext cx="4643438"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buFontTx/>
              <a:buNone/>
              <a:defRPr/>
            </a:pPr>
            <a:r>
              <a:rPr lang="it-IT" altLang="it-IT" sz="2000" kern="0" dirty="0" err="1" smtClean="0"/>
              <a:t>class</a:t>
            </a:r>
            <a:r>
              <a:rPr lang="it-IT" altLang="it-IT" sz="2000" kern="0" dirty="0" smtClean="0"/>
              <a:t> </a:t>
            </a:r>
            <a:r>
              <a:rPr lang="it-IT" altLang="it-IT" sz="2000" kern="0" dirty="0" err="1" smtClean="0"/>
              <a:t>Father</a:t>
            </a:r>
            <a:r>
              <a:rPr lang="it-IT" altLang="it-IT" sz="2000" kern="0" dirty="0" smtClean="0"/>
              <a:t> {</a:t>
            </a:r>
          </a:p>
          <a:p>
            <a:pPr eaLnBrk="1" hangingPunct="1">
              <a:lnSpc>
                <a:spcPct val="90000"/>
              </a:lnSpc>
              <a:buFontTx/>
              <a:buNone/>
              <a:defRPr/>
            </a:pPr>
            <a:r>
              <a:rPr lang="it-IT" altLang="it-IT" sz="2000" kern="0" dirty="0" smtClean="0"/>
              <a:t>  </a:t>
            </a:r>
            <a:r>
              <a:rPr lang="it-IT" altLang="it-IT" sz="2000" kern="0" dirty="0" err="1" smtClean="0"/>
              <a:t>int</a:t>
            </a:r>
            <a:r>
              <a:rPr lang="it-IT" altLang="it-IT" sz="2000" kern="0" dirty="0" smtClean="0"/>
              <a:t> x; </a:t>
            </a:r>
          </a:p>
          <a:p>
            <a:pPr eaLnBrk="1" hangingPunct="1">
              <a:lnSpc>
                <a:spcPct val="90000"/>
              </a:lnSpc>
              <a:buFontTx/>
              <a:buNone/>
              <a:defRPr/>
            </a:pPr>
            <a:r>
              <a:rPr lang="it-IT" altLang="it-IT" sz="2000" kern="0" dirty="0" smtClean="0"/>
              <a:t>  public </a:t>
            </a:r>
            <a:r>
              <a:rPr lang="it-IT" altLang="it-IT" sz="2000" kern="0" dirty="0" err="1" smtClean="0"/>
              <a:t>Father</a:t>
            </a:r>
            <a:r>
              <a:rPr lang="it-IT" altLang="it-IT" sz="2000" kern="0" dirty="0" smtClean="0"/>
              <a:t>(</a:t>
            </a:r>
            <a:r>
              <a:rPr lang="it-IT" altLang="it-IT" sz="2000" kern="0" dirty="0" err="1" smtClean="0"/>
              <a:t>int</a:t>
            </a:r>
            <a:r>
              <a:rPr lang="it-IT" altLang="it-IT" sz="2000" kern="0" dirty="0" smtClean="0"/>
              <a:t> x) { </a:t>
            </a:r>
          </a:p>
          <a:p>
            <a:pPr eaLnBrk="1" hangingPunct="1">
              <a:lnSpc>
                <a:spcPct val="90000"/>
              </a:lnSpc>
              <a:buFontTx/>
              <a:buNone/>
              <a:defRPr/>
            </a:pPr>
            <a:r>
              <a:rPr lang="it-IT" altLang="it-IT" sz="2000" kern="0" dirty="0"/>
              <a:t> </a:t>
            </a:r>
            <a:r>
              <a:rPr lang="it-IT" altLang="it-IT" sz="2000" kern="0" dirty="0" smtClean="0"/>
              <a:t>   </a:t>
            </a:r>
            <a:r>
              <a:rPr lang="it-IT" altLang="it-IT" sz="2000" kern="0" dirty="0" err="1" smtClean="0"/>
              <a:t>this.x</a:t>
            </a:r>
            <a:r>
              <a:rPr lang="it-IT" altLang="it-IT" sz="2000" kern="0" dirty="0" smtClean="0"/>
              <a:t> = x; </a:t>
            </a:r>
          </a:p>
          <a:p>
            <a:pPr eaLnBrk="1" hangingPunct="1">
              <a:lnSpc>
                <a:spcPct val="90000"/>
              </a:lnSpc>
              <a:buFontTx/>
              <a:buNone/>
              <a:defRPr/>
            </a:pPr>
            <a:r>
              <a:rPr lang="it-IT" altLang="it-IT" sz="2000" kern="0" dirty="0"/>
              <a:t> </a:t>
            </a:r>
            <a:r>
              <a:rPr lang="it-IT" altLang="it-IT" sz="2000" kern="0" dirty="0" smtClean="0"/>
              <a:t> }</a:t>
            </a:r>
          </a:p>
          <a:p>
            <a:pPr eaLnBrk="1" hangingPunct="1">
              <a:lnSpc>
                <a:spcPct val="90000"/>
              </a:lnSpc>
              <a:buFontTx/>
              <a:buNone/>
              <a:defRPr/>
            </a:pPr>
            <a:r>
              <a:rPr lang="it-IT" altLang="it-IT" sz="2000" kern="0" dirty="0" smtClean="0"/>
              <a:t>  public </a:t>
            </a:r>
            <a:r>
              <a:rPr lang="it-IT" altLang="it-IT" sz="2000" kern="0" dirty="0" err="1" smtClean="0"/>
              <a:t>int</a:t>
            </a:r>
            <a:r>
              <a:rPr lang="it-IT" altLang="it-IT" sz="2000" kern="0" dirty="0" smtClean="0"/>
              <a:t> m(</a:t>
            </a:r>
            <a:r>
              <a:rPr lang="it-IT" altLang="it-IT" sz="2000" kern="0" dirty="0" err="1" smtClean="0"/>
              <a:t>Father</a:t>
            </a:r>
            <a:r>
              <a:rPr lang="it-IT" altLang="it-IT" sz="2000" kern="0" dirty="0" smtClean="0"/>
              <a:t> f) {</a:t>
            </a:r>
          </a:p>
          <a:p>
            <a:pPr eaLnBrk="1" hangingPunct="1">
              <a:lnSpc>
                <a:spcPct val="90000"/>
              </a:lnSpc>
              <a:buFontTx/>
              <a:buNone/>
              <a:defRPr/>
            </a:pPr>
            <a:r>
              <a:rPr lang="it-IT" altLang="it-IT" sz="2000" kern="0" dirty="0" smtClean="0"/>
              <a:t>    </a:t>
            </a:r>
            <a:r>
              <a:rPr lang="it-IT" altLang="it-IT" sz="2000" kern="0" dirty="0" err="1" smtClean="0"/>
              <a:t>return</a:t>
            </a:r>
            <a:r>
              <a:rPr lang="it-IT" altLang="it-IT" sz="2000" kern="0" dirty="0" smtClean="0"/>
              <a:t> (</a:t>
            </a:r>
            <a:r>
              <a:rPr lang="it-IT" altLang="it-IT" sz="2000" kern="0" dirty="0" err="1" smtClean="0"/>
              <a:t>f.x</a:t>
            </a:r>
            <a:r>
              <a:rPr lang="it-IT" altLang="it-IT" sz="2000" kern="0" dirty="0" smtClean="0"/>
              <a:t> - </a:t>
            </a:r>
            <a:r>
              <a:rPr lang="it-IT" altLang="it-IT" sz="2000" kern="0" dirty="0" err="1" smtClean="0"/>
              <a:t>this.x</a:t>
            </a:r>
            <a:r>
              <a:rPr lang="it-IT" altLang="it-IT" sz="2000" kern="0" dirty="0" smtClean="0"/>
              <a:t>);</a:t>
            </a:r>
          </a:p>
          <a:p>
            <a:pPr eaLnBrk="1" hangingPunct="1">
              <a:lnSpc>
                <a:spcPct val="90000"/>
              </a:lnSpc>
              <a:buFontTx/>
              <a:buNone/>
              <a:defRPr/>
            </a:pPr>
            <a:r>
              <a:rPr lang="it-IT" altLang="it-IT" sz="2000" kern="0" dirty="0" smtClean="0"/>
              <a:t>  }</a:t>
            </a:r>
          </a:p>
          <a:p>
            <a:pPr eaLnBrk="1" hangingPunct="1">
              <a:lnSpc>
                <a:spcPct val="90000"/>
              </a:lnSpc>
              <a:buFontTx/>
              <a:buNone/>
              <a:defRPr/>
            </a:pPr>
            <a:r>
              <a:rPr lang="it-IT" altLang="it-IT" sz="2000" kern="0" dirty="0" smtClean="0"/>
              <a:t>}</a:t>
            </a:r>
          </a:p>
          <a:p>
            <a:pPr eaLnBrk="1" hangingPunct="1">
              <a:lnSpc>
                <a:spcPct val="90000"/>
              </a:lnSpc>
              <a:buFontTx/>
              <a:buNone/>
              <a:defRPr/>
            </a:pPr>
            <a:r>
              <a:rPr lang="it-IT" altLang="it-IT" sz="2000" kern="0" dirty="0" err="1" smtClean="0"/>
              <a:t>class</a:t>
            </a:r>
            <a:r>
              <a:rPr lang="it-IT" altLang="it-IT" sz="2000" kern="0" dirty="0" smtClean="0"/>
              <a:t> Son </a:t>
            </a:r>
            <a:r>
              <a:rPr lang="it-IT" altLang="it-IT" sz="2000" kern="0" dirty="0" err="1" smtClean="0"/>
              <a:t>extends</a:t>
            </a:r>
            <a:r>
              <a:rPr lang="it-IT" altLang="it-IT" sz="2000" kern="0" dirty="0" smtClean="0"/>
              <a:t> </a:t>
            </a:r>
            <a:r>
              <a:rPr lang="it-IT" altLang="it-IT" sz="2000" kern="0" dirty="0" err="1" smtClean="0"/>
              <a:t>Father</a:t>
            </a:r>
            <a:r>
              <a:rPr lang="it-IT" altLang="it-IT" sz="2000" kern="0" dirty="0" smtClean="0"/>
              <a:t> {</a:t>
            </a:r>
          </a:p>
          <a:p>
            <a:pPr eaLnBrk="1" hangingPunct="1">
              <a:lnSpc>
                <a:spcPct val="90000"/>
              </a:lnSpc>
              <a:buFontTx/>
              <a:buNone/>
              <a:defRPr/>
            </a:pPr>
            <a:r>
              <a:rPr lang="it-IT" altLang="it-IT" sz="2000" kern="0" dirty="0" smtClean="0"/>
              <a:t>  </a:t>
            </a:r>
            <a:r>
              <a:rPr lang="it-IT" altLang="it-IT" sz="2000" kern="0" dirty="0" err="1" smtClean="0"/>
              <a:t>int</a:t>
            </a:r>
            <a:r>
              <a:rPr lang="it-IT" altLang="it-IT" sz="2000" kern="0" dirty="0" smtClean="0"/>
              <a:t> y;</a:t>
            </a:r>
          </a:p>
          <a:p>
            <a:pPr eaLnBrk="1" hangingPunct="1">
              <a:lnSpc>
                <a:spcPct val="90000"/>
              </a:lnSpc>
              <a:buFontTx/>
              <a:buNone/>
              <a:defRPr/>
            </a:pPr>
            <a:r>
              <a:rPr lang="it-IT" altLang="it-IT" sz="2000" kern="0" dirty="0" smtClean="0"/>
              <a:t>  public Son(</a:t>
            </a:r>
            <a:r>
              <a:rPr lang="it-IT" altLang="it-IT" sz="2000" kern="0" dirty="0" err="1" smtClean="0"/>
              <a:t>int</a:t>
            </a:r>
            <a:r>
              <a:rPr lang="it-IT" altLang="it-IT" sz="2000" kern="0" dirty="0" smtClean="0"/>
              <a:t> x, </a:t>
            </a:r>
            <a:r>
              <a:rPr lang="it-IT" altLang="it-IT" sz="2000" kern="0" dirty="0" err="1" smtClean="0"/>
              <a:t>int</a:t>
            </a:r>
            <a:r>
              <a:rPr lang="it-IT" altLang="it-IT" sz="2000" kern="0" dirty="0" smtClean="0"/>
              <a:t> y) { </a:t>
            </a:r>
          </a:p>
          <a:p>
            <a:pPr eaLnBrk="1" hangingPunct="1">
              <a:lnSpc>
                <a:spcPct val="90000"/>
              </a:lnSpc>
              <a:buFontTx/>
              <a:buNone/>
              <a:defRPr/>
            </a:pPr>
            <a:r>
              <a:rPr lang="it-IT" altLang="it-IT" sz="2000" kern="0" dirty="0"/>
              <a:t> </a:t>
            </a:r>
            <a:r>
              <a:rPr lang="it-IT" altLang="it-IT" sz="2000" kern="0" dirty="0" smtClean="0"/>
              <a:t>    super(x); </a:t>
            </a:r>
            <a:r>
              <a:rPr lang="it-IT" altLang="it-IT" sz="2000" kern="0" dirty="0" err="1" smtClean="0"/>
              <a:t>this.y</a:t>
            </a:r>
            <a:r>
              <a:rPr lang="it-IT" altLang="it-IT" sz="2000" kern="0" dirty="0" smtClean="0"/>
              <a:t> = y; </a:t>
            </a:r>
          </a:p>
          <a:p>
            <a:pPr eaLnBrk="1" hangingPunct="1">
              <a:lnSpc>
                <a:spcPct val="90000"/>
              </a:lnSpc>
              <a:buFontTx/>
              <a:buNone/>
              <a:defRPr/>
            </a:pPr>
            <a:r>
              <a:rPr lang="it-IT" altLang="it-IT" sz="2000" kern="0" dirty="0"/>
              <a:t> </a:t>
            </a:r>
            <a:r>
              <a:rPr lang="it-IT" altLang="it-IT" sz="2000" kern="0" dirty="0" smtClean="0"/>
              <a:t> }</a:t>
            </a:r>
          </a:p>
          <a:p>
            <a:pPr eaLnBrk="1" hangingPunct="1">
              <a:lnSpc>
                <a:spcPct val="90000"/>
              </a:lnSpc>
              <a:buFontTx/>
              <a:buNone/>
              <a:defRPr/>
            </a:pPr>
            <a:r>
              <a:rPr lang="it-IT" altLang="it-IT" sz="2000" kern="0" dirty="0" smtClean="0"/>
              <a:t>  public </a:t>
            </a:r>
            <a:r>
              <a:rPr lang="it-IT" altLang="it-IT" sz="2000" kern="0" dirty="0" err="1" smtClean="0"/>
              <a:t>int</a:t>
            </a:r>
            <a:r>
              <a:rPr lang="it-IT" altLang="it-IT" sz="2000" kern="0" dirty="0" smtClean="0"/>
              <a:t> m(</a:t>
            </a:r>
            <a:r>
              <a:rPr lang="it-IT" altLang="it-IT" sz="2000" kern="0" dirty="0" err="1" smtClean="0"/>
              <a:t>Father</a:t>
            </a:r>
            <a:r>
              <a:rPr lang="it-IT" altLang="it-IT" sz="2000" kern="0" dirty="0" smtClean="0"/>
              <a:t> f) { </a:t>
            </a:r>
          </a:p>
          <a:p>
            <a:pPr eaLnBrk="1" hangingPunct="1">
              <a:lnSpc>
                <a:spcPct val="90000"/>
              </a:lnSpc>
              <a:buFontTx/>
              <a:buNone/>
              <a:defRPr/>
            </a:pPr>
            <a:r>
              <a:rPr lang="it-IT" altLang="it-IT" sz="2000" kern="0" dirty="0"/>
              <a:t> </a:t>
            </a:r>
            <a:r>
              <a:rPr lang="it-IT" altLang="it-IT" sz="2000" kern="0" dirty="0" smtClean="0"/>
              <a:t>   </a:t>
            </a:r>
            <a:r>
              <a:rPr lang="it-IT" altLang="it-IT" sz="2000" kern="0" dirty="0" err="1" smtClean="0"/>
              <a:t>return</a:t>
            </a:r>
            <a:r>
              <a:rPr lang="it-IT" altLang="it-IT" sz="2000" kern="0" dirty="0" smtClean="0"/>
              <a:t> 100; </a:t>
            </a:r>
          </a:p>
          <a:p>
            <a:pPr eaLnBrk="1" hangingPunct="1">
              <a:lnSpc>
                <a:spcPct val="90000"/>
              </a:lnSpc>
              <a:buFontTx/>
              <a:buNone/>
              <a:defRPr/>
            </a:pPr>
            <a:r>
              <a:rPr lang="it-IT" altLang="it-IT" sz="2000" kern="0" dirty="0"/>
              <a:t> </a:t>
            </a:r>
            <a:r>
              <a:rPr lang="it-IT" altLang="it-IT" sz="2000" kern="0" dirty="0" smtClean="0"/>
              <a:t> }</a:t>
            </a:r>
          </a:p>
          <a:p>
            <a:pPr eaLnBrk="1" hangingPunct="1">
              <a:lnSpc>
                <a:spcPct val="90000"/>
              </a:lnSpc>
              <a:buFontTx/>
              <a:buNone/>
              <a:defRPr/>
            </a:pPr>
            <a:r>
              <a:rPr lang="it-IT" altLang="it-IT" sz="2000" kern="0" dirty="0" smtClean="0"/>
              <a:t>  public </a:t>
            </a:r>
            <a:r>
              <a:rPr lang="it-IT" altLang="it-IT" sz="2000" kern="0" dirty="0" err="1" smtClean="0"/>
              <a:t>int</a:t>
            </a:r>
            <a:r>
              <a:rPr lang="it-IT" altLang="it-IT" sz="2000" kern="0" dirty="0" smtClean="0"/>
              <a:t> m(Son s) { </a:t>
            </a:r>
          </a:p>
          <a:p>
            <a:pPr eaLnBrk="1" hangingPunct="1">
              <a:lnSpc>
                <a:spcPct val="90000"/>
              </a:lnSpc>
              <a:buFontTx/>
              <a:buNone/>
              <a:defRPr/>
            </a:pPr>
            <a:r>
              <a:rPr lang="it-IT" altLang="it-IT" sz="2000" kern="0" dirty="0"/>
              <a:t> </a:t>
            </a:r>
            <a:r>
              <a:rPr lang="it-IT" altLang="it-IT" sz="2000" kern="0" dirty="0" smtClean="0"/>
              <a:t>   </a:t>
            </a:r>
            <a:r>
              <a:rPr lang="it-IT" altLang="it-IT" sz="2000" kern="0" dirty="0" err="1" smtClean="0"/>
              <a:t>return</a:t>
            </a:r>
            <a:r>
              <a:rPr lang="it-IT" altLang="it-IT" sz="2000" kern="0" dirty="0" smtClean="0"/>
              <a:t> </a:t>
            </a:r>
            <a:r>
              <a:rPr lang="it-IT" altLang="it-IT" sz="2000" kern="0" dirty="0" err="1" smtClean="0"/>
              <a:t>super.m</a:t>
            </a:r>
            <a:r>
              <a:rPr lang="it-IT" altLang="it-IT" sz="2000" kern="0" dirty="0" smtClean="0"/>
              <a:t>(s) + (</a:t>
            </a:r>
            <a:r>
              <a:rPr lang="it-IT" altLang="it-IT" sz="2000" kern="0" dirty="0" err="1" smtClean="0"/>
              <a:t>s.y</a:t>
            </a:r>
            <a:r>
              <a:rPr lang="it-IT" altLang="it-IT" sz="2000" kern="0" dirty="0" smtClean="0"/>
              <a:t> - </a:t>
            </a:r>
            <a:r>
              <a:rPr lang="it-IT" altLang="it-IT" sz="2000" kern="0" dirty="0" err="1" smtClean="0"/>
              <a:t>this.y</a:t>
            </a:r>
            <a:r>
              <a:rPr lang="it-IT" altLang="it-IT" sz="2000" kern="0" dirty="0" smtClean="0"/>
              <a:t>); </a:t>
            </a:r>
          </a:p>
          <a:p>
            <a:pPr eaLnBrk="1" hangingPunct="1">
              <a:lnSpc>
                <a:spcPct val="90000"/>
              </a:lnSpc>
              <a:buFontTx/>
              <a:buNone/>
              <a:defRPr/>
            </a:pPr>
            <a:r>
              <a:rPr lang="it-IT" altLang="it-IT" sz="2000" kern="0" dirty="0"/>
              <a:t> </a:t>
            </a:r>
            <a:r>
              <a:rPr lang="it-IT" altLang="it-IT" sz="2000" kern="0" dirty="0" smtClean="0"/>
              <a:t> }</a:t>
            </a:r>
          </a:p>
          <a:p>
            <a:pPr eaLnBrk="1" hangingPunct="1">
              <a:lnSpc>
                <a:spcPct val="90000"/>
              </a:lnSpc>
              <a:buFontTx/>
              <a:buNone/>
              <a:defRPr/>
            </a:pPr>
            <a:r>
              <a:rPr lang="it-IT" altLang="it-IT" sz="2000" kern="0" dirty="0" smtClean="0"/>
              <a:t>}</a:t>
            </a:r>
          </a:p>
          <a:p>
            <a:pPr eaLnBrk="1" hangingPunct="1">
              <a:lnSpc>
                <a:spcPct val="90000"/>
              </a:lnSpc>
              <a:buFontTx/>
              <a:buNone/>
              <a:defRPr/>
            </a:pPr>
            <a:endParaRPr lang="it-IT" altLang="it-IT" sz="2000" kern="0" dirty="0" smtClean="0"/>
          </a:p>
        </p:txBody>
      </p:sp>
      <p:sp>
        <p:nvSpPr>
          <p:cNvPr id="4" name="Rectangle 3"/>
          <p:cNvSpPr txBox="1">
            <a:spLocks noChangeArrowheads="1"/>
          </p:cNvSpPr>
          <p:nvPr/>
        </p:nvSpPr>
        <p:spPr bwMode="auto">
          <a:xfrm>
            <a:off x="4067175" y="0"/>
            <a:ext cx="540067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buFontTx/>
              <a:buNone/>
              <a:defRPr/>
            </a:pPr>
            <a:r>
              <a:rPr lang="it-IT" altLang="it-IT" sz="2000" kern="0" dirty="0" smtClean="0"/>
              <a:t>public </a:t>
            </a:r>
            <a:r>
              <a:rPr lang="it-IT" altLang="it-IT" sz="2000" kern="0" dirty="0" err="1" smtClean="0"/>
              <a:t>class</a:t>
            </a:r>
            <a:r>
              <a:rPr lang="it-IT" altLang="it-IT" sz="2000" kern="0" dirty="0" smtClean="0"/>
              <a:t> </a:t>
            </a:r>
            <a:r>
              <a:rPr lang="it-IT" altLang="it-IT" sz="2000" kern="0" dirty="0" err="1" smtClean="0"/>
              <a:t>MainClass</a:t>
            </a:r>
            <a:r>
              <a:rPr lang="it-IT" altLang="it-IT" sz="2000" kern="0" dirty="0" smtClean="0"/>
              <a:t> {</a:t>
            </a:r>
          </a:p>
          <a:p>
            <a:pPr eaLnBrk="1" hangingPunct="1">
              <a:lnSpc>
                <a:spcPct val="90000"/>
              </a:lnSpc>
              <a:buFontTx/>
              <a:buNone/>
              <a:defRPr/>
            </a:pPr>
            <a:r>
              <a:rPr lang="it-IT" altLang="it-IT" sz="2000" kern="0" dirty="0" smtClean="0"/>
              <a:t>  public </a:t>
            </a:r>
            <a:r>
              <a:rPr lang="it-IT" altLang="it-IT" sz="2000" kern="0" dirty="0" err="1" smtClean="0"/>
              <a:t>static</a:t>
            </a:r>
            <a:r>
              <a:rPr lang="it-IT" altLang="it-IT" sz="2000" kern="0" dirty="0" smtClean="0"/>
              <a:t> </a:t>
            </a:r>
            <a:r>
              <a:rPr lang="it-IT" altLang="it-IT" sz="2000" kern="0" dirty="0" err="1" smtClean="0"/>
              <a:t>void</a:t>
            </a:r>
            <a:r>
              <a:rPr lang="it-IT" altLang="it-IT" sz="2000" kern="0" dirty="0" smtClean="0"/>
              <a:t> </a:t>
            </a:r>
            <a:r>
              <a:rPr lang="it-IT" altLang="it-IT" sz="2000" kern="0" dirty="0" err="1" smtClean="0"/>
              <a:t>main</a:t>
            </a:r>
            <a:r>
              <a:rPr lang="it-IT" altLang="it-IT" sz="2000" kern="0" dirty="0" smtClean="0"/>
              <a:t>(</a:t>
            </a:r>
            <a:r>
              <a:rPr lang="it-IT" altLang="it-IT" sz="2000" kern="0" dirty="0" err="1" smtClean="0"/>
              <a:t>String</a:t>
            </a:r>
            <a:r>
              <a:rPr lang="it-IT" altLang="it-IT" sz="2000" kern="0" dirty="0" smtClean="0"/>
              <a:t> </a:t>
            </a:r>
            <a:r>
              <a:rPr lang="it-IT" altLang="it-IT" sz="2000" kern="0" dirty="0" err="1" smtClean="0"/>
              <a:t>args</a:t>
            </a:r>
            <a:r>
              <a:rPr lang="it-IT" altLang="it-IT" sz="2000" kern="0" dirty="0" smtClean="0"/>
              <a:t>[]) {</a:t>
            </a:r>
          </a:p>
          <a:p>
            <a:pPr eaLnBrk="1" hangingPunct="1">
              <a:lnSpc>
                <a:spcPct val="90000"/>
              </a:lnSpc>
              <a:buFontTx/>
              <a:buNone/>
              <a:defRPr/>
            </a:pPr>
            <a:r>
              <a:rPr lang="it-IT" altLang="it-IT" sz="2000" kern="0" dirty="0" smtClean="0"/>
              <a:t>    </a:t>
            </a:r>
            <a:r>
              <a:rPr lang="it-IT" altLang="it-IT" sz="2000" kern="0" dirty="0" err="1" smtClean="0"/>
              <a:t>Father</a:t>
            </a:r>
            <a:r>
              <a:rPr lang="it-IT" altLang="it-IT" sz="2000" kern="0" dirty="0" smtClean="0"/>
              <a:t> f1, f2;    Son s1, s2;</a:t>
            </a:r>
          </a:p>
          <a:p>
            <a:pPr eaLnBrk="1" hangingPunct="1">
              <a:lnSpc>
                <a:spcPct val="90000"/>
              </a:lnSpc>
              <a:buFontTx/>
              <a:buNone/>
              <a:defRPr/>
            </a:pPr>
            <a:r>
              <a:rPr lang="it-IT" altLang="it-IT" sz="2000" kern="0" dirty="0" smtClean="0"/>
              <a:t>    f1 = new </a:t>
            </a:r>
            <a:r>
              <a:rPr lang="it-IT" altLang="it-IT" sz="2000" kern="0" dirty="0" err="1" smtClean="0"/>
              <a:t>Father</a:t>
            </a:r>
            <a:r>
              <a:rPr lang="it-IT" altLang="it-IT" sz="2000" kern="0" dirty="0" smtClean="0"/>
              <a:t>(3);</a:t>
            </a:r>
          </a:p>
          <a:p>
            <a:pPr eaLnBrk="1" hangingPunct="1">
              <a:lnSpc>
                <a:spcPct val="90000"/>
              </a:lnSpc>
              <a:buFontTx/>
              <a:buNone/>
              <a:defRPr/>
            </a:pPr>
            <a:r>
              <a:rPr lang="it-IT" altLang="it-IT" sz="2000" kern="0" dirty="0" smtClean="0"/>
              <a:t>    f2 = new Son(3,10);</a:t>
            </a:r>
          </a:p>
          <a:p>
            <a:pPr eaLnBrk="1" hangingPunct="1">
              <a:lnSpc>
                <a:spcPct val="90000"/>
              </a:lnSpc>
              <a:buFontTx/>
              <a:buNone/>
              <a:defRPr/>
            </a:pPr>
            <a:r>
              <a:rPr lang="it-IT" altLang="it-IT" sz="2000" kern="0" dirty="0" smtClean="0"/>
              <a:t>    </a:t>
            </a:r>
            <a:r>
              <a:rPr lang="it-IT" altLang="it-IT" sz="2000" kern="0" dirty="0" err="1" smtClean="0"/>
              <a:t>System.out.println</a:t>
            </a:r>
            <a:r>
              <a:rPr lang="it-IT" altLang="it-IT" sz="2000" kern="0" dirty="0" smtClean="0"/>
              <a:t>(f1.m(f2));              /* 1 */</a:t>
            </a:r>
          </a:p>
          <a:p>
            <a:pPr eaLnBrk="1" hangingPunct="1">
              <a:lnSpc>
                <a:spcPct val="90000"/>
              </a:lnSpc>
              <a:buFontTx/>
              <a:buNone/>
              <a:defRPr/>
            </a:pPr>
            <a:r>
              <a:rPr lang="it-IT" altLang="it-IT" sz="2000" kern="0" dirty="0" smtClean="0"/>
              <a:t>    </a:t>
            </a:r>
            <a:r>
              <a:rPr lang="it-IT" altLang="it-IT" sz="2000" kern="0" dirty="0" err="1" smtClean="0"/>
              <a:t>System.out.println</a:t>
            </a:r>
            <a:r>
              <a:rPr lang="it-IT" altLang="it-IT" sz="2000" kern="0" dirty="0" smtClean="0"/>
              <a:t>(f2.m(f1));              /* 2 */</a:t>
            </a:r>
          </a:p>
          <a:p>
            <a:pPr eaLnBrk="1" hangingPunct="1">
              <a:lnSpc>
                <a:spcPct val="90000"/>
              </a:lnSpc>
              <a:buFontTx/>
              <a:buNone/>
              <a:defRPr/>
            </a:pPr>
            <a:r>
              <a:rPr lang="it-IT" altLang="it-IT" sz="2000" kern="0" dirty="0" smtClean="0"/>
              <a:t>    s1 = new Son(4,21);</a:t>
            </a:r>
          </a:p>
          <a:p>
            <a:pPr eaLnBrk="1" hangingPunct="1">
              <a:lnSpc>
                <a:spcPct val="90000"/>
              </a:lnSpc>
              <a:buFontTx/>
              <a:buNone/>
              <a:defRPr/>
            </a:pPr>
            <a:r>
              <a:rPr lang="it-IT" altLang="it-IT" sz="2000" kern="0" dirty="0" smtClean="0"/>
              <a:t>    </a:t>
            </a:r>
            <a:r>
              <a:rPr lang="it-IT" altLang="it-IT" sz="2000" kern="0" dirty="0" err="1" smtClean="0"/>
              <a:t>System.out.println</a:t>
            </a:r>
            <a:r>
              <a:rPr lang="it-IT" altLang="it-IT" sz="2000" kern="0" dirty="0" smtClean="0"/>
              <a:t>(s1.m(f1) + s1.m(f2)); /*3*/</a:t>
            </a:r>
          </a:p>
          <a:p>
            <a:pPr eaLnBrk="1" hangingPunct="1">
              <a:lnSpc>
                <a:spcPct val="90000"/>
              </a:lnSpc>
              <a:buFontTx/>
              <a:buNone/>
              <a:defRPr/>
            </a:pPr>
            <a:r>
              <a:rPr lang="it-IT" altLang="it-IT" sz="2000" kern="0" dirty="0" smtClean="0"/>
              <a:t>    </a:t>
            </a:r>
            <a:r>
              <a:rPr lang="it-IT" altLang="it-IT" sz="2000" kern="0" dirty="0" err="1" smtClean="0"/>
              <a:t>System.out.println</a:t>
            </a:r>
            <a:r>
              <a:rPr lang="it-IT" altLang="it-IT" sz="2000" kern="0" dirty="0" smtClean="0"/>
              <a:t>(f1.m(s1) + f2.m(s1)); /*4*/</a:t>
            </a:r>
          </a:p>
          <a:p>
            <a:pPr eaLnBrk="1" hangingPunct="1">
              <a:lnSpc>
                <a:spcPct val="90000"/>
              </a:lnSpc>
              <a:buFontTx/>
              <a:buNone/>
              <a:defRPr/>
            </a:pPr>
            <a:r>
              <a:rPr lang="it-IT" altLang="it-IT" sz="2000" kern="0" dirty="0" smtClean="0"/>
              <a:t>    s2 = new Son(5,22);</a:t>
            </a:r>
          </a:p>
          <a:p>
            <a:pPr eaLnBrk="1" hangingPunct="1">
              <a:lnSpc>
                <a:spcPct val="90000"/>
              </a:lnSpc>
              <a:buFontTx/>
              <a:buNone/>
              <a:defRPr/>
            </a:pPr>
            <a:r>
              <a:rPr lang="it-IT" altLang="it-IT" sz="2000" kern="0" dirty="0" smtClean="0"/>
              <a:t>    </a:t>
            </a:r>
            <a:r>
              <a:rPr lang="it-IT" altLang="it-IT" sz="2000" kern="0" dirty="0" err="1" smtClean="0"/>
              <a:t>System.out.println</a:t>
            </a:r>
            <a:r>
              <a:rPr lang="it-IT" altLang="it-IT" sz="2000" kern="0" dirty="0" smtClean="0"/>
              <a:t>(s1.m(s2));              /* 5 */</a:t>
            </a:r>
          </a:p>
          <a:p>
            <a:pPr eaLnBrk="1" hangingPunct="1">
              <a:lnSpc>
                <a:spcPct val="90000"/>
              </a:lnSpc>
              <a:buFontTx/>
              <a:buNone/>
              <a:defRPr/>
            </a:pPr>
            <a:r>
              <a:rPr lang="it-IT" altLang="it-IT" sz="2000" kern="0" dirty="0" smtClean="0"/>
              <a:t>  }</a:t>
            </a:r>
          </a:p>
          <a:p>
            <a:pPr eaLnBrk="1" hangingPunct="1">
              <a:lnSpc>
                <a:spcPct val="90000"/>
              </a:lnSpc>
              <a:buFontTx/>
              <a:buNone/>
              <a:defRPr/>
            </a:pPr>
            <a:r>
              <a:rPr lang="it-IT" altLang="it-IT" sz="2000" kern="0" dirty="0" smtClean="0"/>
              <a:t>}</a:t>
            </a:r>
          </a:p>
        </p:txBody>
      </p:sp>
      <p:cxnSp>
        <p:nvCxnSpPr>
          <p:cNvPr id="5" name="Connettore 1 4"/>
          <p:cNvCxnSpPr/>
          <p:nvPr/>
        </p:nvCxnSpPr>
        <p:spPr>
          <a:xfrm>
            <a:off x="4067175" y="0"/>
            <a:ext cx="0" cy="6858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152400" y="0"/>
            <a:ext cx="8991600" cy="6096000"/>
          </a:xfrm>
        </p:spPr>
        <p:txBody>
          <a:bodyPr/>
          <a:lstStyle/>
          <a:p>
            <a:pPr eaLnBrk="1" hangingPunct="1">
              <a:lnSpc>
                <a:spcPct val="90000"/>
              </a:lnSpc>
            </a:pPr>
            <a:r>
              <a:rPr lang="it-IT" altLang="it-IT" sz="2800" smtClean="0"/>
              <a:t>Risposta: La classe Son definisce un metodo m(Father), che effettua un overriding del metodo m(Father) in Father, e un overloading di m, con signature m(Son). </a:t>
            </a:r>
          </a:p>
          <a:p>
            <a:pPr eaLnBrk="1" hangingPunct="1">
              <a:lnSpc>
                <a:spcPct val="90000"/>
              </a:lnSpc>
            </a:pPr>
            <a:r>
              <a:rPr lang="it-IT" altLang="it-IT" sz="2800" smtClean="0"/>
              <a:t>Istruzione 1: </a:t>
            </a:r>
          </a:p>
          <a:p>
            <a:pPr lvl="1" eaLnBrk="1" hangingPunct="1">
              <a:lnSpc>
                <a:spcPct val="90000"/>
              </a:lnSpc>
            </a:pPr>
            <a:r>
              <a:rPr lang="it-IT" altLang="it-IT" sz="2400" smtClean="0"/>
              <a:t>Parte statica (overloading): f1 ha tipo statico Father -&gt; il metodo viene cercato nella classe father. f2 ha tipo statico Father -&gt; viene cercato un metodo la cui signature è compatibile con m(Father). Il metodo viene trovato, è proprio Father.m(Father), e occorre cercare tra i metodi che ne effettuano un overriding. </a:t>
            </a:r>
          </a:p>
          <a:p>
            <a:pPr lvl="1" eaLnBrk="1" hangingPunct="1">
              <a:lnSpc>
                <a:spcPct val="90000"/>
              </a:lnSpc>
            </a:pPr>
            <a:r>
              <a:rPr lang="it-IT" altLang="it-IT" sz="2400" smtClean="0"/>
              <a:t>Parte dinamica (overriding): f1 ha tipo dinamico Father -&gt; viene scelto il metodo Father.m(Father). Stampato f2.x - f1.x, ossia 0. </a:t>
            </a:r>
          </a:p>
          <a:p>
            <a:pPr eaLnBrk="1" hangingPunct="1">
              <a:lnSpc>
                <a:spcPct val="90000"/>
              </a:lnSpc>
            </a:pPr>
            <a:r>
              <a:rPr lang="it-IT" altLang="it-IT" sz="2800" smtClean="0"/>
              <a:t>Istruzione 2:</a:t>
            </a:r>
          </a:p>
          <a:p>
            <a:pPr lvl="1" eaLnBrk="1" hangingPunct="1">
              <a:lnSpc>
                <a:spcPct val="90000"/>
              </a:lnSpc>
            </a:pPr>
            <a:r>
              <a:rPr lang="it-IT" altLang="it-IT" sz="2400" smtClean="0"/>
              <a:t>Parte statica (overloading): ancora, f1 e f2 hanno tipo statico Father. Quindi viene sempre scelto Father.m(Father) (o uno che ne fa overriding).</a:t>
            </a:r>
          </a:p>
          <a:p>
            <a:pPr lvl="1" eaLnBrk="1" hangingPunct="1">
              <a:lnSpc>
                <a:spcPct val="90000"/>
              </a:lnSpc>
            </a:pPr>
            <a:r>
              <a:rPr lang="it-IT" altLang="it-IT" sz="2400" smtClean="0"/>
              <a:t>Parte dinamica (overriding): stavolta f2 ha tipo dinamico Son, e quindi viene scelto il metodo Son.m(Father), che effettua overriding. Viene stampato 100.</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0" y="0"/>
            <a:ext cx="9144000" cy="6096000"/>
          </a:xfrm>
        </p:spPr>
        <p:txBody>
          <a:bodyPr/>
          <a:lstStyle/>
          <a:p>
            <a:pPr eaLnBrk="1" hangingPunct="1">
              <a:lnSpc>
                <a:spcPct val="90000"/>
              </a:lnSpc>
            </a:pPr>
            <a:r>
              <a:rPr lang="it-IT" altLang="it-IT" sz="2400" dirty="0" err="1" smtClean="0"/>
              <a:t>System.out.println</a:t>
            </a:r>
            <a:r>
              <a:rPr lang="it-IT" altLang="it-IT" sz="2400" dirty="0" smtClean="0"/>
              <a:t>(s1.m(f1</a:t>
            </a:r>
            <a:r>
              <a:rPr lang="it-IT" altLang="it-IT" sz="2400" dirty="0"/>
              <a:t>) + s1.m(f2)); /*3</a:t>
            </a:r>
            <a:r>
              <a:rPr lang="it-IT" altLang="it-IT" sz="2400" dirty="0" smtClean="0"/>
              <a:t>*/</a:t>
            </a:r>
          </a:p>
          <a:p>
            <a:pPr eaLnBrk="1" hangingPunct="1">
              <a:lnSpc>
                <a:spcPct val="90000"/>
              </a:lnSpc>
            </a:pPr>
            <a:r>
              <a:rPr lang="it-IT" altLang="it-IT" sz="2400" dirty="0" smtClean="0"/>
              <a:t>Istruzione 3:</a:t>
            </a:r>
          </a:p>
          <a:p>
            <a:pPr lvl="1" eaLnBrk="1" hangingPunct="1">
              <a:lnSpc>
                <a:spcPct val="90000"/>
              </a:lnSpc>
            </a:pPr>
            <a:r>
              <a:rPr lang="it-IT" altLang="it-IT" sz="2400" dirty="0" smtClean="0"/>
              <a:t>Parte statica: le due chiamate hanno come tipo statico </a:t>
            </a:r>
            <a:r>
              <a:rPr lang="it-IT" altLang="it-IT" sz="2400" dirty="0" err="1" smtClean="0"/>
              <a:t>Son.m</a:t>
            </a:r>
            <a:r>
              <a:rPr lang="it-IT" altLang="it-IT" sz="2400" dirty="0" smtClean="0"/>
              <a:t>(</a:t>
            </a:r>
            <a:r>
              <a:rPr lang="it-IT" altLang="it-IT" sz="2400" dirty="0" err="1" smtClean="0"/>
              <a:t>Father</a:t>
            </a:r>
            <a:r>
              <a:rPr lang="it-IT" altLang="it-IT" sz="2400" dirty="0" smtClean="0"/>
              <a:t>). Quindi viene scelto questo metodo, o un metodo che ne fa </a:t>
            </a:r>
            <a:r>
              <a:rPr lang="it-IT" altLang="it-IT" sz="2400" dirty="0" err="1" smtClean="0"/>
              <a:t>override</a:t>
            </a:r>
            <a:r>
              <a:rPr lang="it-IT" altLang="it-IT" sz="2400" dirty="0" smtClean="0"/>
              <a:t>...</a:t>
            </a:r>
          </a:p>
          <a:p>
            <a:pPr lvl="1" eaLnBrk="1" hangingPunct="1">
              <a:lnSpc>
                <a:spcPct val="90000"/>
              </a:lnSpc>
            </a:pPr>
            <a:r>
              <a:rPr lang="it-IT" altLang="it-IT" sz="2400" dirty="0" smtClean="0"/>
              <a:t>Parte dinamica: ...ma nessun metodo fa </a:t>
            </a:r>
            <a:r>
              <a:rPr lang="it-IT" altLang="it-IT" sz="2400" dirty="0" err="1" smtClean="0"/>
              <a:t>override</a:t>
            </a:r>
            <a:r>
              <a:rPr lang="it-IT" altLang="it-IT" sz="2400" dirty="0" smtClean="0"/>
              <a:t> di </a:t>
            </a:r>
            <a:r>
              <a:rPr lang="it-IT" altLang="it-IT" sz="2400" dirty="0" err="1" smtClean="0"/>
              <a:t>Son.m</a:t>
            </a:r>
            <a:r>
              <a:rPr lang="it-IT" altLang="it-IT" sz="2400" dirty="0" smtClean="0"/>
              <a:t>(</a:t>
            </a:r>
            <a:r>
              <a:rPr lang="it-IT" altLang="it-IT" sz="2400" dirty="0" err="1" smtClean="0"/>
              <a:t>Father</a:t>
            </a:r>
            <a:r>
              <a:rPr lang="it-IT" altLang="it-IT" sz="2400" dirty="0" smtClean="0"/>
              <a:t>), quindi per entrambe le chiamate viene eseguito questo. Notare che, nonostante f2 abbia tipo dinamico Son, </a:t>
            </a:r>
            <a:r>
              <a:rPr lang="it-IT" altLang="it-IT" sz="2400" dirty="0" err="1" smtClean="0"/>
              <a:t>s.m</a:t>
            </a:r>
            <a:r>
              <a:rPr lang="it-IT" altLang="it-IT" sz="2400" dirty="0" smtClean="0"/>
              <a:t>(f2) NON esegue </a:t>
            </a:r>
            <a:r>
              <a:rPr lang="it-IT" altLang="it-IT" sz="2400" dirty="0" err="1" smtClean="0"/>
              <a:t>Son.m</a:t>
            </a:r>
            <a:r>
              <a:rPr lang="it-IT" altLang="it-IT" sz="2400" dirty="0" smtClean="0"/>
              <a:t>(Son)!!! Viene stampato 200.</a:t>
            </a:r>
          </a:p>
          <a:p>
            <a:pPr eaLnBrk="1" hangingPunct="1">
              <a:lnSpc>
                <a:spcPct val="90000"/>
              </a:lnSpc>
            </a:pPr>
            <a:r>
              <a:rPr lang="it-IT" altLang="it-IT" sz="2400" dirty="0" err="1" smtClean="0"/>
              <a:t>System.out.println</a:t>
            </a:r>
            <a:r>
              <a:rPr lang="it-IT" altLang="it-IT" sz="2400" dirty="0" smtClean="0"/>
              <a:t>(f1.m(s1</a:t>
            </a:r>
            <a:r>
              <a:rPr lang="it-IT" altLang="it-IT" sz="2400" dirty="0"/>
              <a:t>) + f2.m(s1)); /*4</a:t>
            </a:r>
            <a:r>
              <a:rPr lang="it-IT" altLang="it-IT" sz="2400" dirty="0" smtClean="0"/>
              <a:t>*/</a:t>
            </a:r>
          </a:p>
          <a:p>
            <a:pPr eaLnBrk="1" hangingPunct="1">
              <a:lnSpc>
                <a:spcPct val="90000"/>
              </a:lnSpc>
            </a:pPr>
            <a:r>
              <a:rPr lang="it-IT" altLang="it-IT" sz="2400" dirty="0" smtClean="0"/>
              <a:t>Istruzione 4:</a:t>
            </a:r>
          </a:p>
          <a:p>
            <a:pPr lvl="1" eaLnBrk="1" hangingPunct="1">
              <a:lnSpc>
                <a:spcPct val="90000"/>
              </a:lnSpc>
            </a:pPr>
            <a:r>
              <a:rPr lang="it-IT" altLang="it-IT" sz="2400" dirty="0" smtClean="0"/>
              <a:t>Parte statica: le due chiamate hanno come tipo statico </a:t>
            </a:r>
            <a:r>
              <a:rPr lang="it-IT" altLang="it-IT" sz="2400" dirty="0" err="1" smtClean="0"/>
              <a:t>Father.m</a:t>
            </a:r>
            <a:r>
              <a:rPr lang="it-IT" altLang="it-IT" sz="2400" dirty="0" smtClean="0"/>
              <a:t>(Son). Non esiste un metodo con questa </a:t>
            </a:r>
            <a:r>
              <a:rPr lang="it-IT" altLang="it-IT" sz="2400" dirty="0" err="1" smtClean="0"/>
              <a:t>signature</a:t>
            </a:r>
            <a:r>
              <a:rPr lang="it-IT" altLang="it-IT" sz="2400" dirty="0" smtClean="0"/>
              <a:t>, ma </a:t>
            </a:r>
            <a:r>
              <a:rPr lang="it-IT" altLang="it-IT" sz="2400" dirty="0" err="1" smtClean="0"/>
              <a:t>Father.m</a:t>
            </a:r>
            <a:r>
              <a:rPr lang="it-IT" altLang="it-IT" sz="2400" dirty="0" smtClean="0"/>
              <a:t>(</a:t>
            </a:r>
            <a:r>
              <a:rPr lang="it-IT" altLang="it-IT" sz="2400" dirty="0" err="1" smtClean="0"/>
              <a:t>Father</a:t>
            </a:r>
            <a:r>
              <a:rPr lang="it-IT" altLang="it-IT" sz="2400" dirty="0" smtClean="0"/>
              <a:t>) è compatibile. Viene scelto quindi </a:t>
            </a:r>
            <a:r>
              <a:rPr lang="it-IT" altLang="it-IT" sz="2400" dirty="0" err="1" smtClean="0"/>
              <a:t>Father.m</a:t>
            </a:r>
            <a:r>
              <a:rPr lang="it-IT" altLang="it-IT" sz="2400" dirty="0" smtClean="0"/>
              <a:t>(</a:t>
            </a:r>
            <a:r>
              <a:rPr lang="it-IT" altLang="it-IT" sz="2400" dirty="0" err="1" smtClean="0"/>
              <a:t>Father</a:t>
            </a:r>
            <a:r>
              <a:rPr lang="it-IT" altLang="it-IT" sz="2400" dirty="0" smtClean="0"/>
              <a:t>), o un metodo che ne fa </a:t>
            </a:r>
            <a:r>
              <a:rPr lang="it-IT" altLang="it-IT" sz="2400" dirty="0" err="1" smtClean="0"/>
              <a:t>override</a:t>
            </a:r>
            <a:r>
              <a:rPr lang="it-IT" altLang="it-IT" sz="2400" dirty="0" smtClean="0"/>
              <a:t>.</a:t>
            </a:r>
          </a:p>
          <a:p>
            <a:pPr lvl="1" eaLnBrk="1" hangingPunct="1">
              <a:lnSpc>
                <a:spcPct val="90000"/>
              </a:lnSpc>
            </a:pPr>
            <a:r>
              <a:rPr lang="it-IT" altLang="it-IT" sz="2400" dirty="0" smtClean="0"/>
              <a:t>Parte dinamica: dal momento che f1 e f2 hanno diversi tipi dinamici, la prima chiamata usa il metodo </a:t>
            </a:r>
            <a:r>
              <a:rPr lang="it-IT" altLang="it-IT" sz="2400" dirty="0" err="1" smtClean="0"/>
              <a:t>Father.m</a:t>
            </a:r>
            <a:r>
              <a:rPr lang="it-IT" altLang="it-IT" sz="2400" dirty="0" smtClean="0"/>
              <a:t>(</a:t>
            </a:r>
            <a:r>
              <a:rPr lang="it-IT" altLang="it-IT" sz="2400" dirty="0" err="1" smtClean="0"/>
              <a:t>Father</a:t>
            </a:r>
            <a:r>
              <a:rPr lang="it-IT" altLang="it-IT" sz="2400" dirty="0" smtClean="0"/>
              <a:t>), la seconda usa il metodo </a:t>
            </a:r>
            <a:r>
              <a:rPr lang="it-IT" altLang="it-IT" sz="2400" dirty="0" err="1" smtClean="0"/>
              <a:t>overridden</a:t>
            </a:r>
            <a:r>
              <a:rPr lang="it-IT" altLang="it-IT" sz="2400" dirty="0" smtClean="0"/>
              <a:t> </a:t>
            </a:r>
            <a:r>
              <a:rPr lang="it-IT" altLang="it-IT" sz="2400" dirty="0" err="1" smtClean="0"/>
              <a:t>Son.m</a:t>
            </a:r>
            <a:r>
              <a:rPr lang="it-IT" altLang="it-IT" sz="2400" dirty="0" smtClean="0"/>
              <a:t>(</a:t>
            </a:r>
            <a:r>
              <a:rPr lang="it-IT" altLang="it-IT" sz="2400" dirty="0" err="1" smtClean="0"/>
              <a:t>Father</a:t>
            </a:r>
            <a:r>
              <a:rPr lang="it-IT" altLang="it-IT" sz="2400" dirty="0" smtClean="0"/>
              <a:t>). </a:t>
            </a:r>
          </a:p>
          <a:p>
            <a:pPr lvl="1" eaLnBrk="1" hangingPunct="1">
              <a:lnSpc>
                <a:spcPct val="90000"/>
              </a:lnSpc>
              <a:buFontTx/>
              <a:buNone/>
            </a:pPr>
            <a:r>
              <a:rPr lang="it-IT" altLang="it-IT" sz="2400" dirty="0" smtClean="0"/>
              <a:t>	Il risultato è 1 + 100 = 101.</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685800" y="914400"/>
            <a:ext cx="7772400" cy="5181600"/>
          </a:xfrm>
        </p:spPr>
        <p:txBody>
          <a:bodyPr/>
          <a:lstStyle/>
          <a:p>
            <a:pPr eaLnBrk="1" hangingPunct="1"/>
            <a:r>
              <a:rPr lang="it-IT" altLang="it-IT" dirty="0" smtClean="0"/>
              <a:t>Istruzione 5:</a:t>
            </a:r>
          </a:p>
          <a:p>
            <a:pPr lvl="1" eaLnBrk="1" hangingPunct="1"/>
            <a:r>
              <a:rPr lang="it-IT" altLang="it-IT" dirty="0" smtClean="0"/>
              <a:t>Statico è </a:t>
            </a:r>
            <a:r>
              <a:rPr lang="it-IT" altLang="it-IT" dirty="0" err="1" smtClean="0"/>
              <a:t>Son.m</a:t>
            </a:r>
            <a:r>
              <a:rPr lang="it-IT" altLang="it-IT" dirty="0" smtClean="0"/>
              <a:t>(Son), e non ci sono metodi che ne fanno </a:t>
            </a:r>
            <a:r>
              <a:rPr lang="it-IT" altLang="it-IT" dirty="0" err="1" smtClean="0"/>
              <a:t>overriding</a:t>
            </a:r>
            <a:r>
              <a:rPr lang="it-IT" altLang="it-IT" dirty="0" smtClean="0"/>
              <a:t>. All'interno, viene effettuata una chiamata di </a:t>
            </a:r>
            <a:r>
              <a:rPr lang="it-IT" altLang="it-IT" dirty="0" err="1" smtClean="0"/>
              <a:t>super.m</a:t>
            </a:r>
            <a:r>
              <a:rPr lang="it-IT" altLang="it-IT" dirty="0" smtClean="0"/>
              <a:t>(s), con s parametro il cui tipo statico è Son; super significa "della superclasse statica" - quindi di </a:t>
            </a:r>
            <a:r>
              <a:rPr lang="it-IT" altLang="it-IT" dirty="0" err="1" smtClean="0"/>
              <a:t>Father</a:t>
            </a:r>
            <a:r>
              <a:rPr lang="it-IT" altLang="it-IT" dirty="0" smtClean="0"/>
              <a:t>. Staticamente, questo significa cercare </a:t>
            </a:r>
            <a:r>
              <a:rPr lang="it-IT" altLang="it-IT" dirty="0" err="1" smtClean="0"/>
              <a:t>Father.m</a:t>
            </a:r>
            <a:r>
              <a:rPr lang="it-IT" altLang="it-IT" dirty="0" smtClean="0"/>
              <a:t>(Son), che non esiste: Però esiste </a:t>
            </a:r>
            <a:r>
              <a:rPr lang="it-IT" altLang="it-IT" dirty="0" err="1" smtClean="0"/>
              <a:t>Father.m</a:t>
            </a:r>
            <a:r>
              <a:rPr lang="it-IT" altLang="it-IT" dirty="0" smtClean="0"/>
              <a:t>(</a:t>
            </a:r>
            <a:r>
              <a:rPr lang="it-IT" altLang="it-IT" dirty="0" err="1" smtClean="0"/>
              <a:t>Father</a:t>
            </a:r>
            <a:r>
              <a:rPr lang="it-IT" altLang="it-IT" dirty="0" smtClean="0"/>
              <a:t>), che è compatibile. A </a:t>
            </a:r>
            <a:r>
              <a:rPr lang="it-IT" altLang="it-IT" dirty="0" err="1" smtClean="0"/>
              <a:t>runtime</a:t>
            </a:r>
            <a:r>
              <a:rPr lang="it-IT" altLang="it-IT" dirty="0" smtClean="0"/>
              <a:t> viene invocato questo. Quindi, </a:t>
            </a:r>
            <a:r>
              <a:rPr lang="it-IT" altLang="it-IT" dirty="0" err="1" smtClean="0"/>
              <a:t>super.m</a:t>
            </a:r>
            <a:r>
              <a:rPr lang="it-IT" altLang="it-IT" dirty="0" smtClean="0"/>
              <a:t>(s) restituisce 1, e l'istruzione 5 stampa 2 a schermo. </a:t>
            </a:r>
          </a:p>
          <a:p>
            <a:pPr eaLnBrk="1" hangingPunct="1">
              <a:buFontTx/>
              <a:buNone/>
            </a:pPr>
            <a:endParaRPr lang="it-IT" altLang="it-IT" dirty="0" smtClean="0"/>
          </a:p>
          <a:p>
            <a:pPr eaLnBrk="1" hangingPunct="1"/>
            <a:endParaRPr lang="it-IT" altLang="it-IT"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Student</a:t>
            </a:r>
            <a:r>
              <a:rPr lang="it-IT" dirty="0" smtClean="0"/>
              <a:t> (eredita da </a:t>
            </a:r>
            <a:r>
              <a:rPr lang="it-IT" dirty="0" err="1" smtClean="0"/>
              <a:t>Person</a:t>
            </a:r>
            <a:r>
              <a:rPr lang="it-IT" dirty="0" smtClean="0"/>
              <a:t>)</a:t>
            </a:r>
            <a:endParaRPr lang="it-IT" dirty="0"/>
          </a:p>
        </p:txBody>
      </p:sp>
      <p:sp>
        <p:nvSpPr>
          <p:cNvPr id="7" name="Rectangle 6"/>
          <p:cNvSpPr/>
          <p:nvPr/>
        </p:nvSpPr>
        <p:spPr>
          <a:xfrm>
            <a:off x="457200" y="2413338"/>
            <a:ext cx="8229600" cy="2031325"/>
          </a:xfrm>
          <a:prstGeom prst="rect">
            <a:avLst/>
          </a:prstGeom>
        </p:spPr>
        <p:txBody>
          <a:bodyPr wrap="square">
            <a:spAutoFit/>
          </a:bodyPr>
          <a:lstStyle/>
          <a:p>
            <a:r>
              <a:rPr lang="it-IT" b="1" dirty="0">
                <a:solidFill>
                  <a:srgbClr val="7F0055"/>
                </a:solidFill>
                <a:latin typeface="Monaco"/>
              </a:rPr>
              <a:t>public</a:t>
            </a:r>
            <a:r>
              <a:rPr lang="it-IT" b="1" dirty="0">
                <a:solidFill>
                  <a:srgbClr val="000000"/>
                </a:solidFill>
                <a:latin typeface="Monaco"/>
              </a:rPr>
              <a:t> </a:t>
            </a:r>
            <a:r>
              <a:rPr lang="it-IT" b="1" dirty="0" err="1">
                <a:solidFill>
                  <a:srgbClr val="7F0055"/>
                </a:solidFill>
                <a:latin typeface="Monaco"/>
              </a:rPr>
              <a:t>class</a:t>
            </a:r>
            <a:r>
              <a:rPr lang="it-IT" b="1" dirty="0">
                <a:solidFill>
                  <a:srgbClr val="000000"/>
                </a:solidFill>
                <a:latin typeface="Monaco"/>
              </a:rPr>
              <a:t> </a:t>
            </a:r>
            <a:r>
              <a:rPr lang="it-IT" b="1" dirty="0" err="1">
                <a:solidFill>
                  <a:srgbClr val="000000"/>
                </a:solidFill>
                <a:latin typeface="Monaco"/>
              </a:rPr>
              <a:t>Student</a:t>
            </a:r>
            <a:r>
              <a:rPr lang="it-IT" b="1" dirty="0">
                <a:solidFill>
                  <a:srgbClr val="000000"/>
                </a:solidFill>
                <a:latin typeface="Monaco"/>
              </a:rPr>
              <a:t> </a:t>
            </a:r>
            <a:r>
              <a:rPr lang="it-IT" b="1" dirty="0" err="1">
                <a:solidFill>
                  <a:srgbClr val="7F0055"/>
                </a:solidFill>
                <a:latin typeface="Monaco"/>
              </a:rPr>
              <a:t>extends</a:t>
            </a:r>
            <a:r>
              <a:rPr lang="it-IT" b="1" dirty="0">
                <a:solidFill>
                  <a:srgbClr val="000000"/>
                </a:solidFill>
                <a:latin typeface="Monaco"/>
              </a:rPr>
              <a:t> </a:t>
            </a:r>
            <a:r>
              <a:rPr lang="it-IT" b="1" dirty="0" err="1">
                <a:solidFill>
                  <a:srgbClr val="000000"/>
                </a:solidFill>
                <a:latin typeface="Monaco"/>
              </a:rPr>
              <a:t>Person</a:t>
            </a:r>
            <a:r>
              <a:rPr lang="it-IT" b="1" dirty="0">
                <a:solidFill>
                  <a:srgbClr val="000000"/>
                </a:solidFill>
                <a:latin typeface="Monaco"/>
              </a:rPr>
              <a:t>{</a:t>
            </a:r>
          </a:p>
          <a:p>
            <a:r>
              <a:rPr lang="it-IT" dirty="0">
                <a:solidFill>
                  <a:srgbClr val="000000"/>
                </a:solidFill>
                <a:latin typeface="Monaco"/>
              </a:rPr>
              <a:t>	</a:t>
            </a:r>
            <a:r>
              <a:rPr lang="it-IT" b="1" dirty="0">
                <a:solidFill>
                  <a:srgbClr val="7F0055"/>
                </a:solidFill>
                <a:latin typeface="Monaco"/>
              </a:rPr>
              <a:t>private</a:t>
            </a:r>
            <a:r>
              <a:rPr lang="it-IT" b="1" dirty="0">
                <a:solidFill>
                  <a:srgbClr val="000000"/>
                </a:solidFill>
                <a:latin typeface="Monaco"/>
              </a:rPr>
              <a:t> </a:t>
            </a:r>
            <a:r>
              <a:rPr lang="it-IT" b="1" dirty="0" err="1">
                <a:solidFill>
                  <a:srgbClr val="7F0055"/>
                </a:solidFill>
                <a:latin typeface="Monaco"/>
              </a:rPr>
              <a:t>final</a:t>
            </a:r>
            <a:r>
              <a:rPr lang="it-IT" b="1" dirty="0">
                <a:solidFill>
                  <a:srgbClr val="000000"/>
                </a:solidFill>
                <a:latin typeface="Monaco"/>
              </a:rPr>
              <a:t> List&lt;Grade&gt; </a:t>
            </a:r>
            <a:r>
              <a:rPr lang="it-IT" b="1" dirty="0" err="1">
                <a:solidFill>
                  <a:srgbClr val="0000C0"/>
                </a:solidFill>
                <a:latin typeface="Monaco"/>
              </a:rPr>
              <a:t>grades</a:t>
            </a:r>
            <a:r>
              <a:rPr lang="it-IT" b="1" dirty="0">
                <a:solidFill>
                  <a:srgbClr val="000000"/>
                </a:solidFill>
                <a:latin typeface="Monaco"/>
              </a:rPr>
              <a:t>; </a:t>
            </a:r>
          </a:p>
          <a:p>
            <a:r>
              <a:rPr lang="it-IT" dirty="0">
                <a:solidFill>
                  <a:srgbClr val="000000"/>
                </a:solidFill>
                <a:latin typeface="Monaco"/>
              </a:rPr>
              <a:t>	</a:t>
            </a:r>
          </a:p>
          <a:p>
            <a:r>
              <a:rPr lang="it-IT" dirty="0">
                <a:solidFill>
                  <a:srgbClr val="000000"/>
                </a:solidFill>
                <a:latin typeface="Monaco"/>
              </a:rPr>
              <a:t>	</a:t>
            </a:r>
            <a:r>
              <a:rPr lang="it-IT" b="1" dirty="0">
                <a:solidFill>
                  <a:srgbClr val="7F0055"/>
                </a:solidFill>
                <a:latin typeface="Monaco"/>
              </a:rPr>
              <a:t>public</a:t>
            </a:r>
            <a:r>
              <a:rPr lang="it-IT" b="1" dirty="0">
                <a:solidFill>
                  <a:srgbClr val="000000"/>
                </a:solidFill>
                <a:latin typeface="Monaco"/>
              </a:rPr>
              <a:t> </a:t>
            </a:r>
            <a:r>
              <a:rPr lang="it-IT" b="1" dirty="0" err="1">
                <a:solidFill>
                  <a:srgbClr val="000000"/>
                </a:solidFill>
                <a:latin typeface="Monaco"/>
              </a:rPr>
              <a:t>Student</a:t>
            </a:r>
            <a:r>
              <a:rPr lang="it-IT" b="1" dirty="0">
                <a:solidFill>
                  <a:srgbClr val="000000"/>
                </a:solidFill>
                <a:latin typeface="Monaco"/>
              </a:rPr>
              <a:t> (</a:t>
            </a:r>
            <a:r>
              <a:rPr lang="it-IT" b="1" dirty="0" err="1">
                <a:solidFill>
                  <a:srgbClr val="000000"/>
                </a:solidFill>
                <a:latin typeface="Monaco"/>
              </a:rPr>
              <a:t>String</a:t>
            </a:r>
            <a:r>
              <a:rPr lang="it-IT" b="1" dirty="0">
                <a:solidFill>
                  <a:srgbClr val="000000"/>
                </a:solidFill>
                <a:latin typeface="Monaco"/>
              </a:rPr>
              <a:t> </a:t>
            </a:r>
            <a:r>
              <a:rPr lang="it-IT" b="1" dirty="0" err="1">
                <a:solidFill>
                  <a:srgbClr val="000000"/>
                </a:solidFill>
                <a:latin typeface="Monaco"/>
              </a:rPr>
              <a:t>name</a:t>
            </a:r>
            <a:r>
              <a:rPr lang="it-IT" b="1" dirty="0">
                <a:solidFill>
                  <a:srgbClr val="000000"/>
                </a:solidFill>
                <a:latin typeface="Monaco"/>
              </a:rPr>
              <a:t>, Date </a:t>
            </a:r>
            <a:r>
              <a:rPr lang="it-IT" b="1" dirty="0" err="1">
                <a:solidFill>
                  <a:srgbClr val="000000"/>
                </a:solidFill>
                <a:latin typeface="Monaco"/>
              </a:rPr>
              <a:t>birthday</a:t>
            </a:r>
            <a:r>
              <a:rPr lang="it-IT" b="1" dirty="0">
                <a:solidFill>
                  <a:srgbClr val="000000"/>
                </a:solidFill>
                <a:latin typeface="Monaco"/>
              </a:rPr>
              <a:t>){</a:t>
            </a:r>
          </a:p>
          <a:p>
            <a:r>
              <a:rPr lang="it-IT" dirty="0">
                <a:solidFill>
                  <a:srgbClr val="000000"/>
                </a:solidFill>
                <a:latin typeface="Monaco"/>
              </a:rPr>
              <a:t>		</a:t>
            </a:r>
            <a:r>
              <a:rPr lang="it-IT" b="1" dirty="0">
                <a:solidFill>
                  <a:srgbClr val="7F0055"/>
                </a:solidFill>
                <a:latin typeface="Monaco"/>
              </a:rPr>
              <a:t>super</a:t>
            </a:r>
            <a:r>
              <a:rPr lang="it-IT" b="1" dirty="0">
                <a:solidFill>
                  <a:srgbClr val="000000"/>
                </a:solidFill>
                <a:latin typeface="Monaco"/>
              </a:rPr>
              <a:t>(</a:t>
            </a:r>
            <a:r>
              <a:rPr lang="it-IT" b="1" dirty="0" err="1">
                <a:solidFill>
                  <a:srgbClr val="000000"/>
                </a:solidFill>
                <a:latin typeface="Monaco"/>
              </a:rPr>
              <a:t>name,birthday</a:t>
            </a:r>
            <a:r>
              <a:rPr lang="it-IT" b="1" dirty="0">
                <a:solidFill>
                  <a:srgbClr val="000000"/>
                </a:solidFill>
                <a:latin typeface="Monaco"/>
              </a:rPr>
              <a:t>);		</a:t>
            </a:r>
          </a:p>
          <a:p>
            <a:r>
              <a:rPr lang="it-IT" dirty="0">
                <a:solidFill>
                  <a:srgbClr val="000000"/>
                </a:solidFill>
                <a:latin typeface="Monaco"/>
              </a:rPr>
              <a:t>		</a:t>
            </a:r>
            <a:r>
              <a:rPr lang="it-IT" dirty="0" err="1">
                <a:solidFill>
                  <a:srgbClr val="0000C0"/>
                </a:solidFill>
                <a:latin typeface="Monaco"/>
              </a:rPr>
              <a:t>grades</a:t>
            </a:r>
            <a:r>
              <a:rPr lang="it-IT" dirty="0">
                <a:solidFill>
                  <a:srgbClr val="000000"/>
                </a:solidFill>
                <a:latin typeface="Monaco"/>
              </a:rPr>
              <a:t> = </a:t>
            </a:r>
            <a:r>
              <a:rPr lang="it-IT" b="1" dirty="0">
                <a:solidFill>
                  <a:srgbClr val="7F0055"/>
                </a:solidFill>
                <a:latin typeface="Monaco"/>
              </a:rPr>
              <a:t>new</a:t>
            </a:r>
            <a:r>
              <a:rPr lang="it-IT" b="1" dirty="0">
                <a:solidFill>
                  <a:srgbClr val="000000"/>
                </a:solidFill>
                <a:latin typeface="Monaco"/>
              </a:rPr>
              <a:t> </a:t>
            </a:r>
            <a:r>
              <a:rPr lang="it-IT" b="1" dirty="0" err="1">
                <a:solidFill>
                  <a:srgbClr val="000000"/>
                </a:solidFill>
                <a:latin typeface="Monaco"/>
              </a:rPr>
              <a:t>ArrayList</a:t>
            </a:r>
            <a:r>
              <a:rPr lang="it-IT" b="1" dirty="0">
                <a:solidFill>
                  <a:srgbClr val="000000"/>
                </a:solidFill>
                <a:latin typeface="Monaco"/>
              </a:rPr>
              <a:t>&lt;Grade&gt;();</a:t>
            </a:r>
          </a:p>
          <a:p>
            <a:r>
              <a:rPr lang="it-IT" dirty="0">
                <a:solidFill>
                  <a:srgbClr val="000000"/>
                </a:solidFill>
                <a:latin typeface="Monaco"/>
              </a:rPr>
              <a:t>	</a:t>
            </a:r>
            <a:r>
              <a:rPr lang="it-IT" dirty="0" smtClean="0">
                <a:solidFill>
                  <a:srgbClr val="000000"/>
                </a:solidFill>
                <a:latin typeface="Monaco"/>
              </a:rPr>
              <a:t>}</a:t>
            </a:r>
            <a:endParaRPr lang="it-IT" dirty="0">
              <a:solidFill>
                <a:srgbClr val="000000"/>
              </a:solidFill>
              <a:latin typeface="Monaco"/>
            </a:endParaRPr>
          </a:p>
        </p:txBody>
      </p:sp>
    </p:spTree>
    <p:extLst>
      <p:ext uri="{BB962C8B-B14F-4D97-AF65-F5344CB8AC3E}">
        <p14:creationId xmlns:p14="http://schemas.microsoft.com/office/powerpoint/2010/main" val="3001398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Collections </a:t>
            </a:r>
            <a:r>
              <a:rPr lang="en-US" dirty="0"/>
              <a:t>in Java </a:t>
            </a:r>
            <a:endParaRPr lang="it-IT" dirty="0"/>
          </a:p>
        </p:txBody>
      </p:sp>
      <p:sp>
        <p:nvSpPr>
          <p:cNvPr id="3" name="Content Placeholder 2"/>
          <p:cNvSpPr>
            <a:spLocks noGrp="1"/>
          </p:cNvSpPr>
          <p:nvPr>
            <p:ph idx="1"/>
          </p:nvPr>
        </p:nvSpPr>
        <p:spPr/>
        <p:txBody>
          <a:bodyPr>
            <a:normAutofit/>
          </a:bodyPr>
          <a:lstStyle/>
          <a:p>
            <a:r>
              <a:rPr lang="en-US" dirty="0" err="1" smtClean="0"/>
              <a:t>Nell’esempio</a:t>
            </a:r>
            <a:r>
              <a:rPr lang="en-US" dirty="0" smtClean="0"/>
              <a:t> </a:t>
            </a:r>
            <a:r>
              <a:rPr lang="en-US" dirty="0"/>
              <a:t>di prima </a:t>
            </a:r>
            <a:r>
              <a:rPr lang="en-US" dirty="0" err="1"/>
              <a:t>abbiamo</a:t>
            </a:r>
            <a:r>
              <a:rPr lang="en-US" dirty="0"/>
              <a:t> </a:t>
            </a:r>
            <a:r>
              <a:rPr lang="en-US" dirty="0" err="1"/>
              <a:t>creato</a:t>
            </a:r>
            <a:r>
              <a:rPr lang="en-US" dirty="0"/>
              <a:t> </a:t>
            </a:r>
            <a:r>
              <a:rPr lang="en-US" dirty="0" err="1"/>
              <a:t>una</a:t>
            </a:r>
            <a:r>
              <a:rPr lang="en-US" dirty="0"/>
              <a:t> </a:t>
            </a:r>
            <a:r>
              <a:rPr lang="en-US" dirty="0" err="1"/>
              <a:t>lista</a:t>
            </a:r>
            <a:r>
              <a:rPr lang="en-US" dirty="0"/>
              <a:t> di </a:t>
            </a:r>
            <a:r>
              <a:rPr lang="en-US" dirty="0" err="1"/>
              <a:t>voti</a:t>
            </a:r>
            <a:r>
              <a:rPr lang="en-US" dirty="0"/>
              <a:t> di </a:t>
            </a:r>
            <a:r>
              <a:rPr lang="en-US" dirty="0" err="1"/>
              <a:t>tipo:List</a:t>
            </a:r>
            <a:r>
              <a:rPr lang="en-US" dirty="0"/>
              <a:t>&lt;Grade&gt;</a:t>
            </a:r>
            <a:br>
              <a:rPr lang="en-US" dirty="0"/>
            </a:br>
            <a:r>
              <a:rPr lang="en-US" dirty="0" err="1"/>
              <a:t>Questo</a:t>
            </a:r>
            <a:r>
              <a:rPr lang="en-US" dirty="0"/>
              <a:t> è un </a:t>
            </a:r>
            <a:r>
              <a:rPr lang="en-US" dirty="0" err="1"/>
              <a:t>esempio</a:t>
            </a:r>
            <a:r>
              <a:rPr lang="en-US" dirty="0"/>
              <a:t> </a:t>
            </a:r>
            <a:r>
              <a:rPr lang="en-US" dirty="0" err="1"/>
              <a:t>dell’uso</a:t>
            </a:r>
            <a:r>
              <a:rPr lang="en-US" dirty="0"/>
              <a:t> </a:t>
            </a:r>
            <a:r>
              <a:rPr lang="en-US" dirty="0" err="1"/>
              <a:t>dei</a:t>
            </a:r>
            <a:r>
              <a:rPr lang="en-US" dirty="0"/>
              <a:t> </a:t>
            </a:r>
            <a:r>
              <a:rPr lang="en-US" i="1" dirty="0"/>
              <a:t>generics</a:t>
            </a:r>
            <a:r>
              <a:rPr lang="en-US" dirty="0"/>
              <a:t>, </a:t>
            </a:r>
            <a:r>
              <a:rPr lang="en-US" dirty="0" err="1"/>
              <a:t>classi</a:t>
            </a:r>
            <a:r>
              <a:rPr lang="en-US" dirty="0"/>
              <a:t> </a:t>
            </a:r>
            <a:r>
              <a:rPr lang="en-US" dirty="0" err="1"/>
              <a:t>il</a:t>
            </a:r>
            <a:r>
              <a:rPr lang="en-US" dirty="0"/>
              <a:t> cui </a:t>
            </a:r>
            <a:r>
              <a:rPr lang="en-US" dirty="0" err="1"/>
              <a:t>tipo</a:t>
            </a:r>
            <a:r>
              <a:rPr lang="en-US" dirty="0"/>
              <a:t> è </a:t>
            </a:r>
            <a:r>
              <a:rPr lang="en-US" dirty="0" err="1"/>
              <a:t>parametrico</a:t>
            </a:r>
            <a:r>
              <a:rPr lang="en-US" dirty="0"/>
              <a:t> </a:t>
            </a:r>
            <a:r>
              <a:rPr lang="en-US" dirty="0" err="1"/>
              <a:t>rispetto</a:t>
            </a:r>
            <a:r>
              <a:rPr lang="en-US" dirty="0"/>
              <a:t> ad </a:t>
            </a:r>
            <a:r>
              <a:rPr lang="en-US" dirty="0" err="1"/>
              <a:t>altri</a:t>
            </a:r>
            <a:r>
              <a:rPr lang="en-US" dirty="0"/>
              <a:t> tipi. </a:t>
            </a:r>
          </a:p>
          <a:p>
            <a:r>
              <a:rPr lang="en-US" dirty="0"/>
              <a:t>List è </a:t>
            </a:r>
            <a:r>
              <a:rPr lang="en-US" dirty="0" err="1"/>
              <a:t>una</a:t>
            </a:r>
            <a:r>
              <a:rPr lang="en-US" dirty="0"/>
              <a:t> </a:t>
            </a:r>
            <a:r>
              <a:rPr lang="en-US" dirty="0" err="1"/>
              <a:t>interfaccia</a:t>
            </a:r>
            <a:r>
              <a:rPr lang="en-US" dirty="0"/>
              <a:t>, per </a:t>
            </a:r>
            <a:r>
              <a:rPr lang="en-US" dirty="0" err="1"/>
              <a:t>creare</a:t>
            </a:r>
            <a:r>
              <a:rPr lang="en-US" dirty="0"/>
              <a:t> un </a:t>
            </a:r>
            <a:r>
              <a:rPr lang="en-US" dirty="0" err="1"/>
              <a:t>oggetto</a:t>
            </a:r>
            <a:r>
              <a:rPr lang="en-US" dirty="0"/>
              <a:t> ci serve </a:t>
            </a:r>
            <a:r>
              <a:rPr lang="en-US" dirty="0" err="1"/>
              <a:t>una</a:t>
            </a:r>
            <a:r>
              <a:rPr lang="en-US" dirty="0"/>
              <a:t> </a:t>
            </a:r>
            <a:r>
              <a:rPr lang="en-US" dirty="0" err="1"/>
              <a:t>classe</a:t>
            </a:r>
            <a:r>
              <a:rPr lang="en-US" dirty="0"/>
              <a:t> </a:t>
            </a:r>
            <a:r>
              <a:rPr lang="en-US" dirty="0" err="1"/>
              <a:t>concreta</a:t>
            </a:r>
            <a:r>
              <a:rPr lang="en-US" dirty="0"/>
              <a:t>. </a:t>
            </a:r>
            <a:r>
              <a:rPr lang="en-US" dirty="0" err="1"/>
              <a:t>Nell’esempio</a:t>
            </a:r>
            <a:r>
              <a:rPr lang="en-US" dirty="0"/>
              <a:t> </a:t>
            </a:r>
            <a:r>
              <a:rPr lang="en-US" dirty="0" err="1"/>
              <a:t>ArrayList</a:t>
            </a:r>
            <a:r>
              <a:rPr lang="en-US" dirty="0"/>
              <a:t> </a:t>
            </a:r>
          </a:p>
        </p:txBody>
      </p:sp>
    </p:spTree>
    <p:extLst>
      <p:ext uri="{BB962C8B-B14F-4D97-AF65-F5344CB8AC3E}">
        <p14:creationId xmlns:p14="http://schemas.microsoft.com/office/powerpoint/2010/main" val="1136351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44017"/>
            <a:ext cx="9158375" cy="6525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3444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4000" dirty="0" smtClean="0"/>
              <a:t>Altro uso di super</a:t>
            </a:r>
            <a:endParaRPr lang="it-IT" sz="4000" dirty="0"/>
          </a:p>
        </p:txBody>
      </p:sp>
      <p:sp>
        <p:nvSpPr>
          <p:cNvPr id="3" name="Content Placeholder 2"/>
          <p:cNvSpPr>
            <a:spLocks noGrp="1"/>
          </p:cNvSpPr>
          <p:nvPr>
            <p:ph idx="1"/>
          </p:nvPr>
        </p:nvSpPr>
        <p:spPr>
          <a:xfrm>
            <a:off x="685800" y="1700808"/>
            <a:ext cx="7772400" cy="4395192"/>
          </a:xfrm>
        </p:spPr>
        <p:txBody>
          <a:bodyPr/>
          <a:lstStyle/>
          <a:p>
            <a:r>
              <a:rPr lang="it-IT" sz="2800" dirty="0" err="1" smtClean="0"/>
              <a:t>Person</a:t>
            </a:r>
            <a:endParaRPr lang="it-IT" sz="2800" dirty="0" smtClean="0"/>
          </a:p>
          <a:p>
            <a:endParaRPr lang="it-IT" sz="2800" dirty="0"/>
          </a:p>
          <a:p>
            <a:endParaRPr lang="it-IT" sz="2800" dirty="0" smtClean="0"/>
          </a:p>
          <a:p>
            <a:endParaRPr lang="it-IT" sz="2800" dirty="0"/>
          </a:p>
          <a:p>
            <a:endParaRPr lang="it-IT" sz="2800" dirty="0" smtClean="0"/>
          </a:p>
          <a:p>
            <a:r>
              <a:rPr lang="it-IT" sz="2800" dirty="0" err="1" smtClean="0"/>
              <a:t>Student</a:t>
            </a:r>
            <a:endParaRPr lang="it-IT" sz="2800" dirty="0" smtClean="0"/>
          </a:p>
          <a:p>
            <a:pPr marL="0" indent="0">
              <a:buNone/>
            </a:pPr>
            <a:endParaRPr lang="it-IT" sz="2800" dirty="0"/>
          </a:p>
        </p:txBody>
      </p:sp>
      <p:sp>
        <p:nvSpPr>
          <p:cNvPr id="8" name="Rectangle 7"/>
          <p:cNvSpPr/>
          <p:nvPr/>
        </p:nvSpPr>
        <p:spPr>
          <a:xfrm>
            <a:off x="457200" y="2228671"/>
            <a:ext cx="8229600" cy="1631216"/>
          </a:xfrm>
          <a:prstGeom prst="rect">
            <a:avLst/>
          </a:prstGeom>
        </p:spPr>
        <p:txBody>
          <a:bodyPr wrap="square">
            <a:spAutoFit/>
          </a:bodyPr>
          <a:lstStyle/>
          <a:p>
            <a:r>
              <a:rPr lang="it-IT" sz="2000" dirty="0">
                <a:solidFill>
                  <a:srgbClr val="000000"/>
                </a:solidFill>
                <a:latin typeface="Monaco"/>
              </a:rPr>
              <a:t>	</a:t>
            </a:r>
            <a:r>
              <a:rPr lang="it-IT" sz="2000" dirty="0">
                <a:solidFill>
                  <a:srgbClr val="646464"/>
                </a:solidFill>
                <a:latin typeface="Monaco"/>
              </a:rPr>
              <a:t>@</a:t>
            </a:r>
            <a:r>
              <a:rPr lang="it-IT" sz="2000" dirty="0" err="1">
                <a:solidFill>
                  <a:srgbClr val="646464"/>
                </a:solidFill>
                <a:latin typeface="Monaco"/>
              </a:rPr>
              <a:t>Override</a:t>
            </a:r>
            <a:endParaRPr lang="it-IT" sz="2000" dirty="0">
              <a:solidFill>
                <a:srgbClr val="646464"/>
              </a:solidFill>
              <a:latin typeface="Monaco"/>
            </a:endParaRPr>
          </a:p>
          <a:p>
            <a:r>
              <a:rPr lang="it-IT" sz="2000" dirty="0">
                <a:solidFill>
                  <a:srgbClr val="000000"/>
                </a:solidFill>
                <a:latin typeface="Monaco"/>
              </a:rPr>
              <a:t>	</a:t>
            </a:r>
            <a:r>
              <a:rPr lang="it-IT" sz="2000" b="1" dirty="0">
                <a:solidFill>
                  <a:srgbClr val="7F0055"/>
                </a:solidFill>
                <a:latin typeface="Monaco"/>
              </a:rPr>
              <a:t>public</a:t>
            </a:r>
            <a:r>
              <a:rPr lang="it-IT" sz="2000" b="1" dirty="0">
                <a:solidFill>
                  <a:srgbClr val="000000"/>
                </a:solidFill>
                <a:latin typeface="Monaco"/>
              </a:rPr>
              <a:t> </a:t>
            </a:r>
            <a:r>
              <a:rPr lang="it-IT" sz="2000" b="1" dirty="0" err="1">
                <a:solidFill>
                  <a:srgbClr val="000000"/>
                </a:solidFill>
                <a:latin typeface="Monaco"/>
              </a:rPr>
              <a:t>String</a:t>
            </a:r>
            <a:r>
              <a:rPr lang="it-IT" sz="2000" b="1" dirty="0">
                <a:solidFill>
                  <a:srgbClr val="000000"/>
                </a:solidFill>
                <a:latin typeface="Monaco"/>
              </a:rPr>
              <a:t> </a:t>
            </a:r>
            <a:r>
              <a:rPr lang="it-IT" sz="2000" b="1" dirty="0" err="1">
                <a:solidFill>
                  <a:srgbClr val="000000"/>
                </a:solidFill>
                <a:latin typeface="Monaco"/>
              </a:rPr>
              <a:t>toString</a:t>
            </a:r>
            <a:r>
              <a:rPr lang="it-IT" sz="2000" b="1" dirty="0">
                <a:solidFill>
                  <a:srgbClr val="000000"/>
                </a:solidFill>
                <a:latin typeface="Monaco"/>
              </a:rPr>
              <a:t>(){</a:t>
            </a:r>
          </a:p>
          <a:p>
            <a:r>
              <a:rPr lang="it-IT" sz="2000" dirty="0">
                <a:solidFill>
                  <a:srgbClr val="000000"/>
                </a:solidFill>
                <a:latin typeface="Monaco"/>
              </a:rPr>
              <a:t>		</a:t>
            </a:r>
            <a:r>
              <a:rPr lang="it-IT" sz="2000" b="1" dirty="0" err="1">
                <a:solidFill>
                  <a:srgbClr val="7F0055"/>
                </a:solidFill>
                <a:latin typeface="Monaco"/>
              </a:rPr>
              <a:t>return</a:t>
            </a:r>
            <a:r>
              <a:rPr lang="it-IT" sz="2000" b="1" dirty="0">
                <a:solidFill>
                  <a:srgbClr val="000000"/>
                </a:solidFill>
                <a:latin typeface="Monaco"/>
              </a:rPr>
              <a:t> </a:t>
            </a:r>
            <a:r>
              <a:rPr lang="it-IT" sz="2000" b="1" dirty="0">
                <a:solidFill>
                  <a:srgbClr val="2A00FF"/>
                </a:solidFill>
                <a:latin typeface="Monaco"/>
              </a:rPr>
              <a:t>"My </a:t>
            </a:r>
            <a:r>
              <a:rPr lang="it-IT" sz="2000" b="1" dirty="0" err="1">
                <a:solidFill>
                  <a:srgbClr val="2A00FF"/>
                </a:solidFill>
                <a:latin typeface="Monaco"/>
              </a:rPr>
              <a:t>name</a:t>
            </a:r>
            <a:r>
              <a:rPr lang="it-IT" sz="2000" b="1" dirty="0">
                <a:solidFill>
                  <a:srgbClr val="2A00FF"/>
                </a:solidFill>
                <a:latin typeface="Monaco"/>
              </a:rPr>
              <a:t> </a:t>
            </a:r>
            <a:r>
              <a:rPr lang="it-IT" sz="2000" b="1" dirty="0" err="1">
                <a:solidFill>
                  <a:srgbClr val="2A00FF"/>
                </a:solidFill>
                <a:latin typeface="Monaco"/>
              </a:rPr>
              <a:t>is</a:t>
            </a:r>
            <a:r>
              <a:rPr lang="it-IT" sz="2000" b="1" dirty="0">
                <a:solidFill>
                  <a:srgbClr val="2A00FF"/>
                </a:solidFill>
                <a:latin typeface="Monaco"/>
              </a:rPr>
              <a:t> "</a:t>
            </a:r>
            <a:r>
              <a:rPr lang="it-IT" sz="2000" b="1" dirty="0">
                <a:solidFill>
                  <a:srgbClr val="000000"/>
                </a:solidFill>
                <a:latin typeface="Monaco"/>
              </a:rPr>
              <a:t> + </a:t>
            </a:r>
            <a:r>
              <a:rPr lang="it-IT" sz="2000" b="1" dirty="0" err="1">
                <a:solidFill>
                  <a:srgbClr val="0000C0"/>
                </a:solidFill>
                <a:latin typeface="Monaco"/>
              </a:rPr>
              <a:t>name</a:t>
            </a:r>
            <a:r>
              <a:rPr lang="it-IT" sz="2000" b="1" dirty="0">
                <a:solidFill>
                  <a:srgbClr val="000000"/>
                </a:solidFill>
                <a:latin typeface="Monaco"/>
              </a:rPr>
              <a:t>;</a:t>
            </a:r>
          </a:p>
          <a:p>
            <a:r>
              <a:rPr lang="it-IT" sz="2000" dirty="0">
                <a:solidFill>
                  <a:srgbClr val="000000"/>
                </a:solidFill>
                <a:latin typeface="Monaco"/>
              </a:rPr>
              <a:t>	</a:t>
            </a:r>
            <a:r>
              <a:rPr lang="it-IT" sz="2000" dirty="0" smtClean="0">
                <a:solidFill>
                  <a:srgbClr val="000000"/>
                </a:solidFill>
                <a:latin typeface="Monaco"/>
              </a:rPr>
              <a:t>}</a:t>
            </a:r>
          </a:p>
          <a:p>
            <a:endParaRPr lang="it-IT" sz="2000" dirty="0"/>
          </a:p>
        </p:txBody>
      </p:sp>
      <p:sp>
        <p:nvSpPr>
          <p:cNvPr id="10" name="Rectangle 9"/>
          <p:cNvSpPr/>
          <p:nvPr/>
        </p:nvSpPr>
        <p:spPr>
          <a:xfrm>
            <a:off x="457200" y="4696088"/>
            <a:ext cx="8229600" cy="1323439"/>
          </a:xfrm>
          <a:prstGeom prst="rect">
            <a:avLst/>
          </a:prstGeom>
        </p:spPr>
        <p:txBody>
          <a:bodyPr wrap="square">
            <a:spAutoFit/>
          </a:bodyPr>
          <a:lstStyle/>
          <a:p>
            <a:r>
              <a:rPr lang="it-IT" sz="2000" dirty="0">
                <a:solidFill>
                  <a:srgbClr val="000000"/>
                </a:solidFill>
                <a:latin typeface="Monaco"/>
              </a:rPr>
              <a:t>	</a:t>
            </a:r>
            <a:r>
              <a:rPr lang="it-IT" sz="2000" dirty="0">
                <a:solidFill>
                  <a:srgbClr val="646464"/>
                </a:solidFill>
                <a:latin typeface="Monaco"/>
              </a:rPr>
              <a:t>@</a:t>
            </a:r>
            <a:r>
              <a:rPr lang="it-IT" sz="2000" dirty="0" err="1">
                <a:solidFill>
                  <a:srgbClr val="646464"/>
                </a:solidFill>
                <a:latin typeface="Monaco"/>
              </a:rPr>
              <a:t>Override</a:t>
            </a:r>
            <a:endParaRPr lang="it-IT" sz="2000" dirty="0">
              <a:solidFill>
                <a:srgbClr val="646464"/>
              </a:solidFill>
              <a:latin typeface="Monaco"/>
            </a:endParaRPr>
          </a:p>
          <a:p>
            <a:r>
              <a:rPr lang="it-IT" sz="2000" dirty="0">
                <a:solidFill>
                  <a:srgbClr val="000000"/>
                </a:solidFill>
                <a:latin typeface="Monaco"/>
              </a:rPr>
              <a:t>	</a:t>
            </a:r>
            <a:r>
              <a:rPr lang="it-IT" sz="2000" b="1" dirty="0">
                <a:solidFill>
                  <a:srgbClr val="7F0055"/>
                </a:solidFill>
                <a:latin typeface="Monaco"/>
              </a:rPr>
              <a:t>public</a:t>
            </a:r>
            <a:r>
              <a:rPr lang="it-IT" sz="2000" b="1" dirty="0">
                <a:solidFill>
                  <a:srgbClr val="000000"/>
                </a:solidFill>
                <a:latin typeface="Monaco"/>
              </a:rPr>
              <a:t> </a:t>
            </a:r>
            <a:r>
              <a:rPr lang="it-IT" sz="2000" b="1" dirty="0" err="1">
                <a:solidFill>
                  <a:srgbClr val="000000"/>
                </a:solidFill>
                <a:latin typeface="Monaco"/>
              </a:rPr>
              <a:t>String</a:t>
            </a:r>
            <a:r>
              <a:rPr lang="it-IT" sz="2000" b="1" dirty="0">
                <a:solidFill>
                  <a:srgbClr val="000000"/>
                </a:solidFill>
                <a:latin typeface="Monaco"/>
              </a:rPr>
              <a:t> </a:t>
            </a:r>
            <a:r>
              <a:rPr lang="it-IT" sz="2000" b="1" dirty="0" err="1">
                <a:solidFill>
                  <a:srgbClr val="000000"/>
                </a:solidFill>
                <a:latin typeface="Monaco"/>
              </a:rPr>
              <a:t>toString</a:t>
            </a:r>
            <a:r>
              <a:rPr lang="it-IT" sz="2000" b="1" dirty="0">
                <a:solidFill>
                  <a:srgbClr val="000000"/>
                </a:solidFill>
                <a:latin typeface="Monaco"/>
              </a:rPr>
              <a:t>() {</a:t>
            </a:r>
          </a:p>
          <a:p>
            <a:r>
              <a:rPr lang="it-IT" sz="2000" dirty="0">
                <a:solidFill>
                  <a:srgbClr val="000000"/>
                </a:solidFill>
                <a:latin typeface="Monaco"/>
              </a:rPr>
              <a:t>		</a:t>
            </a:r>
            <a:r>
              <a:rPr lang="it-IT" sz="2000" b="1" dirty="0" err="1">
                <a:solidFill>
                  <a:srgbClr val="7F0055"/>
                </a:solidFill>
                <a:latin typeface="Monaco"/>
              </a:rPr>
              <a:t>return</a:t>
            </a:r>
            <a:r>
              <a:rPr lang="it-IT" sz="2000" b="1" dirty="0">
                <a:solidFill>
                  <a:srgbClr val="000000"/>
                </a:solidFill>
                <a:latin typeface="Monaco"/>
              </a:rPr>
              <a:t> </a:t>
            </a:r>
            <a:r>
              <a:rPr lang="it-IT" sz="2000" b="1" dirty="0" err="1">
                <a:solidFill>
                  <a:srgbClr val="7F0055"/>
                </a:solidFill>
                <a:latin typeface="Monaco"/>
              </a:rPr>
              <a:t>super</a:t>
            </a:r>
            <a:r>
              <a:rPr lang="it-IT" sz="2000" b="1" dirty="0" err="1">
                <a:solidFill>
                  <a:srgbClr val="000000"/>
                </a:solidFill>
                <a:latin typeface="Monaco"/>
              </a:rPr>
              <a:t>.toString</a:t>
            </a:r>
            <a:r>
              <a:rPr lang="it-IT" sz="2000" b="1" dirty="0">
                <a:solidFill>
                  <a:srgbClr val="000000"/>
                </a:solidFill>
                <a:latin typeface="Monaco"/>
              </a:rPr>
              <a:t>() + </a:t>
            </a:r>
            <a:r>
              <a:rPr lang="it-IT" sz="2000" b="1" dirty="0">
                <a:solidFill>
                  <a:srgbClr val="2A00FF"/>
                </a:solidFill>
                <a:latin typeface="Monaco"/>
              </a:rPr>
              <a:t>" and I </a:t>
            </a:r>
            <a:r>
              <a:rPr lang="it-IT" sz="2000" b="1" dirty="0" err="1">
                <a:solidFill>
                  <a:srgbClr val="2A00FF"/>
                </a:solidFill>
                <a:latin typeface="Monaco"/>
              </a:rPr>
              <a:t>am</a:t>
            </a:r>
            <a:r>
              <a:rPr lang="it-IT" sz="2000" b="1" dirty="0">
                <a:solidFill>
                  <a:srgbClr val="2A00FF"/>
                </a:solidFill>
                <a:latin typeface="Monaco"/>
              </a:rPr>
              <a:t> a </a:t>
            </a:r>
            <a:r>
              <a:rPr lang="it-IT" sz="2000" b="1" dirty="0" err="1">
                <a:solidFill>
                  <a:srgbClr val="2A00FF"/>
                </a:solidFill>
                <a:latin typeface="Monaco"/>
              </a:rPr>
              <a:t>student</a:t>
            </a:r>
            <a:r>
              <a:rPr lang="it-IT" sz="2000" b="1" dirty="0">
                <a:solidFill>
                  <a:srgbClr val="2A00FF"/>
                </a:solidFill>
                <a:latin typeface="Monaco"/>
              </a:rPr>
              <a:t>"</a:t>
            </a:r>
            <a:r>
              <a:rPr lang="it-IT" sz="2000" b="1" dirty="0">
                <a:solidFill>
                  <a:srgbClr val="000000"/>
                </a:solidFill>
                <a:latin typeface="Monaco"/>
              </a:rPr>
              <a:t>;</a:t>
            </a:r>
          </a:p>
          <a:p>
            <a:r>
              <a:rPr lang="it-IT" sz="2000" dirty="0">
                <a:solidFill>
                  <a:srgbClr val="000000"/>
                </a:solidFill>
                <a:latin typeface="Monaco"/>
              </a:rPr>
              <a:t>	}</a:t>
            </a:r>
            <a:endParaRPr lang="it-IT" sz="2000" dirty="0"/>
          </a:p>
        </p:txBody>
      </p:sp>
    </p:spTree>
    <p:extLst>
      <p:ext uri="{BB962C8B-B14F-4D97-AF65-F5344CB8AC3E}">
        <p14:creationId xmlns:p14="http://schemas.microsoft.com/office/powerpoint/2010/main" val="3132841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1985</TotalTime>
  <Words>4044</Words>
  <Application>Microsoft Office PowerPoint</Application>
  <PresentationFormat>Presentazione su schermo (4:3)</PresentationFormat>
  <Paragraphs>667</Paragraphs>
  <Slides>59</Slides>
  <Notes>49</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59</vt:i4>
      </vt:variant>
    </vt:vector>
  </HeadingPairs>
  <TitlesOfParts>
    <vt:vector size="63" baseType="lpstr">
      <vt:lpstr>Arial</vt:lpstr>
      <vt:lpstr>Monaco</vt:lpstr>
      <vt:lpstr>Times New Roman</vt:lpstr>
      <vt:lpstr>Struttura predefinita</vt:lpstr>
      <vt:lpstr>Esercizio: Cosa Stampa?</vt:lpstr>
      <vt:lpstr>Esercizio: Cosa Stampa?</vt:lpstr>
      <vt:lpstr>Esercizio: Persone e Studenti</vt:lpstr>
      <vt:lpstr>Person</vt:lpstr>
      <vt:lpstr>Person: Getters</vt:lpstr>
      <vt:lpstr>Student (eredita da Person)</vt:lpstr>
      <vt:lpstr>Collections in Java </vt:lpstr>
      <vt:lpstr>Presentazione standard di PowerPoint</vt:lpstr>
      <vt:lpstr>Altro uso di super</vt:lpstr>
      <vt:lpstr>Esercizio</vt:lpstr>
      <vt:lpstr>Presentazione standard di PowerPoint</vt:lpstr>
      <vt:lpstr>Presentazione standard di PowerPoint</vt:lpstr>
      <vt:lpstr>Presentazione standard di PowerPoint</vt:lpstr>
      <vt:lpstr>Presentazione standard di PowerPoint</vt:lpstr>
      <vt:lpstr>Presentazione standard di PowerPoint</vt:lpstr>
      <vt:lpstr>Esercizio</vt:lpstr>
      <vt:lpstr>Memento</vt:lpstr>
      <vt:lpstr>Presentazione standard di PowerPoint</vt:lpstr>
      <vt:lpstr>Presentazione standard di PowerPoint</vt:lpstr>
      <vt:lpstr>Esercizio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Esercizio</vt:lpstr>
      <vt:lpstr>Presentazione standard di PowerPoint</vt:lpstr>
      <vt:lpstr>Presentazione standard di PowerPoint</vt:lpstr>
      <vt:lpstr>Esercizio</vt:lpstr>
      <vt:lpstr>Presentazione standard di PowerPoint</vt:lpstr>
      <vt:lpstr>Esercizio</vt:lpstr>
      <vt:lpstr>Presentazione standard di PowerPoint</vt:lpstr>
      <vt:lpstr>Presentazione standard di PowerPoint</vt:lpstr>
      <vt:lpstr>Presentazione standard di PowerPoint</vt:lpstr>
      <vt:lpstr>Presentazione standard di PowerPoint</vt:lpstr>
      <vt:lpstr>Esercizio</vt:lpstr>
      <vt:lpstr>Presentazione standard di PowerPoint</vt:lpstr>
      <vt:lpstr>Presentazione standard di PowerPoint</vt:lpstr>
      <vt:lpstr>Presentazione standard di PowerPoint</vt:lpstr>
      <vt:lpstr>Esercizio</vt:lpstr>
      <vt:lpstr>Presentazione standard di PowerPoint</vt:lpstr>
      <vt:lpstr>Presentazione standard di PowerPoint</vt:lpstr>
      <vt:lpstr>Presentazione standard di PowerPoint</vt:lpstr>
      <vt:lpstr>Esercizio</vt:lpstr>
      <vt:lpstr>Presentazione standard di PowerPoint</vt:lpstr>
      <vt:lpstr>Presentazione standard di PowerPoint</vt:lpstr>
      <vt:lpstr>Presentazione standard di PowerPoint</vt:lpstr>
      <vt:lpstr>Presentazione standard di PowerPoint</vt:lpstr>
      <vt:lpstr>Presentazione standard di PowerPoint</vt:lpstr>
      <vt:lpstr>Esercizio: cosa stampa? </vt:lpstr>
      <vt:lpstr>Presentazione standard di PowerPoint</vt:lpstr>
      <vt:lpstr>Esercizio: cosa stampa</vt:lpstr>
      <vt:lpstr>Presentazione standard di PowerPoint</vt:lpstr>
      <vt:lpstr>Esercizio: cosa stampa?</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Esercizi</dc:title>
  <dc:creator>CampiAle</dc:creator>
  <cp:lastModifiedBy>Utente Windows</cp:lastModifiedBy>
  <cp:revision>103</cp:revision>
  <dcterms:created xsi:type="dcterms:W3CDTF">2005-03-21T21:23:33Z</dcterms:created>
  <dcterms:modified xsi:type="dcterms:W3CDTF">2017-03-23T22:34:27Z</dcterms:modified>
</cp:coreProperties>
</file>