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3"/>
  </p:notesMasterIdLst>
  <p:sldIdLst>
    <p:sldId id="256" r:id="rId2"/>
    <p:sldId id="291" r:id="rId3"/>
    <p:sldId id="265" r:id="rId4"/>
    <p:sldId id="292" r:id="rId5"/>
    <p:sldId id="293" r:id="rId6"/>
    <p:sldId id="299" r:id="rId7"/>
    <p:sldId id="318" r:id="rId8"/>
    <p:sldId id="313" r:id="rId9"/>
    <p:sldId id="314" r:id="rId10"/>
    <p:sldId id="297" r:id="rId11"/>
    <p:sldId id="268" r:id="rId12"/>
    <p:sldId id="269" r:id="rId13"/>
    <p:sldId id="319" r:id="rId14"/>
    <p:sldId id="320" r:id="rId15"/>
    <p:sldId id="321" r:id="rId16"/>
    <p:sldId id="322" r:id="rId17"/>
    <p:sldId id="317" r:id="rId18"/>
    <p:sldId id="324" r:id="rId19"/>
    <p:sldId id="325" r:id="rId20"/>
    <p:sldId id="302" r:id="rId21"/>
    <p:sldId id="303" r:id="rId22"/>
    <p:sldId id="304" r:id="rId23"/>
    <p:sldId id="305" r:id="rId24"/>
    <p:sldId id="306" r:id="rId25"/>
    <p:sldId id="311" r:id="rId26"/>
    <p:sldId id="272" r:id="rId27"/>
    <p:sldId id="315" r:id="rId28"/>
    <p:sldId id="316" r:id="rId29"/>
    <p:sldId id="289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4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D68F19-47F3-43B6-BF80-1A81E1F11967}" type="datetimeFigureOut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F401A6-26A9-4926-8355-DA3A18806D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025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EFC5-DFD0-4868-8563-F1F41A3ACE26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921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1830-8883-441A-8F1E-E5B1FCC6D0C4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B65F-657B-4E09-BA0D-54CCA9D5B3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12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0177-8084-4CA7-AD38-83BD470E3B53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9F3C7-6370-4ED4-A919-FC773E9B65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7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8177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>
              <a:defRPr sz="36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  <a:lvl2pPr>
              <a:defRPr>
                <a:latin typeface="Book Antiqua" pitchFamily="18" charset="0"/>
              </a:defRPr>
            </a:lvl2pPr>
            <a:lvl3pPr>
              <a:defRPr>
                <a:latin typeface="Book Antiqua" pitchFamily="18" charset="0"/>
              </a:defRPr>
            </a:lvl3pPr>
            <a:lvl4pPr>
              <a:defRPr>
                <a:latin typeface="Book Antiqua" pitchFamily="18" charset="0"/>
              </a:defRPr>
            </a:lvl4pPr>
            <a:lvl5pPr>
              <a:defRPr>
                <a:latin typeface="Book Antiqua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2AF8-76A0-4BA5-A67D-CEAA7F3D16EA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58188" y="6429375"/>
            <a:ext cx="328612" cy="2921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ctr"/>
          <a:lstStyle>
            <a:lvl1pPr algn="ctr">
              <a:defRPr b="1" smtClean="0">
                <a:latin typeface="Arial Black" pitchFamily="34" charset="0"/>
              </a:defRPr>
            </a:lvl1pPr>
          </a:lstStyle>
          <a:p>
            <a:pPr>
              <a:defRPr/>
            </a:pPr>
            <a:fld id="{FCBC79C5-6A40-4545-8057-CD921FC90D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72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53F5-8F01-4672-A281-07A5295DF6E6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982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CAB52-F15E-4B86-9D52-43CACFCC5A5C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6E0A-5243-4333-AA0E-62CF4E7C09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81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10AB-D58C-4B4E-B25D-F75D7A4EFE48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23047-3087-428E-B2B1-8E9B2DCF85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16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9A81E-4D79-47A2-9A97-5D627C184372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8567-ECB6-4D6F-B308-E5CD3CE0B9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93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E766-AFC8-4981-B2F0-68D3AEE1714A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428F-2E33-4EF2-A864-5335E14DF6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08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E323F-2431-4738-81B8-1F43D9504878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ECC1-B938-43C9-9EAD-5DD77E8FF2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8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DEC1D-2B21-4296-9CA3-BC7514083196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3FD0-5AD5-4E30-B9AE-88DC7B81E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5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028A96-3E41-4DDA-8185-FA97881D21BC}" type="datetime1">
              <a:rPr lang="it-IT"/>
              <a:pPr>
                <a:defRPr/>
              </a:pPr>
              <a:t>13/04/2016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6CBD35-D039-4B70-A39C-43EFEDEDE3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4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mi\Java\jdk1.6.0_07\docs\api\java\util\Iterator.html" TargetMode="External"/><Relationship Id="rId2" Type="http://schemas.openxmlformats.org/officeDocument/2006/relationships/hyperlink" Target="file:///C:\Programmi\Java\jdk1.6.0_07\docs\api\java\util\ArrayLis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Programmi\Java\jdk1.6.0_07\docs\api\java\util\Collection.html" TargetMode="External"/><Relationship Id="rId4" Type="http://schemas.openxmlformats.org/officeDocument/2006/relationships/hyperlink" Target="file:///C:\Programmi\Java\jdk1.6.0_07\docs\api\java\util\AbstractList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mi\Java\jdk1.6.0_07\docs\api\java\util\Iterator.html" TargetMode="External"/><Relationship Id="rId2" Type="http://schemas.openxmlformats.org/officeDocument/2006/relationships/hyperlink" Target="file:///C:\Programmi\Java\jdk1.6.0_07\docs\api\java\util\ArrayLi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Programmi\Java\jdk1.6.0_07\docs\api\java\util\List.html" TargetMode="External"/><Relationship Id="rId5" Type="http://schemas.openxmlformats.org/officeDocument/2006/relationships/hyperlink" Target="file:///C:\Programmi\Java\jdk1.6.0_07\docs\api\java\util\Collection.html" TargetMode="External"/><Relationship Id="rId4" Type="http://schemas.openxmlformats.org/officeDocument/2006/relationships/hyperlink" Target="file:///C:\Programmi\Java\jdk1.6.0_07\docs\api\java\util\AbstractList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mi\Java\jdk1.6.0_07\docs\api\java\util\Iterator.html" TargetMode="External"/><Relationship Id="rId2" Type="http://schemas.openxmlformats.org/officeDocument/2006/relationships/hyperlink" Target="file:///C:\Programmi\Java\jdk1.6.0_07\docs\api\java\util\ArrayLi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Programmi\Java\jdk1.6.0_07\docs\api\java\util\List.html" TargetMode="External"/><Relationship Id="rId5" Type="http://schemas.openxmlformats.org/officeDocument/2006/relationships/hyperlink" Target="file:///C:\Programmi\Java\jdk1.6.0_07\docs\api\java\util\Collection.html" TargetMode="External"/><Relationship Id="rId4" Type="http://schemas.openxmlformats.org/officeDocument/2006/relationships/hyperlink" Target="file:///C:\Programmi\Java\jdk1.6.0_07\docs\api\java\util\AbstractList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mi\Java\jdk1.6.0_07\docs\api\java\util\Iterator.html" TargetMode="External"/><Relationship Id="rId2" Type="http://schemas.openxmlformats.org/officeDocument/2006/relationships/hyperlink" Target="file:///C:\Programmi\Java\jdk1.6.0_07\docs\api\java\util\ArrayLi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Programmi\Java\jdk1.6.0_07\docs\api\java\util\List.html" TargetMode="External"/><Relationship Id="rId5" Type="http://schemas.openxmlformats.org/officeDocument/2006/relationships/hyperlink" Target="file:///C:\Programmi\Java\jdk1.6.0_07\docs\api\java\util\Collection.html" TargetMode="External"/><Relationship Id="rId4" Type="http://schemas.openxmlformats.org/officeDocument/2006/relationships/hyperlink" Target="file:///C:\Programmi\Java\jdk1.6.0_07\docs\api\java\util\AbstractList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mi\Java\jdk1.6.0_07\docs\api\java\util\Iterator.html" TargetMode="External"/><Relationship Id="rId7" Type="http://schemas.openxmlformats.org/officeDocument/2006/relationships/hyperlink" Target="file:///C:\Programmi\Java\jdk1.6.0_07\docs\api\java\util\LinkedList.html" TargetMode="External"/><Relationship Id="rId2" Type="http://schemas.openxmlformats.org/officeDocument/2006/relationships/hyperlink" Target="file:///C:\Programmi\Java\jdk1.6.0_07\docs\api\java\util\ArrayLi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Programmi\Java\jdk1.6.0_07\docs\api\java\util\List.html" TargetMode="External"/><Relationship Id="rId5" Type="http://schemas.openxmlformats.org/officeDocument/2006/relationships/hyperlink" Target="file:///C:\Programmi\Java\jdk1.6.0_07\docs\api\java\util\Collection.html" TargetMode="External"/><Relationship Id="rId4" Type="http://schemas.openxmlformats.org/officeDocument/2006/relationships/hyperlink" Target="file:///C:\Programmi\Java\jdk1.6.0_07\docs\api\java\util\AbstractList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mi\Java\jdk1.6.0_07\docs\api\java\util\Iterator.html" TargetMode="External"/><Relationship Id="rId2" Type="http://schemas.openxmlformats.org/officeDocument/2006/relationships/hyperlink" Target="file:///C:\Programmi\Java\jdk1.6.0_07\docs\api\java\util\ArrayLis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Programmi\Java\jdk1.6.0_07\docs\api\java\util\AbstractList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mi\Java\jdk1.6.0_07\docs\api\java\util\Iterator.html" TargetMode="External"/><Relationship Id="rId2" Type="http://schemas.openxmlformats.org/officeDocument/2006/relationships/hyperlink" Target="file:///C:\Programmi\Java\jdk1.6.0_07\docs\api\java\util\ArrayLis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Programmi\Java\jdk1.6.0_07\docs\api\java\util\AbstractLis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it-IT" sz="4800" dirty="0" err="1" smtClean="0"/>
              <a:t>Collection</a:t>
            </a:r>
            <a:r>
              <a:rPr lang="it-IT" sz="4800" dirty="0" smtClean="0"/>
              <a:t> &amp; </a:t>
            </a:r>
            <a:r>
              <a:rPr lang="it-IT" sz="4800" dirty="0" err="1" smtClean="0"/>
              <a:t>Generics</a:t>
            </a:r>
            <a:r>
              <a:rPr lang="it-IT" sz="4800" dirty="0" smtClean="0"/>
              <a:t> in Java</a:t>
            </a:r>
            <a:endParaRPr lang="it-IT" sz="4800" dirty="0"/>
          </a:p>
        </p:txBody>
      </p:sp>
      <p:sp>
        <p:nvSpPr>
          <p:cNvPr id="6147" name="Sottotitolo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934ECB0E-5770-4BDA-825F-12FFF81DEB16}" type="slidenum">
              <a:rPr lang="it-IT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Iterator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Modo “universale” per scorrere collezioni di elementi, indipendentemente dalla particolare disposizione degli elementi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Il metodo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dirty="0" smtClean="0"/>
              <a:t> è disponibile in tutte classi che estendono da </a:t>
            </a:r>
            <a:r>
              <a:rPr lang="it-IT" dirty="0" err="1" smtClean="0"/>
              <a:t>Collection</a:t>
            </a:r>
            <a:endParaRPr lang="it-IT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true if the iteration has more elements.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next()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the next element in the iteration.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remove()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Removes from the underlying collection the last element returned by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(optional operation).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D0AE4-790E-4DE6-BE51-CAF5E4513384}" type="slidenum">
              <a:rPr lang="it-IT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Esercizio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Scrivere un metodo java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somma(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che somma gli elementi del vettore di interi utilizzando gli </a:t>
            </a:r>
            <a:r>
              <a:rPr lang="it-IT" dirty="0" err="1" smtClean="0"/>
              <a:t>iteratori</a:t>
            </a:r>
            <a:r>
              <a:rPr lang="it-IT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b="1" u="sng" dirty="0" smtClean="0"/>
              <a:t>Tempo 5 minuti …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b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b="1" u="sng" dirty="0" smtClean="0"/>
              <a:t>Suggerimenti:</a:t>
            </a:r>
            <a:r>
              <a:rPr lang="it-IT" dirty="0" smtClean="0"/>
              <a:t> ricavare l’iteratore dall’</a:t>
            </a:r>
            <a:r>
              <a:rPr lang="it-IT" dirty="0" err="1" smtClean="0"/>
              <a:t>ArrayList</a:t>
            </a:r>
            <a:r>
              <a:rPr lang="it-IT" dirty="0" smtClean="0"/>
              <a:t> e scorrere l’iteratore mediante un </a:t>
            </a:r>
            <a:r>
              <a:rPr lang="it-IT" dirty="0" err="1" smtClean="0"/>
              <a:t>while</a:t>
            </a:r>
            <a:r>
              <a:rPr lang="it-IT" dirty="0" smtClean="0"/>
              <a:t>; per la condizione utilizzare il metodo </a:t>
            </a:r>
            <a:r>
              <a:rPr lang="it-IT" dirty="0" err="1" smtClean="0"/>
              <a:t>hasNext</a:t>
            </a:r>
            <a:r>
              <a:rPr lang="it-IT" dirty="0" smtClean="0"/>
              <a:t>() dell’iteratore, </a:t>
            </a:r>
            <a:r>
              <a:rPr lang="it-IT" dirty="0" err="1" smtClean="0"/>
              <a:t>next</a:t>
            </a:r>
            <a:r>
              <a:rPr lang="it-IT" dirty="0" smtClean="0"/>
              <a:t>() per avere l’elemento corrente</a:t>
            </a:r>
            <a:endParaRPr lang="it-IT" b="1" u="sng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85750" y="2571750"/>
          <a:ext cx="40957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5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3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4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8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2</a:t>
                      </a:r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52FCD-2028-490A-BD3F-2EA3FDF25BFD}" type="slidenum">
              <a:rPr lang="it-IT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Esercizio 2 - Soluzione</a:t>
            </a:r>
            <a:endParaRPr lang="it-IT" dirty="0"/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somma(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a){</a:t>
            </a:r>
          </a:p>
          <a:p>
            <a:pPr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somma=0;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Iterator i=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a.iterator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val=(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	somma=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somma+val.intValue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somma;</a:t>
            </a:r>
          </a:p>
          <a:p>
            <a:pPr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endParaRPr lang="it-IT" altLang="it-IT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42AE5-9E8E-46D9-9C73-E16FF5844DBD}" type="slidenum">
              <a:rPr lang="it-IT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Collection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(Object e)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Appends the specified element to the end of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index, Object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Inserts the specified element at the specified position in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clear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Removes all of the elements from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3" tooltip="interface in java.util"/>
              </a:rPr>
              <a:t>Iterator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4"/>
              </a:rPr>
              <a:t>iterator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over the elements in this list in proper sequence.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the number of elements in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5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true if this collection contains no elements.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altri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metodi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09D9E-1010-427E-A5D3-D534BC8AD651}" type="slidenum">
              <a:rPr lang="it-IT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List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u="sng" dirty="0" err="1" smtClean="0">
                <a:latin typeface="Courier New" pitchFamily="49" charset="0"/>
                <a:cs typeface="Courier New" pitchFamily="49" charset="0"/>
              </a:rPr>
              <a:t>Ereditate</a:t>
            </a:r>
            <a:r>
              <a:rPr lang="en-US" b="1" i="1" u="sn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u="sng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b="1" i="1" u="sng" dirty="0" smtClean="0">
                <a:latin typeface="Courier New" pitchFamily="49" charset="0"/>
                <a:cs typeface="Courier New" pitchFamily="49" charset="0"/>
              </a:rPr>
              <a:t> Collection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(Object e)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 index, Object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clear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3" tooltip="interface in java.util"/>
              </a:rPr>
              <a:t>Iterator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4"/>
              </a:rPr>
              <a:t>iterator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size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5"/>
              </a:rPr>
              <a:t>isEmpty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/>
              </a:rPr>
              <a:t>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the element at the specified position in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/>
              </a:rPr>
              <a:t>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Removes the element at the specified position in this list (optional operation).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index,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Replaces the element at the specified position in this list with the specified element (optional operation).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altri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metodi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51BED-32A6-41A1-9C36-D1E9F11E6ADE}" type="slidenum">
              <a:rPr lang="it-IT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ArrayList</a:t>
            </a:r>
            <a:endParaRPr lang="it-IT" dirty="0"/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altLang="it-IT" smtClean="0">
                <a:latin typeface="Courier New" pitchFamily="49" charset="0"/>
                <a:cs typeface="Courier New" pitchFamily="49" charset="0"/>
              </a:rPr>
              <a:t>public class ArrayList </a:t>
            </a:r>
            <a:r>
              <a:rPr lang="it-IT" altLang="it-IT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…implements List </a:t>
            </a:r>
          </a:p>
          <a:p>
            <a:r>
              <a:rPr lang="en-US" altLang="it-IT" b="1" i="1" u="sng" smtClean="0">
                <a:latin typeface="Courier New" pitchFamily="49" charset="0"/>
                <a:cs typeface="Courier New" pitchFamily="49" charset="0"/>
              </a:rPr>
              <a:t>Ereditate da List</a:t>
            </a:r>
          </a:p>
          <a:p>
            <a:pPr lvl="1"/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(Object e) </a:t>
            </a:r>
          </a:p>
          <a:p>
            <a:pPr lvl="1"/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(int index, Object element) </a:t>
            </a:r>
          </a:p>
          <a:p>
            <a:pPr lvl="1"/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  <a:hlinkClick r:id="rId2"/>
              </a:rPr>
              <a:t>clear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en-US" altLang="it-IT" i="1" smtClean="0">
                <a:latin typeface="Courier New" pitchFamily="49" charset="0"/>
                <a:cs typeface="Courier New" pitchFamily="49" charset="0"/>
                <a:hlinkClick r:id="rId3" tooltip="interface in java.util"/>
              </a:rPr>
              <a:t>Iterator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  <a:hlinkClick r:id="rId4"/>
              </a:rPr>
              <a:t>iterator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  <a:hlinkClick r:id="rId2"/>
              </a:rPr>
              <a:t>size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  <a:hlinkClick r:id="rId5"/>
              </a:rPr>
              <a:t>isEmpty</a:t>
            </a:r>
            <a:r>
              <a:rPr lang="en-US" altLang="it-IT" i="1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en-US" altLang="it-IT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altLang="it-IT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it-IT" smtClean="0">
                <a:latin typeface="Courier New" pitchFamily="49" charset="0"/>
                <a:cs typeface="Courier New" pitchFamily="49" charset="0"/>
                <a:hlinkClick r:id="rId6"/>
              </a:rPr>
              <a:t>get</a:t>
            </a:r>
            <a:r>
              <a:rPr lang="en-US" altLang="it-IT" smtClean="0">
                <a:latin typeface="Courier New" pitchFamily="49" charset="0"/>
                <a:cs typeface="Courier New" pitchFamily="49" charset="0"/>
              </a:rPr>
              <a:t>(int index)</a:t>
            </a:r>
          </a:p>
          <a:p>
            <a:pPr lvl="1"/>
            <a:r>
              <a:rPr lang="en-US" altLang="it-IT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altLang="it-IT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it-IT" smtClean="0">
                <a:latin typeface="Courier New" pitchFamily="49" charset="0"/>
                <a:cs typeface="Courier New" pitchFamily="49" charset="0"/>
                <a:hlinkClick r:id="rId6"/>
              </a:rPr>
              <a:t>remove</a:t>
            </a:r>
            <a:r>
              <a:rPr lang="en-US" altLang="it-IT" smtClean="0">
                <a:latin typeface="Courier New" pitchFamily="49" charset="0"/>
                <a:cs typeface="Courier New" pitchFamily="49" charset="0"/>
              </a:rPr>
              <a:t>(int index) </a:t>
            </a:r>
          </a:p>
          <a:p>
            <a:pPr lvl="1"/>
            <a:r>
              <a:rPr lang="en-US" altLang="it-IT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altLang="it-IT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it-IT" smtClean="0">
                <a:latin typeface="Courier New" pitchFamily="49" charset="0"/>
                <a:cs typeface="Courier New" pitchFamily="49" charset="0"/>
                <a:hlinkClick r:id="rId6"/>
              </a:rPr>
              <a:t>set</a:t>
            </a:r>
            <a:r>
              <a:rPr lang="en-US" altLang="it-IT" smtClean="0">
                <a:latin typeface="Courier New" pitchFamily="49" charset="0"/>
                <a:cs typeface="Courier New" pitchFamily="49" charset="0"/>
              </a:rPr>
              <a:t>(int index, </a:t>
            </a:r>
            <a:r>
              <a:rPr lang="en-US" altLang="it-IT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altLang="it-IT" smtClean="0">
                <a:latin typeface="Courier New" pitchFamily="49" charset="0"/>
                <a:cs typeface="Courier New" pitchFamily="49" charset="0"/>
              </a:rPr>
              <a:t> element) </a:t>
            </a:r>
          </a:p>
          <a:p>
            <a:r>
              <a:rPr lang="en-US" altLang="it-IT" b="1" i="1" smtClean="0">
                <a:latin typeface="Courier New" pitchFamily="49" charset="0"/>
                <a:cs typeface="Courier New" pitchFamily="49" charset="0"/>
              </a:rPr>
              <a:t>… altri metodi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38527-EEBA-403B-A5F3-FEF8F33A3429}" type="slidenum">
              <a:rPr lang="it-IT"/>
              <a:pPr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Vector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…implements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u="sng" dirty="0" err="1" smtClean="0">
                <a:latin typeface="Courier New" pitchFamily="49" charset="0"/>
                <a:cs typeface="Courier New" pitchFamily="49" charset="0"/>
              </a:rPr>
              <a:t>Ereditate</a:t>
            </a:r>
            <a:r>
              <a:rPr lang="en-US" b="1" i="1" u="sn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u="sng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b="1" i="1" u="sng" dirty="0" smtClean="0">
                <a:latin typeface="Courier New" pitchFamily="49" charset="0"/>
                <a:cs typeface="Courier New" pitchFamily="49" charset="0"/>
              </a:rPr>
              <a:t> List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(Object e)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 index, Object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clear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3" tooltip="interface in java.util"/>
              </a:rPr>
              <a:t>Iterator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4"/>
              </a:rPr>
              <a:t>iterator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size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5"/>
              </a:rPr>
              <a:t>isEmpty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/>
              </a:rPr>
              <a:t>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index)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/>
              </a:rPr>
              <a:t>remove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index)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/>
              </a:rPr>
              <a:t>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index,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element)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altri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metodi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Analogo ad </a:t>
            </a:r>
            <a:r>
              <a:rPr lang="it-IT" dirty="0" err="1" smtClean="0"/>
              <a:t>ArrayList</a:t>
            </a:r>
            <a:r>
              <a:rPr lang="it-IT" dirty="0" smtClean="0"/>
              <a:t> ma l’implementazione è </a:t>
            </a:r>
            <a:r>
              <a:rPr lang="it-IT" dirty="0" err="1" smtClean="0"/>
              <a:t>thread-safe</a:t>
            </a:r>
            <a:r>
              <a:rPr lang="it-IT" dirty="0" smtClean="0"/>
              <a:t> ed è in genere più lenta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54883-AE32-444B-84E4-A7B1775FA82A}" type="slidenum">
              <a:rPr lang="it-IT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LinkedList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…implements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u="sng" dirty="0" err="1" smtClean="0">
                <a:latin typeface="Courier New" pitchFamily="49" charset="0"/>
                <a:cs typeface="Courier New" pitchFamily="49" charset="0"/>
              </a:rPr>
              <a:t>Ereditate</a:t>
            </a:r>
            <a:r>
              <a:rPr lang="en-US" b="1" i="1" u="sn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u="sng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b="1" i="1" u="sng" dirty="0" smtClean="0">
                <a:latin typeface="Courier New" pitchFamily="49" charset="0"/>
                <a:cs typeface="Courier New" pitchFamily="49" charset="0"/>
              </a:rPr>
              <a:t> List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(Object e)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 index, Object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clear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3" tooltip="interface in java.util"/>
              </a:rPr>
              <a:t>Iterator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4"/>
              </a:rPr>
              <a:t>iterator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  <a:hlinkClick r:id="rId2"/>
              </a:rPr>
              <a:t>size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  <a:hlinkClick r:id="rId5"/>
              </a:rPr>
              <a:t>isEmpty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/>
              </a:rPr>
              <a:t>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index)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/>
              </a:rPr>
              <a:t>remove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index)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/>
              </a:rPr>
              <a:t>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index,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6" tooltip="type parameter in List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element)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7" tooltip="type parameter in Linked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7"/>
              </a:rPr>
              <a:t>getFirst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the first element in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7" tooltip="type parameter in Linked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7"/>
              </a:rPr>
              <a:t>getLast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the last element in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altri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metodi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NB: L’implementazione di </a:t>
            </a:r>
            <a:r>
              <a:rPr lang="it-IT" dirty="0" err="1" smtClean="0"/>
              <a:t>get</a:t>
            </a:r>
            <a:r>
              <a:rPr lang="it-IT" dirty="0" smtClean="0"/>
              <a:t> e set hanno costo O(n)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AA67A-D8E5-45FB-899E-03FB989D7B81}" type="slidenum">
              <a:rPr lang="it-IT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Possibili problemi con le </a:t>
            </a:r>
            <a:r>
              <a:rPr lang="it-IT" dirty="0" err="1" smtClean="0"/>
              <a:t>collection</a:t>
            </a:r>
            <a:endParaRPr lang="it-IT" dirty="0"/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r>
              <a:rPr lang="it-IT" altLang="it-IT" smtClean="0"/>
              <a:t>La mancanza di un controllo sui tipi porta ad alcuni problemi: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it-IT" altLang="it-IT" smtClean="0"/>
              <a:t>Necessità di ricorrere al cast degli elementi anche quando il tipo di elementi è noto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ArrayList a=new ArrayList();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a.add(new Integer(10));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 i=(Integer)a.get(0);</a:t>
            </a:r>
            <a:endParaRPr lang="it-IT" altLang="it-IT" smtClean="0">
              <a:solidFill>
                <a:srgbClr val="FF0000"/>
              </a:solidFill>
            </a:endParaRP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it-IT" altLang="it-IT" smtClean="0"/>
              <a:t>Possibili cast degli elementi a tipi non corretti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ArrayList a=new ArrayList();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a.add(new Integer(10));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1371600" lvl="2" indent="-514350">
              <a:buFont typeface="Wingdings 2" pitchFamily="18" charset="2"/>
              <a:buNone/>
            </a:pPr>
            <a:r>
              <a:rPr lang="it-IT" altLang="it-IT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i=(String)a.get(0);//eccezione!!!</a:t>
            </a:r>
            <a:endParaRPr lang="it-IT" altLang="it-IT" smtClean="0">
              <a:solidFill>
                <a:srgbClr val="FF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7FF81-ED67-4BB0-83D6-84BEB8F87E75}" type="slidenum">
              <a:rPr lang="it-IT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Possibili problemi con le </a:t>
            </a:r>
            <a:r>
              <a:rPr lang="it-IT" dirty="0" err="1" smtClean="0"/>
              <a:t>collection</a:t>
            </a:r>
            <a:r>
              <a:rPr lang="it-IT" dirty="0" smtClean="0"/>
              <a:t>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lnSpcReduction="10000"/>
          </a:bodyPr>
          <a:lstStyle/>
          <a:p>
            <a:pPr marL="971550" lvl="1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t-IT" dirty="0" smtClean="0"/>
              <a:t>Nessun controllo sui tipi di dati inseriti all’interno di un vettore</a:t>
            </a:r>
          </a:p>
          <a:p>
            <a:pPr marL="1371600" lvl="2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a=new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371600" lvl="2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a.add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 marL="1371600" lvl="2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1371600" lvl="2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a.add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(“paperino”));//?</a:t>
            </a:r>
          </a:p>
          <a:p>
            <a:pPr marL="1371600" lvl="2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i=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a.get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(0);//OK</a:t>
            </a:r>
          </a:p>
          <a:p>
            <a:pPr marL="1371600" lvl="2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j=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(1);//cast 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</a:t>
            </a:r>
            <a:endParaRPr lang="it-IT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t-IT" dirty="0" smtClean="0"/>
              <a:t>Poca chiarezza sul tipo di dati trattati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calcolaQualcosa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dirty="0" smtClean="0"/>
              <a:t> //che tipi contiene?</a:t>
            </a:r>
          </a:p>
          <a:p>
            <a:pPr marL="57150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i="1" dirty="0" smtClean="0"/>
          </a:p>
          <a:p>
            <a:pPr marL="57150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i="1" dirty="0" smtClean="0"/>
              <a:t>NB: In tutti i casi, il codice risulta sintatticamente corretto e non viene segnalato alcun errore dal compilatore. </a:t>
            </a:r>
            <a:r>
              <a:rPr lang="it-IT" i="1" u="sng" dirty="0" smtClean="0"/>
              <a:t>L’errore viene scoperto solo a </a:t>
            </a:r>
            <a:r>
              <a:rPr lang="it-IT" i="1" u="sng" dirty="0" err="1" smtClean="0"/>
              <a:t>Runtime</a:t>
            </a:r>
            <a:r>
              <a:rPr lang="it-IT" i="1" u="sng" dirty="0" smtClean="0"/>
              <a:t>!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33CD0-EE5B-404D-8190-E7893B7F1C2F}" type="slidenum">
              <a:rPr lang="it-IT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/>
              <a:t>Parte I</a:t>
            </a:r>
            <a:endParaRPr lang="it-IT"/>
          </a:p>
        </p:txBody>
      </p:sp>
      <p:sp>
        <p:nvSpPr>
          <p:cNvPr id="9219" name="Segnaposto testo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it-IT" altLang="it-IT" smtClean="0"/>
              <a:t>JCF: Collections in Java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67D2E51-28C9-406F-9393-C0BEE6366231}" type="slidenum">
              <a:rPr lang="it-IT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/>
              <a:t>Parte II</a:t>
            </a:r>
            <a:endParaRPr lang="it-IT"/>
          </a:p>
        </p:txBody>
      </p:sp>
      <p:sp>
        <p:nvSpPr>
          <p:cNvPr id="28675" name="Segnaposto testo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it-IT" altLang="it-IT" smtClean="0"/>
              <a:t>I Generics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9AA91D5-830D-40AA-830A-A2302FA3871B}" type="slidenum">
              <a:rPr lang="it-IT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Generics</a:t>
            </a:r>
            <a:r>
              <a:rPr lang="it-IT" dirty="0" smtClean="0"/>
              <a:t> /1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 Programmazione generica: creazione di costrutti di programmazione che possano essere utilizzati con tipi di dati diversi.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In Java si può raggiungere l’obiettivo della programmazione generica usando l’ereditarietà oppure le </a:t>
            </a:r>
            <a:r>
              <a:rPr lang="it-IT" u="sng" dirty="0" smtClean="0"/>
              <a:t>variabili di tipo</a:t>
            </a:r>
            <a:r>
              <a:rPr lang="it-IT" dirty="0" smtClean="0"/>
              <a:t>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Esempio: </a:t>
            </a:r>
            <a:r>
              <a:rPr lang="it-IT" dirty="0" err="1" smtClean="0"/>
              <a:t>ArrayList</a:t>
            </a:r>
            <a:r>
              <a:rPr lang="it-IT" dirty="0" smtClean="0"/>
              <a:t> di Java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ArrayList</a:t>
            </a:r>
            <a:r>
              <a:rPr lang="it-IT" b="1" dirty="0" smtClean="0">
                <a:solidFill>
                  <a:srgbClr val="FF0000"/>
                </a:solidFill>
              </a:rPr>
              <a:t>&lt;</a:t>
            </a:r>
            <a:r>
              <a:rPr lang="it-IT" b="1" dirty="0" err="1" smtClean="0">
                <a:solidFill>
                  <a:srgbClr val="FF0000"/>
                </a:solidFill>
              </a:rPr>
              <a:t>String</a:t>
            </a:r>
            <a:r>
              <a:rPr lang="it-IT" b="1" dirty="0" smtClean="0">
                <a:solidFill>
                  <a:srgbClr val="FF0000"/>
                </a:solidFill>
              </a:rPr>
              <a:t>&gt;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/>
              <a:t>Classe generica</a:t>
            </a:r>
            <a:r>
              <a:rPr lang="it-IT" dirty="0" smtClean="0"/>
              <a:t>: è stata dichiarata usando una variabile di tipo </a:t>
            </a:r>
            <a:r>
              <a:rPr lang="it-IT" b="1" dirty="0" smtClean="0">
                <a:solidFill>
                  <a:srgbClr val="FF0000"/>
                </a:solidFill>
              </a:rPr>
              <a:t>E</a:t>
            </a:r>
            <a:r>
              <a:rPr lang="it-IT" dirty="0" smtClean="0"/>
              <a:t>. La variabile di tipo rappresenta il tipo degli elementi: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// si può usare "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ElementType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" invece di E </a:t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{ </a:t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() { . . . } </a:t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) { . . . } </a:t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  . . . </a:t>
            </a:r>
            <a:br>
              <a:rPr lang="it-IT" b="1" dirty="0" smtClean="0"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794AE-17EE-4F0C-AFB5-5AB722770F23}" type="slidenum">
              <a:rPr lang="it-IT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Generics</a:t>
            </a:r>
            <a:r>
              <a:rPr lang="it-IT" dirty="0" smtClean="0"/>
              <a:t> /2</a:t>
            </a:r>
            <a:endParaRPr lang="it-IT" dirty="0"/>
          </a:p>
        </p:txBody>
      </p:sp>
      <p:sp>
        <p:nvSpPr>
          <p:cNvPr id="3072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r>
              <a:rPr lang="it-IT" altLang="it-IT" smtClean="0"/>
              <a:t>Le variabili di tipo possono essere sostituite, all’atto della creazione di esemplari, con nomi di classe o di interfacce</a:t>
            </a:r>
          </a:p>
          <a:p>
            <a:pPr lvl="1"/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ArrayList&lt;String&gt;</a:t>
            </a:r>
            <a:br>
              <a:rPr lang="it-IT" altLang="it-IT" b="1" smtClean="0">
                <a:latin typeface="Courier New" pitchFamily="49" charset="0"/>
                <a:cs typeface="Courier New" pitchFamily="49" charset="0"/>
              </a:rPr>
            </a:b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ArrayList&lt;MyClass&gt;</a:t>
            </a:r>
          </a:p>
          <a:p>
            <a:r>
              <a:rPr lang="it-IT" altLang="it-IT" smtClean="0"/>
              <a:t> Non si può usare come sostituto uno degli otto tipi di dati primitivi</a:t>
            </a:r>
          </a:p>
          <a:p>
            <a:pPr lvl="1"/>
            <a:r>
              <a:rPr lang="it-IT" altLang="it-IT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ArrayList&lt;double&gt; // Sbagliato!</a:t>
            </a:r>
          </a:p>
          <a:p>
            <a:pPr lvl="1"/>
            <a:r>
              <a:rPr lang="it-IT" altLang="it-IT" smtClean="0"/>
              <a:t> Usate un esemplare di ArrayList&lt;Double&gt;</a:t>
            </a:r>
          </a:p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96115-C426-4AB3-8CCF-589FA19A7B92}" type="slidenum">
              <a:rPr lang="it-IT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Generics</a:t>
            </a:r>
            <a:r>
              <a:rPr lang="it-IT" dirty="0" smtClean="0"/>
              <a:t> /3</a:t>
            </a:r>
            <a:endParaRPr lang="it-IT" dirty="0"/>
          </a:p>
        </p:txBody>
      </p:sp>
      <p:sp>
        <p:nvSpPr>
          <p:cNvPr id="31747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r>
              <a:rPr lang="it-IT" altLang="it-IT" smtClean="0"/>
              <a:t>Il tipo di dato che indicate va a sostituire la variabile di tipo utilizzata nella definizione dell’interfaccia o della classe generica</a:t>
            </a:r>
          </a:p>
          <a:p>
            <a:r>
              <a:rPr lang="it-IT" altLang="it-IT" smtClean="0"/>
              <a:t> Esempio: nel metodo </a:t>
            </a: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altLang="it-IT" smtClean="0"/>
              <a:t> di un oggetto di tipo </a:t>
            </a: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ArrayList&lt;String&gt;</a:t>
            </a:r>
            <a:r>
              <a:rPr lang="it-IT" altLang="it-IT" smtClean="0"/>
              <a:t> la variabile di tipo E viene sostituita dal tipo String </a:t>
            </a:r>
          </a:p>
          <a:p>
            <a:pPr lvl="1"/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public void add(String element)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67BCE-9E8D-4677-936D-622C3D6A6702}" type="slidenum">
              <a:rPr lang="it-IT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Generics</a:t>
            </a:r>
            <a:r>
              <a:rPr lang="it-IT" dirty="0" smtClean="0"/>
              <a:t> /4</a:t>
            </a:r>
            <a:endParaRPr lang="it-IT" dirty="0"/>
          </a:p>
        </p:txBody>
      </p:sp>
      <p:sp>
        <p:nvSpPr>
          <p:cNvPr id="32771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r>
              <a:rPr lang="it-IT" altLang="it-IT" smtClean="0"/>
              <a:t> Le variabili di tipo rendono più sicuro e di più facile comprensione il codice generico. </a:t>
            </a:r>
          </a:p>
          <a:p>
            <a:pPr lvl="1"/>
            <a:r>
              <a:rPr lang="it-IT" altLang="it-IT" smtClean="0"/>
              <a:t>E’ impossibile aggiungere un oggetto di tipo </a:t>
            </a: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altLang="it-IT" smtClean="0"/>
              <a:t> ad un esemplare di </a:t>
            </a: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ArrayList&lt;String&gt;</a:t>
            </a:r>
            <a:r>
              <a:rPr lang="it-IT" altLang="it-IT" smtClean="0"/>
              <a:t> </a:t>
            </a:r>
          </a:p>
          <a:p>
            <a:pPr lvl="1"/>
            <a:r>
              <a:rPr lang="it-IT" altLang="it-IT" smtClean="0"/>
              <a:t>È invece possibile aggiungere un oggetto di tipo </a:t>
            </a: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altLang="it-IT" smtClean="0"/>
              <a:t> ad un esemplare di </a:t>
            </a: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altLang="it-IT" smtClean="0"/>
              <a:t> (senza generics) che sia stato creato con l’intenzione di usarlo per contenere stringhe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F385C-DA25-4246-A4D5-C01BD5053D4E}" type="slidenum">
              <a:rPr lang="it-IT"/>
              <a:pPr>
                <a:defRPr/>
              </a:pPr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Generics</a:t>
            </a:r>
            <a:r>
              <a:rPr lang="it-IT" dirty="0" smtClean="0"/>
              <a:t> /5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 a1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numero=new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(30);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Dovrebbe contenere oggetti di tipo </a:t>
            </a:r>
            <a:r>
              <a:rPr lang="it-IT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a2 =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it-IT" sz="2000" b="1" u="sng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errore di compilazione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a1.add(numero);</a:t>
            </a:r>
            <a:r>
              <a:rPr lang="it-IT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it-IT" sz="20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errore non individuato dal compilatore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a2.add(numero);</a:t>
            </a:r>
            <a:r>
              <a:rPr lang="it-IT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2000" b="1" dirty="0" smtClean="0">
                <a:latin typeface="Courier New" pitchFamily="49" charset="0"/>
                <a:cs typeface="Courier New" pitchFamily="49" charset="0"/>
              </a:rPr>
            </a:br>
            <a:endParaRPr lang="it-IT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//errore di esecuzione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account = (</a:t>
            </a:r>
            <a:r>
              <a:rPr lang="it-IT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a2.get(0);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729C1-9FEC-4A78-9EDD-267BA2B876D9}" type="slidenum">
              <a:rPr lang="it-IT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ArrayList</a:t>
            </a:r>
            <a:r>
              <a:rPr lang="it-IT" dirty="0" smtClean="0"/>
              <a:t>&lt;E&gt; </a:t>
            </a:r>
            <a:r>
              <a:rPr lang="it-IT" dirty="0" err="1" smtClean="0"/>
              <a:t>e</a:t>
            </a:r>
            <a:r>
              <a:rPr lang="it-IT" dirty="0" smtClean="0"/>
              <a:t> </a:t>
            </a:r>
            <a:r>
              <a:rPr lang="it-IT" dirty="0" err="1" smtClean="0"/>
              <a:t>Iterator</a:t>
            </a:r>
            <a:r>
              <a:rPr lang="it-IT" dirty="0" smtClean="0"/>
              <a:t>&lt;E&gt;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sz="2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 tooltip="type parameter in Array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index,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 tooltip="type parameter in Array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 tooltip="type parameter in Array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 tooltip="type parameter in Array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index,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 tooltip="type parameter in Array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clear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3" tooltip="interface in java.util"/>
              </a:rPr>
              <a:t>Iterator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4" tooltip="type parameter in AbstractList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4"/>
              </a:rPr>
              <a:t>iterator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&lt;E&gt;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next()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remove()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9CEAE-67F9-4728-98EF-723DBE2C6F59}" type="slidenum">
              <a:rPr lang="it-IT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Esercizio 3</a:t>
            </a:r>
            <a:endParaRPr lang="it-IT" dirty="0"/>
          </a:p>
        </p:txBody>
      </p:sp>
      <p:sp>
        <p:nvSpPr>
          <p:cNvPr id="35843" name="Segnaposto contenuto 2"/>
          <p:cNvSpPr>
            <a:spLocks noGrp="1"/>
          </p:cNvSpPr>
          <p:nvPr>
            <p:ph idx="1"/>
          </p:nvPr>
        </p:nvSpPr>
        <p:spPr>
          <a:xfrm>
            <a:off x="485775" y="857250"/>
            <a:ext cx="8229600" cy="5786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altLang="it-IT" dirty="0" smtClean="0"/>
              <a:t>Scrivere un metodo java </a:t>
            </a:r>
          </a:p>
          <a:p>
            <a:pPr>
              <a:buFont typeface="Wingdings 2" pitchFamily="18" charset="2"/>
              <a:buNone/>
            </a:pP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somma(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&gt; a)</a:t>
            </a:r>
          </a:p>
          <a:p>
            <a:pPr>
              <a:buFont typeface="Wingdings 2" pitchFamily="18" charset="2"/>
              <a:buNone/>
            </a:pPr>
            <a:r>
              <a:rPr lang="it-IT" altLang="it-IT" dirty="0" smtClean="0"/>
              <a:t>che somma gli elementi del vettore di interi.</a:t>
            </a:r>
          </a:p>
          <a:p>
            <a:pPr>
              <a:buFont typeface="Wingdings 2" pitchFamily="18" charset="2"/>
              <a:buNone/>
            </a:pPr>
            <a:endParaRPr lang="it-IT" altLang="it-IT" dirty="0" smtClean="0"/>
          </a:p>
          <a:p>
            <a:endParaRPr lang="it-IT" altLang="it-IT" dirty="0" smtClean="0"/>
          </a:p>
          <a:p>
            <a:r>
              <a:rPr lang="it-IT" altLang="it-IT" dirty="0" smtClean="0"/>
              <a:t>Somma: 22</a:t>
            </a:r>
          </a:p>
          <a:p>
            <a:pPr>
              <a:buFont typeface="Wingdings 2" pitchFamily="18" charset="2"/>
              <a:buNone/>
            </a:pPr>
            <a:endParaRPr lang="it-IT" altLang="it-IT" b="1" u="sng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33375" y="2500313"/>
          <a:ext cx="40957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5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3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4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8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2</a:t>
                      </a:r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66AB3-A8F6-4AF0-AF83-FCD0D540EEBD}" type="slidenum">
              <a:rPr lang="it-IT"/>
              <a:pPr>
                <a:defRPr/>
              </a:pPr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Esercizio 3 - Soluzione</a:t>
            </a:r>
            <a:endParaRPr lang="it-IT" dirty="0"/>
          </a:p>
        </p:txBody>
      </p:sp>
      <p:sp>
        <p:nvSpPr>
          <p:cNvPr id="36867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altLang="it-IT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altLang="it-IT" sz="20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alt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altLang="it-IT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altLang="it-IT" sz="2000" b="1" dirty="0" smtClean="0">
                <a:latin typeface="Courier New" pitchFamily="49" charset="0"/>
                <a:cs typeface="Courier New" pitchFamily="49" charset="0"/>
              </a:rPr>
              <a:t> somma(</a:t>
            </a:r>
            <a:r>
              <a:rPr lang="it-IT" altLang="it-IT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altLang="it-IT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alt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altLang="it-IT" sz="2000" b="1" dirty="0" smtClean="0">
                <a:latin typeface="Courier New" pitchFamily="49" charset="0"/>
                <a:cs typeface="Courier New" pitchFamily="49" charset="0"/>
              </a:rPr>
              <a:t>&gt; a)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somma=0;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i=0;i&lt;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a.size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();i++){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a.get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	somma=</a:t>
            </a: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somma+elem.intValue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 somma;</a:t>
            </a:r>
          </a:p>
          <a:p>
            <a:pPr>
              <a:buFont typeface="Wingdings 2" pitchFamily="18" charset="2"/>
              <a:buNone/>
            </a:pPr>
            <a:r>
              <a:rPr lang="it-IT" altLang="it-IT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endParaRPr lang="it-IT" altLang="it-IT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29C51-0B20-44D9-844D-92856166B6B1}" type="slidenum">
              <a:rPr lang="it-IT"/>
              <a:pPr>
                <a:defRPr/>
              </a:pPr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Data la porzione di codice: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s=new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a.add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it-IT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p=new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();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p.add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/>
              <a:t>Indicare quali, tra le istruzioni seguenti, genera un errore in compilazione o in esecuzione (eccezione):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(“paperino”);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q=s.get(0);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o=s.get(0);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i=s.get(0);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s.get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(0));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p.add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(“paperino”);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p.add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q=p.get(0);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o=p.get(0);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i=p.get(0);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p.add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p.get</a:t>
            </a:r>
            <a:r>
              <a:rPr lang="it-IT" b="1" smtClean="0">
                <a:latin typeface="Courier New" pitchFamily="49" charset="0"/>
                <a:cs typeface="Courier New" pitchFamily="49" charset="0"/>
              </a:rPr>
              <a:t>(0));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A6236-0EE6-4003-A30E-8F037DB76C4A}" type="slidenum">
              <a:rPr lang="it-IT"/>
              <a:pPr>
                <a:defRPr/>
              </a:pPr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Collezionare oggetti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/>
              <a:t>Problema</a:t>
            </a:r>
            <a:r>
              <a:rPr lang="it-IT" dirty="0" smtClean="0"/>
              <a:t>: raggruppare un insieme di oggetti insieme e accedere ad essi secondo regole particolari (per esempio una Coda).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Spessi l’utilizzo degli </a:t>
            </a:r>
            <a:r>
              <a:rPr lang="it-IT" dirty="0" err="1" smtClean="0"/>
              <a:t>array</a:t>
            </a:r>
            <a:r>
              <a:rPr lang="it-IT" dirty="0" smtClean="0"/>
              <a:t> non è sufficiente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it-IT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u="sng" dirty="0" smtClean="0"/>
              <a:t>Soluzione 1</a:t>
            </a:r>
            <a:r>
              <a:rPr lang="it-IT" dirty="0" smtClean="0"/>
              <a:t>: Realizzare una propria classe che, utilizzando internamente gli </a:t>
            </a:r>
            <a:r>
              <a:rPr lang="it-IT" dirty="0" err="1" smtClean="0"/>
              <a:t>array</a:t>
            </a:r>
            <a:r>
              <a:rPr lang="it-IT" dirty="0" smtClean="0"/>
              <a:t>, fornisce i metodi di accesso opportuni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it-IT" u="sng" dirty="0" smtClean="0"/>
              <a:t>Soluzione 2</a:t>
            </a:r>
            <a:r>
              <a:rPr lang="it-IT" dirty="0" smtClean="0"/>
              <a:t>: Utilizzare classi già pronte fornite da Java, scegliendo quella più opportuna ai propri bisogni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Java fornisce un insieme molto ampio di classi (concrete) in grado di collezionare oggetti fornendo un interfacce (estese dalle proprie classi) relative a Pile, Code, Insiemi, Liste, Mappe, Insiemi ordinati ecc …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dirty="0" smtClean="0"/>
              <a:t>(JCF) Java </a:t>
            </a:r>
            <a:r>
              <a:rPr lang="it-IT" b="1" dirty="0" err="1" smtClean="0"/>
              <a:t>Collections</a:t>
            </a:r>
            <a:r>
              <a:rPr lang="it-IT" b="1" dirty="0" smtClean="0"/>
              <a:t> </a:t>
            </a:r>
            <a:r>
              <a:rPr lang="it-IT" b="1" dirty="0" err="1" smtClean="0"/>
              <a:t>Framework</a:t>
            </a:r>
            <a:endParaRPr lang="it-IT" b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3FB6D-482C-4C85-959A-F144361BF832}" type="slidenum">
              <a:rPr lang="it-IT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Esercizi iteratori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917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Matrice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09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46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/>
              <a:t>import </a:t>
            </a:r>
            <a:r>
              <a:rPr lang="it-IT" sz="2000" b="1" dirty="0" err="1" smtClean="0"/>
              <a:t>java.util.Iterator</a:t>
            </a:r>
            <a:r>
              <a:rPr lang="it-IT" sz="2000" b="1" dirty="0" smtClean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public </a:t>
            </a:r>
            <a:r>
              <a:rPr lang="en-US" sz="2000" b="1" dirty="0"/>
              <a:t>class </a:t>
            </a:r>
            <a:r>
              <a:rPr lang="en-US" sz="2000" b="1" dirty="0" err="1"/>
              <a:t>MatrixIterator</a:t>
            </a:r>
            <a:r>
              <a:rPr lang="en-US" sz="2000" b="1" dirty="0"/>
              <a:t> implements Iterator&lt;Float&gt;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/>
              <a:t>	private </a:t>
            </a:r>
            <a:r>
              <a:rPr lang="it-IT" sz="2000" b="1" dirty="0"/>
              <a:t>Matrix </a:t>
            </a:r>
            <a:r>
              <a:rPr lang="it-IT" sz="2000" b="1" dirty="0" err="1"/>
              <a:t>matrix</a:t>
            </a:r>
            <a:r>
              <a:rPr lang="it-IT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	private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currentRow</a:t>
            </a:r>
            <a:r>
              <a:rPr lang="en-US" sz="2000" b="1" dirty="0"/>
              <a:t> = 1, </a:t>
            </a:r>
            <a:r>
              <a:rPr lang="en-US" sz="2000" b="1" dirty="0" err="1"/>
              <a:t>currentColumn</a:t>
            </a:r>
            <a:r>
              <a:rPr lang="en-US" sz="2000" b="1" dirty="0"/>
              <a:t> = 1</a:t>
            </a:r>
            <a:r>
              <a:rPr lang="en-US" sz="2000" b="1" dirty="0" smtClean="0"/>
              <a:t>;</a:t>
            </a: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/>
              <a:t>	</a:t>
            </a:r>
            <a:r>
              <a:rPr lang="it-IT" sz="2000" b="1" dirty="0" smtClean="0">
                <a:solidFill>
                  <a:srgbClr val="FF0000"/>
                </a:solidFill>
              </a:rPr>
              <a:t>public </a:t>
            </a:r>
            <a:r>
              <a:rPr lang="it-IT" sz="2000" b="1" dirty="0" err="1">
                <a:solidFill>
                  <a:srgbClr val="FF0000"/>
                </a:solidFill>
              </a:rPr>
              <a:t>MatrixIterator</a:t>
            </a:r>
            <a:r>
              <a:rPr lang="it-IT" sz="2000" b="1" dirty="0">
                <a:solidFill>
                  <a:srgbClr val="FF0000"/>
                </a:solidFill>
              </a:rPr>
              <a:t>(Matrix </a:t>
            </a:r>
            <a:r>
              <a:rPr lang="it-IT" sz="2000" b="1" dirty="0" err="1">
                <a:solidFill>
                  <a:srgbClr val="FF0000"/>
                </a:solidFill>
              </a:rPr>
              <a:t>matrix</a:t>
            </a:r>
            <a:r>
              <a:rPr lang="it-IT" sz="2000" b="1" dirty="0">
                <a:solidFill>
                  <a:srgbClr val="FF0000"/>
                </a:solidFill>
              </a:rPr>
              <a:t>) </a:t>
            </a:r>
            <a:r>
              <a:rPr lang="it-IT" sz="2000" b="1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rgbClr val="FF0000"/>
                </a:solidFill>
              </a:rPr>
              <a:t>	</a:t>
            </a:r>
            <a:r>
              <a:rPr lang="it-IT" sz="2000" b="1" dirty="0" smtClean="0">
                <a:solidFill>
                  <a:srgbClr val="FF0000"/>
                </a:solidFill>
              </a:rPr>
              <a:t>	</a:t>
            </a:r>
            <a:r>
              <a:rPr lang="it-IT" sz="2000" b="1" dirty="0" err="1" smtClean="0">
                <a:solidFill>
                  <a:srgbClr val="FF0000"/>
                </a:solidFill>
              </a:rPr>
              <a:t>this.matrix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>
                <a:solidFill>
                  <a:srgbClr val="FF0000"/>
                </a:solidFill>
              </a:rPr>
              <a:t>= </a:t>
            </a:r>
            <a:r>
              <a:rPr lang="it-IT" sz="2000" b="1" dirty="0" err="1">
                <a:solidFill>
                  <a:srgbClr val="FF0000"/>
                </a:solidFill>
              </a:rPr>
              <a:t>matrix</a:t>
            </a:r>
            <a:r>
              <a:rPr lang="it-IT" sz="2000" b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rgbClr val="FF0000"/>
                </a:solidFill>
              </a:rPr>
              <a:t>	</a:t>
            </a:r>
            <a:r>
              <a:rPr lang="it-IT" sz="2000" b="1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/>
              <a:t>	</a:t>
            </a:r>
            <a:r>
              <a:rPr lang="it-IT" sz="2000" b="1" dirty="0" smtClean="0">
                <a:solidFill>
                  <a:srgbClr val="0070C0"/>
                </a:solidFill>
              </a:rPr>
              <a:t>public </a:t>
            </a:r>
            <a:r>
              <a:rPr lang="it-IT" sz="2000" b="1" dirty="0" err="1">
                <a:solidFill>
                  <a:srgbClr val="0070C0"/>
                </a:solidFill>
              </a:rPr>
              <a:t>boolean</a:t>
            </a:r>
            <a:r>
              <a:rPr lang="it-IT" sz="2000" b="1" dirty="0">
                <a:solidFill>
                  <a:srgbClr val="0070C0"/>
                </a:solidFill>
              </a:rPr>
              <a:t> </a:t>
            </a:r>
            <a:r>
              <a:rPr lang="it-IT" sz="2000" b="1" dirty="0" err="1">
                <a:solidFill>
                  <a:srgbClr val="0070C0"/>
                </a:solidFill>
              </a:rPr>
              <a:t>hasNext</a:t>
            </a:r>
            <a:r>
              <a:rPr lang="it-IT" sz="2000" b="1" dirty="0">
                <a:solidFill>
                  <a:srgbClr val="0070C0"/>
                </a:solidFill>
              </a:rPr>
              <a:t>() </a:t>
            </a:r>
            <a:r>
              <a:rPr lang="it-IT" sz="2000" b="1" dirty="0" smtClean="0">
                <a:solidFill>
                  <a:srgbClr val="0070C0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rgbClr val="0070C0"/>
                </a:solidFill>
              </a:rPr>
              <a:t>	</a:t>
            </a:r>
            <a:r>
              <a:rPr lang="it-IT" sz="2000" b="1" dirty="0" smtClean="0">
                <a:solidFill>
                  <a:srgbClr val="0070C0"/>
                </a:solidFill>
              </a:rPr>
              <a:t>	</a:t>
            </a:r>
            <a:r>
              <a:rPr lang="it-IT" sz="2000" b="1" dirty="0" err="1" smtClean="0">
                <a:solidFill>
                  <a:srgbClr val="0070C0"/>
                </a:solidFill>
              </a:rPr>
              <a:t>return</a:t>
            </a:r>
            <a:r>
              <a:rPr lang="it-IT" sz="2000" b="1" dirty="0" smtClean="0">
                <a:solidFill>
                  <a:srgbClr val="0070C0"/>
                </a:solidFill>
              </a:rPr>
              <a:t> </a:t>
            </a:r>
            <a:r>
              <a:rPr lang="it-IT" sz="2000" b="1" dirty="0" err="1">
                <a:solidFill>
                  <a:srgbClr val="0070C0"/>
                </a:solidFill>
              </a:rPr>
              <a:t>currentRow</a:t>
            </a:r>
            <a:r>
              <a:rPr lang="it-IT" sz="2000" b="1" dirty="0">
                <a:solidFill>
                  <a:srgbClr val="0070C0"/>
                </a:solidFill>
              </a:rPr>
              <a:t> &lt;= </a:t>
            </a:r>
            <a:r>
              <a:rPr lang="it-IT" sz="2000" b="1" dirty="0" err="1">
                <a:solidFill>
                  <a:srgbClr val="0070C0"/>
                </a:solidFill>
              </a:rPr>
              <a:t>matrix.rows</a:t>
            </a:r>
            <a:r>
              <a:rPr lang="it-IT" sz="2000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rgbClr val="0070C0"/>
                </a:solidFill>
              </a:rPr>
              <a:t>	</a:t>
            </a:r>
            <a:r>
              <a:rPr lang="it-IT" sz="2000" b="1" dirty="0" smtClean="0">
                <a:solidFill>
                  <a:srgbClr val="0070C0"/>
                </a:solidFill>
              </a:rPr>
              <a:t>}</a:t>
            </a:r>
            <a:endParaRPr lang="it-IT" sz="20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/>
              <a:t>	</a:t>
            </a:r>
            <a:r>
              <a:rPr lang="it-IT" sz="2000" b="1" dirty="0" smtClean="0">
                <a:solidFill>
                  <a:srgbClr val="00B050"/>
                </a:solidFill>
              </a:rPr>
              <a:t>public </a:t>
            </a:r>
            <a:r>
              <a:rPr lang="it-IT" sz="2000" b="1" dirty="0">
                <a:solidFill>
                  <a:srgbClr val="00B050"/>
                </a:solidFill>
              </a:rPr>
              <a:t>Float </a:t>
            </a:r>
            <a:r>
              <a:rPr lang="it-IT" sz="2000" b="1" dirty="0" err="1">
                <a:solidFill>
                  <a:srgbClr val="00B050"/>
                </a:solidFill>
              </a:rPr>
              <a:t>next</a:t>
            </a:r>
            <a:r>
              <a:rPr lang="it-IT" sz="2000" b="1" dirty="0">
                <a:solidFill>
                  <a:srgbClr val="00B050"/>
                </a:solidFill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	float </a:t>
            </a:r>
            <a:r>
              <a:rPr lang="it-IT" sz="2000" b="1" dirty="0" err="1">
                <a:solidFill>
                  <a:srgbClr val="00B050"/>
                </a:solidFill>
              </a:rPr>
              <a:t>element</a:t>
            </a:r>
            <a:r>
              <a:rPr lang="it-IT" sz="2000" b="1" dirty="0">
                <a:solidFill>
                  <a:srgbClr val="00B050"/>
                </a:solidFill>
              </a:rPr>
              <a:t> = </a:t>
            </a:r>
            <a:r>
              <a:rPr lang="it-IT" sz="2000" b="1" dirty="0" err="1">
                <a:solidFill>
                  <a:srgbClr val="00B050"/>
                </a:solidFill>
              </a:rPr>
              <a:t>matrix.element</a:t>
            </a:r>
            <a:r>
              <a:rPr lang="it-IT" sz="2000" b="1" dirty="0">
                <a:solidFill>
                  <a:srgbClr val="00B050"/>
                </a:solidFill>
              </a:rPr>
              <a:t>(</a:t>
            </a:r>
            <a:r>
              <a:rPr lang="it-IT" sz="2000" b="1" dirty="0" err="1">
                <a:solidFill>
                  <a:srgbClr val="00B050"/>
                </a:solidFill>
              </a:rPr>
              <a:t>currentRow</a:t>
            </a:r>
            <a:r>
              <a:rPr lang="it-IT" sz="2000" b="1" dirty="0">
                <a:solidFill>
                  <a:srgbClr val="00B050"/>
                </a:solidFill>
              </a:rPr>
              <a:t>, </a:t>
            </a:r>
            <a:r>
              <a:rPr lang="it-IT" sz="2000" b="1" dirty="0" err="1">
                <a:solidFill>
                  <a:srgbClr val="00B050"/>
                </a:solidFill>
              </a:rPr>
              <a:t>currentColumn</a:t>
            </a:r>
            <a:r>
              <a:rPr lang="it-IT" sz="2000" b="1" dirty="0">
                <a:solidFill>
                  <a:srgbClr val="00B050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	</a:t>
            </a:r>
            <a:r>
              <a:rPr lang="it-IT" sz="2000" b="1" dirty="0" err="1" smtClean="0">
                <a:solidFill>
                  <a:srgbClr val="00B050"/>
                </a:solidFill>
              </a:rPr>
              <a:t>currentColumn</a:t>
            </a:r>
            <a:r>
              <a:rPr lang="it-IT" sz="2000" b="1" dirty="0">
                <a:solidFill>
                  <a:srgbClr val="00B050"/>
                </a:solidFill>
              </a:rPr>
              <a:t>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	</a:t>
            </a:r>
            <a:r>
              <a:rPr lang="it-IT" sz="2000" b="1" dirty="0" err="1" smtClean="0">
                <a:solidFill>
                  <a:srgbClr val="00B050"/>
                </a:solidFill>
              </a:rPr>
              <a:t>if</a:t>
            </a:r>
            <a:r>
              <a:rPr lang="it-IT" sz="2000" b="1" dirty="0" smtClean="0">
                <a:solidFill>
                  <a:srgbClr val="00B050"/>
                </a:solidFill>
              </a:rPr>
              <a:t> </a:t>
            </a:r>
            <a:r>
              <a:rPr lang="it-IT" sz="2000" b="1" dirty="0">
                <a:solidFill>
                  <a:srgbClr val="00B050"/>
                </a:solidFill>
              </a:rPr>
              <a:t>(</a:t>
            </a:r>
            <a:r>
              <a:rPr lang="it-IT" sz="2000" b="1" dirty="0" err="1">
                <a:solidFill>
                  <a:srgbClr val="00B050"/>
                </a:solidFill>
              </a:rPr>
              <a:t>currentColumn</a:t>
            </a:r>
            <a:r>
              <a:rPr lang="it-IT" sz="2000" b="1" dirty="0">
                <a:solidFill>
                  <a:srgbClr val="00B050"/>
                </a:solidFill>
              </a:rPr>
              <a:t> &gt; </a:t>
            </a:r>
            <a:r>
              <a:rPr lang="it-IT" sz="2000" b="1" dirty="0" err="1">
                <a:solidFill>
                  <a:srgbClr val="00B050"/>
                </a:solidFill>
              </a:rPr>
              <a:t>matrix.columns</a:t>
            </a:r>
            <a:r>
              <a:rPr lang="it-IT" sz="2000" b="1" dirty="0">
                <a:solidFill>
                  <a:srgbClr val="00B050"/>
                </a:solidFill>
              </a:rPr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		</a:t>
            </a:r>
            <a:r>
              <a:rPr lang="it-IT" sz="2000" b="1" dirty="0" err="1" smtClean="0">
                <a:solidFill>
                  <a:srgbClr val="00B050"/>
                </a:solidFill>
              </a:rPr>
              <a:t>currentColumn</a:t>
            </a:r>
            <a:r>
              <a:rPr lang="it-IT" sz="2000" b="1" dirty="0" smtClean="0">
                <a:solidFill>
                  <a:srgbClr val="00B050"/>
                </a:solidFill>
              </a:rPr>
              <a:t> </a:t>
            </a:r>
            <a:r>
              <a:rPr lang="it-IT" sz="2000" b="1" dirty="0">
                <a:solidFill>
                  <a:srgbClr val="00B050"/>
                </a:solidFill>
              </a:rPr>
              <a:t>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		</a:t>
            </a:r>
            <a:r>
              <a:rPr lang="it-IT" sz="2000" b="1" dirty="0" err="1" smtClean="0">
                <a:solidFill>
                  <a:srgbClr val="00B050"/>
                </a:solidFill>
              </a:rPr>
              <a:t>currentRow</a:t>
            </a:r>
            <a:r>
              <a:rPr lang="it-IT" sz="2000" b="1" dirty="0">
                <a:solidFill>
                  <a:srgbClr val="00B050"/>
                </a:solidFill>
              </a:rPr>
              <a:t>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	}</a:t>
            </a:r>
            <a:endParaRPr lang="it-IT" sz="20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	</a:t>
            </a:r>
            <a:r>
              <a:rPr lang="it-IT" sz="2000" b="1" dirty="0" err="1" smtClean="0">
                <a:solidFill>
                  <a:srgbClr val="00B050"/>
                </a:solidFill>
              </a:rPr>
              <a:t>return</a:t>
            </a:r>
            <a:r>
              <a:rPr lang="it-IT" sz="2000" b="1" dirty="0" smtClean="0">
                <a:solidFill>
                  <a:srgbClr val="00B050"/>
                </a:solidFill>
              </a:rPr>
              <a:t> </a:t>
            </a:r>
            <a:r>
              <a:rPr lang="it-IT" sz="2000" b="1" dirty="0" err="1">
                <a:solidFill>
                  <a:srgbClr val="00B050"/>
                </a:solidFill>
              </a:rPr>
              <a:t>element</a:t>
            </a:r>
            <a:r>
              <a:rPr lang="it-IT" sz="2000" b="1" dirty="0">
                <a:solidFill>
                  <a:srgbClr val="00B05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00B050"/>
                </a:solidFill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	</a:t>
            </a:r>
            <a:r>
              <a:rPr lang="en-US" sz="2000" b="1" dirty="0" smtClean="0">
                <a:solidFill>
                  <a:srgbClr val="7030A0"/>
                </a:solidFill>
              </a:rPr>
              <a:t>public </a:t>
            </a:r>
            <a:r>
              <a:rPr lang="en-US" sz="2000" b="1" dirty="0">
                <a:solidFill>
                  <a:srgbClr val="7030A0"/>
                </a:solidFill>
              </a:rPr>
              <a:t>void remove() throws </a:t>
            </a:r>
            <a:r>
              <a:rPr lang="en-US" sz="2000" b="1" dirty="0" err="1">
                <a:solidFill>
                  <a:srgbClr val="7030A0"/>
                </a:solidFill>
              </a:rPr>
              <a:t>UnsupportedOperationException</a:t>
            </a:r>
            <a:r>
              <a:rPr lang="en-US" sz="2000" b="1" dirty="0">
                <a:solidFill>
                  <a:srgbClr val="7030A0"/>
                </a:solidFill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7030A0"/>
                </a:solidFill>
              </a:rPr>
              <a:t>		</a:t>
            </a:r>
            <a:r>
              <a:rPr lang="it-IT" sz="2000" b="1" dirty="0" err="1" smtClean="0">
                <a:solidFill>
                  <a:srgbClr val="7030A0"/>
                </a:solidFill>
              </a:rPr>
              <a:t>throw</a:t>
            </a:r>
            <a:r>
              <a:rPr lang="it-IT" sz="2000" b="1" dirty="0" smtClean="0">
                <a:solidFill>
                  <a:srgbClr val="7030A0"/>
                </a:solidFill>
              </a:rPr>
              <a:t> </a:t>
            </a:r>
            <a:r>
              <a:rPr lang="it-IT" sz="2000" b="1" dirty="0">
                <a:solidFill>
                  <a:srgbClr val="7030A0"/>
                </a:solidFill>
              </a:rPr>
              <a:t>new </a:t>
            </a:r>
            <a:r>
              <a:rPr lang="it-IT" sz="2000" b="1" dirty="0" err="1">
                <a:solidFill>
                  <a:srgbClr val="7030A0"/>
                </a:solidFill>
              </a:rPr>
              <a:t>UnsupportedOperationException</a:t>
            </a:r>
            <a:r>
              <a:rPr lang="it-IT" sz="2000" b="1" dirty="0">
                <a:solidFill>
                  <a:srgbClr val="7030A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rgbClr val="7030A0"/>
                </a:solidFill>
              </a:rPr>
              <a:t>	}</a:t>
            </a:r>
            <a:endParaRPr lang="it-IT" sz="2000" b="1" dirty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0799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L’iteratore può essere definito assieme alla classe</a:t>
            </a:r>
          </a:p>
          <a:p>
            <a:r>
              <a:rPr lang="it-IT" dirty="0"/>
              <a:t>Utile quando si ha una classe iterabile</a:t>
            </a:r>
          </a:p>
          <a:p>
            <a:r>
              <a:rPr lang="it-IT" dirty="0"/>
              <a:t>La soluzione precedente è però più </a:t>
            </a:r>
            <a:r>
              <a:rPr lang="it-IT" dirty="0" smtClean="0"/>
              <a:t>generale</a:t>
            </a:r>
          </a:p>
          <a:p>
            <a:r>
              <a:rPr lang="it-IT" dirty="0"/>
              <a:t>Sono definite all’interno di un’altra classe</a:t>
            </a:r>
          </a:p>
          <a:p>
            <a:r>
              <a:rPr lang="it-IT" i="1" dirty="0"/>
              <a:t>Una sola compilation </a:t>
            </a:r>
            <a:r>
              <a:rPr lang="it-IT" i="1" dirty="0" err="1"/>
              <a:t>unit</a:t>
            </a:r>
            <a:r>
              <a:rPr lang="it-IT" i="1" dirty="0"/>
              <a:t> contiene sia </a:t>
            </a:r>
            <a:r>
              <a:rPr lang="it-IT" i="1" dirty="0" smtClean="0"/>
              <a:t>l’astrazione sui </a:t>
            </a:r>
            <a:r>
              <a:rPr lang="it-IT" i="1" dirty="0"/>
              <a:t>dati sia quella sul controllo</a:t>
            </a:r>
          </a:p>
          <a:p>
            <a:r>
              <a:rPr lang="it-IT" dirty="0"/>
              <a:t>Possono accedere ai campi e </a:t>
            </a:r>
            <a:r>
              <a:rPr lang="it-IT" dirty="0" smtClean="0"/>
              <a:t>metodi della </a:t>
            </a:r>
            <a:r>
              <a:rPr lang="it-IT" dirty="0"/>
              <a:t>classe che li ospita</a:t>
            </a:r>
          </a:p>
          <a:p>
            <a:r>
              <a:rPr lang="it-IT" i="1" dirty="0"/>
              <a:t>Non è necessario passare all’iteratore </a:t>
            </a:r>
            <a:r>
              <a:rPr lang="it-IT" i="1" dirty="0" smtClean="0"/>
              <a:t>un riferimento </a:t>
            </a:r>
            <a:r>
              <a:rPr lang="it-IT" i="1" dirty="0"/>
              <a:t>all’oggetto su cui sta iterando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4325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66675"/>
            <a:ext cx="7000875" cy="672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997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Rendiamo la matrice iterabile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276872"/>
            <a:ext cx="72199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987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88"/>
            <a:ext cx="8229600" cy="1143000"/>
          </a:xfrm>
        </p:spPr>
        <p:txBody>
          <a:bodyPr/>
          <a:lstStyle/>
          <a:p>
            <a:r>
              <a:rPr lang="it-IT" dirty="0"/>
              <a:t>Usiamo l’iteratore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209675"/>
            <a:ext cx="729615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09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Commento sugli iteratori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Modificando l’oggetto dopo aver </a:t>
            </a:r>
            <a:r>
              <a:rPr lang="it-IT" dirty="0" smtClean="0"/>
              <a:t>creato l’iteratore </a:t>
            </a:r>
            <a:r>
              <a:rPr lang="it-IT" dirty="0"/>
              <a:t>potremmo avere </a:t>
            </a:r>
            <a:r>
              <a:rPr lang="it-IT" dirty="0" smtClean="0"/>
              <a:t>comportamenti </a:t>
            </a:r>
            <a:r>
              <a:rPr lang="it-IT" i="1" dirty="0" smtClean="0"/>
              <a:t>inattesi</a:t>
            </a:r>
            <a:endParaRPr lang="it-IT" i="1" dirty="0"/>
          </a:p>
          <a:p>
            <a:r>
              <a:rPr lang="it-IT" dirty="0"/>
              <a:t>Esempio: insieme di interi e iteratore che </a:t>
            </a:r>
            <a:r>
              <a:rPr lang="it-IT" dirty="0" smtClean="0"/>
              <a:t>li restituisce </a:t>
            </a:r>
            <a:r>
              <a:rPr lang="it-IT" dirty="0"/>
              <a:t>in modo ordinato.</a:t>
            </a:r>
          </a:p>
          <a:p>
            <a:r>
              <a:rPr lang="it-IT" dirty="0"/>
              <a:t>Cosa potrebbe succedere modificando l’insieme?</a:t>
            </a:r>
          </a:p>
        </p:txBody>
      </p:sp>
    </p:spTree>
    <p:extLst>
      <p:ext uri="{BB962C8B-B14F-4D97-AF65-F5344CB8AC3E}">
        <p14:creationId xmlns:p14="http://schemas.microsoft.com/office/powerpoint/2010/main" val="19366012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Iteratore di Zenone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496" y="1600200"/>
            <a:ext cx="9073008" cy="4525963"/>
          </a:xfrm>
        </p:spPr>
        <p:txBody>
          <a:bodyPr/>
          <a:lstStyle/>
          <a:p>
            <a:r>
              <a:rPr lang="it-IT" dirty="0"/>
              <a:t>Come l’iteratore di Fibonacci, non itera su </a:t>
            </a:r>
            <a:r>
              <a:rPr lang="it-IT" dirty="0" smtClean="0"/>
              <a:t>una collezione </a:t>
            </a:r>
            <a:r>
              <a:rPr lang="it-IT" dirty="0"/>
              <a:t>di oggetti ma genera una sequenza </a:t>
            </a:r>
            <a:r>
              <a:rPr lang="it-IT" dirty="0" smtClean="0"/>
              <a:t>di elementi</a:t>
            </a:r>
            <a:r>
              <a:rPr lang="it-IT" dirty="0"/>
              <a:t>.</a:t>
            </a:r>
          </a:p>
          <a:p>
            <a:r>
              <a:rPr lang="it-IT" dirty="0" smtClean="0"/>
              <a:t>http</a:t>
            </a:r>
            <a:r>
              <a:rPr lang="it-IT" dirty="0"/>
              <a:t>://it.wikipedia.org/wiki/Paradossi_di_Zenone</a:t>
            </a:r>
          </a:p>
        </p:txBody>
      </p:sp>
    </p:spTree>
    <p:extLst>
      <p:ext uri="{BB962C8B-B14F-4D97-AF65-F5344CB8AC3E}">
        <p14:creationId xmlns:p14="http://schemas.microsoft.com/office/powerpoint/2010/main" val="27389666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52438"/>
            <a:ext cx="56007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12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(JCF) Java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/1</a:t>
            </a:r>
            <a:endParaRPr lang="it-IT" dirty="0"/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r>
              <a:rPr lang="it-IT" altLang="it-IT" smtClean="0"/>
              <a:t>Collection: </a:t>
            </a:r>
          </a:p>
          <a:p>
            <a:pPr lvl="1"/>
            <a:r>
              <a:rPr lang="it-IT" altLang="it-IT" smtClean="0"/>
              <a:t>List</a:t>
            </a:r>
          </a:p>
          <a:p>
            <a:pPr lvl="2"/>
            <a:r>
              <a:rPr lang="it-IT" altLang="it-IT" b="1" u="sng" smtClean="0"/>
              <a:t>ArrayList</a:t>
            </a:r>
          </a:p>
          <a:p>
            <a:pPr lvl="2"/>
            <a:r>
              <a:rPr lang="it-IT" altLang="it-IT" b="1" u="sng" smtClean="0"/>
              <a:t>LinkedList</a:t>
            </a:r>
          </a:p>
          <a:p>
            <a:pPr lvl="2"/>
            <a:r>
              <a:rPr lang="it-IT" altLang="it-IT" b="1" u="sng" smtClean="0"/>
              <a:t>Vector</a:t>
            </a:r>
          </a:p>
          <a:p>
            <a:pPr lvl="1"/>
            <a:r>
              <a:rPr lang="it-IT" altLang="it-IT" smtClean="0"/>
              <a:t>Set</a:t>
            </a:r>
          </a:p>
          <a:p>
            <a:pPr lvl="2"/>
            <a:r>
              <a:rPr lang="it-IT" altLang="it-IT" smtClean="0"/>
              <a:t>SortedSet</a:t>
            </a:r>
          </a:p>
          <a:p>
            <a:pPr lvl="3"/>
            <a:r>
              <a:rPr lang="it-IT" altLang="it-IT" b="1" u="sng" smtClean="0"/>
              <a:t>TreeSet</a:t>
            </a:r>
          </a:p>
          <a:p>
            <a:pPr lvl="2"/>
            <a:r>
              <a:rPr lang="it-IT" altLang="it-IT" b="1" u="sng" smtClean="0"/>
              <a:t>HashSet</a:t>
            </a:r>
          </a:p>
          <a:p>
            <a:pPr lvl="2"/>
            <a:r>
              <a:rPr lang="it-IT" altLang="it-IT" b="1" u="sng" smtClean="0"/>
              <a:t>LinkedHashSet</a:t>
            </a:r>
          </a:p>
          <a:p>
            <a:r>
              <a:rPr lang="it-IT" altLang="it-IT" smtClean="0"/>
              <a:t>Altre interfacce disponibili</a:t>
            </a:r>
          </a:p>
          <a:p>
            <a:pPr lvl="1"/>
            <a:r>
              <a:rPr lang="it-IT" altLang="it-IT" smtClean="0"/>
              <a:t>Queue,Dequeue,Stack, Map, SortedMap 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33116-DACC-44A3-9C5D-F926DD1510F2}" type="slidenum">
              <a:rPr lang="it-IT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Polinomi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 iteratore che restituisca </a:t>
            </a:r>
            <a:r>
              <a:rPr lang="it-IT" dirty="0" smtClean="0"/>
              <a:t>i coefficienti </a:t>
            </a:r>
            <a:r>
              <a:rPr lang="it-IT" dirty="0"/>
              <a:t>del polinomio, ordinati per grado</a:t>
            </a:r>
          </a:p>
          <a:p>
            <a:r>
              <a:rPr lang="it-IT" b="1" dirty="0"/>
              <a:t>Esempio</a:t>
            </a:r>
            <a:r>
              <a:rPr lang="it-IT" dirty="0"/>
              <a:t>:</a:t>
            </a:r>
          </a:p>
          <a:p>
            <a:r>
              <a:rPr lang="it-IT" dirty="0"/>
              <a:t>per 3 + 2x deve restituire la sequenza</a:t>
            </a:r>
          </a:p>
          <a:p>
            <a:pPr marL="0" indent="0">
              <a:buNone/>
            </a:pPr>
            <a:r>
              <a:rPr lang="it-IT" dirty="0" smtClean="0"/>
              <a:t>	3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NoSuchElementException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190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42875"/>
            <a:ext cx="80200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21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(JCF) Java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err="1" smtClean="0"/>
              <a:t>Collection</a:t>
            </a:r>
            <a:endParaRPr lang="it-IT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Group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objects</a:t>
            </a:r>
            <a:r>
              <a:rPr lang="it-IT" dirty="0" smtClean="0"/>
              <a:t>, </a:t>
            </a:r>
            <a:r>
              <a:rPr lang="it-IT" dirty="0" err="1" smtClean="0"/>
              <a:t>known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. Some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duplicate </a:t>
            </a:r>
            <a:r>
              <a:rPr lang="it-IT" dirty="0" err="1" smtClean="0"/>
              <a:t>elements</a:t>
            </a:r>
            <a:r>
              <a:rPr lang="it-IT" dirty="0" smtClean="0"/>
              <a:t> and </a:t>
            </a:r>
            <a:r>
              <a:rPr lang="it-IT" dirty="0" err="1" smtClean="0"/>
              <a:t>others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. Some are </a:t>
            </a:r>
            <a:r>
              <a:rPr lang="it-IT" dirty="0" err="1" smtClean="0"/>
              <a:t>ordered</a:t>
            </a:r>
            <a:r>
              <a:rPr lang="it-IT" dirty="0" smtClean="0"/>
              <a:t> and </a:t>
            </a:r>
            <a:r>
              <a:rPr lang="it-IT" dirty="0" err="1" smtClean="0"/>
              <a:t>others</a:t>
            </a:r>
            <a:r>
              <a:rPr lang="it-IT" dirty="0" smtClean="0"/>
              <a:t> </a:t>
            </a:r>
            <a:r>
              <a:rPr lang="it-IT" dirty="0" err="1" smtClean="0"/>
              <a:t>unordered</a:t>
            </a:r>
            <a:r>
              <a:rPr lang="it-IT" dirty="0" smtClean="0"/>
              <a:t>.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 e)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()  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 o)  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()  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 o)  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err="1" smtClean="0"/>
              <a:t>List</a:t>
            </a:r>
            <a:endParaRPr lang="it-IT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 ordered collection (also known as a </a:t>
            </a:r>
            <a:r>
              <a:rPr lang="en-US" i="1" dirty="0" smtClean="0"/>
              <a:t>sequence</a:t>
            </a:r>
            <a:r>
              <a:rPr lang="en-US" dirty="0" smtClean="0"/>
              <a:t>). The user of this interface has precise control over where in the list each element is inserted</a:t>
            </a:r>
            <a:endParaRPr lang="it-IT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E set(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, E </a:t>
            </a:r>
            <a:r>
              <a:rPr lang="it-IT" b="1" i="1" dirty="0" err="1" smtClean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it-IT" b="1" i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/>
              <a:t>Set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collection that contains no duplicate elements</a:t>
            </a: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err="1" smtClean="0"/>
              <a:t>SortedSet</a:t>
            </a:r>
            <a:endParaRPr lang="it-IT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collection that contains sorted elements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36C72-EEDD-4F78-B270-8D6DE07A9291}" type="slidenum">
              <a:rPr lang="it-IT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Tipi degli oggetti nelle collezioni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Tutti gli oggetti in java estendono da </a:t>
            </a:r>
            <a:r>
              <a:rPr lang="it-IT" dirty="0" err="1" smtClean="0"/>
              <a:t>Object</a:t>
            </a:r>
            <a:endParaRPr lang="it-IT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E’ corretto scrivere: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o=new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Le </a:t>
            </a:r>
            <a:r>
              <a:rPr lang="it-IT" dirty="0" err="1" smtClean="0"/>
              <a:t>collection</a:t>
            </a:r>
            <a:r>
              <a:rPr lang="it-IT" dirty="0" smtClean="0"/>
              <a:t> di java gestiscono elementi di tipo </a:t>
            </a:r>
            <a:r>
              <a:rPr lang="it-IT" dirty="0" err="1" smtClean="0"/>
              <a:t>Object</a:t>
            </a:r>
            <a:endParaRPr lang="it-IT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Esse possono contenere elementi di tipo </a:t>
            </a:r>
            <a:r>
              <a:rPr lang="it-IT" dirty="0" err="1" smtClean="0"/>
              <a:t>object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quindi un qualunque oggetto java può essere aggiunto in una collezione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NB: Gli oggetti vengono ritornati come </a:t>
            </a:r>
            <a:r>
              <a:rPr lang="it-IT" dirty="0" err="1" smtClean="0"/>
              <a:t>Object</a:t>
            </a:r>
            <a:r>
              <a:rPr lang="it-IT" dirty="0" smtClean="0"/>
              <a:t> e non del loro tipo specifico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a=new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a.add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(10));//aggiungo un intero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elem=a.get(0); //oggetto di tipo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Per ottenere il tipo originario è necessario il cast esplicito</a:t>
            </a:r>
          </a:p>
          <a:p>
            <a:pPr marL="342900" lvl="2" indent="-342900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i=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a.get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(0);//cast esplicito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37D62-1F22-4DD8-ACE1-74D9CC0A4B6F}" type="slidenum">
              <a:rPr lang="it-IT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ArrayList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…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(Object e)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Appends the specified element to the end of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index, Object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Inserts the specified element at the specified position in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the element at the specified position in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index, Object element)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Replaces the element at the specified position in this list with the specified element.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clear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Removes all of the elements from this list.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3" tooltip="interface in java.util"/>
              </a:rPr>
              <a:t>Iterator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hlinkClick r:id="rId4"/>
              </a:rPr>
              <a:t>iterator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over the elements in this list in proper sequence.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Returns the number of elements in this list.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0FBB-A6C3-4120-A00A-DAB97B27A76D}" type="slidenum">
              <a:rPr lang="it-IT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Esercizio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5775" y="857250"/>
            <a:ext cx="8229600" cy="57864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Scrivere un metodo java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somma(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che somma gli elementi del vettore di interi.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dirty="0" smtClean="0"/>
              <a:t>Somma: 22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b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b="1" u="sng" dirty="0" smtClean="0">
                <a:solidFill>
                  <a:srgbClr val="00B050"/>
                </a:solidFill>
              </a:rPr>
              <a:t>Suggerimenti</a:t>
            </a:r>
            <a:r>
              <a:rPr lang="it-IT" dirty="0" smtClean="0"/>
              <a:t>: utilizzare i metodi </a:t>
            </a:r>
            <a:r>
              <a:rPr lang="it-IT" dirty="0" err="1" smtClean="0"/>
              <a:t>get</a:t>
            </a:r>
            <a:r>
              <a:rPr lang="it-IT" dirty="0" smtClean="0"/>
              <a:t> per ottenere gli elementi del vettore e </a:t>
            </a:r>
            <a:r>
              <a:rPr lang="it-IT" dirty="0" err="1" smtClean="0"/>
              <a:t>size</a:t>
            </a:r>
            <a:r>
              <a:rPr lang="it-IT" dirty="0" smtClean="0"/>
              <a:t> per conoscere il numero di elementi totali.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Usando il cast si possono ottenere gli oggetti del tipo opportuno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Il metodo </a:t>
            </a:r>
            <a:r>
              <a:rPr lang="it-IT" dirty="0" err="1" smtClean="0"/>
              <a:t>intValue</a:t>
            </a:r>
            <a:r>
              <a:rPr lang="it-IT" dirty="0" smtClean="0"/>
              <a:t>() della classe </a:t>
            </a:r>
            <a:r>
              <a:rPr lang="it-IT" dirty="0" err="1" smtClean="0"/>
              <a:t>Integer</a:t>
            </a:r>
            <a:r>
              <a:rPr lang="it-IT" dirty="0" smtClean="0"/>
              <a:t> permette di ricavare il tipo </a:t>
            </a:r>
            <a:r>
              <a:rPr lang="it-IT" dirty="0" err="1" smtClean="0"/>
              <a:t>int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33375" y="2286000"/>
          <a:ext cx="40957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5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3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4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8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2</a:t>
                      </a:r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F731F-03BF-46FB-AF9A-D3D832162567}" type="slidenum">
              <a:rPr lang="it-IT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Esercizio 1 - Soluzione</a:t>
            </a:r>
            <a:endParaRPr lang="it-IT" dirty="0"/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86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public static int somma(ArrayList a){</a:t>
            </a:r>
          </a:p>
          <a:p>
            <a:pPr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	 int somma=0;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for (int i=0;i&lt;a.size();i++){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	Integer elem=(Integer)a.get(i)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	somma=somma+elem.intValue();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				//tipo primitivo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return somma;</a:t>
            </a:r>
          </a:p>
          <a:p>
            <a:pPr>
              <a:buFont typeface="Wingdings 2" pitchFamily="18" charset="2"/>
              <a:buNone/>
            </a:pPr>
            <a:r>
              <a:rPr lang="it-IT" altLang="it-IT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endParaRPr lang="it-IT" altLang="it-IT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81332-BDB5-4753-AC9A-15BF226881FE}" type="slidenum">
              <a:rPr lang="it-IT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1273</TotalTime>
  <Words>1301</Words>
  <Application>Microsoft Office PowerPoint</Application>
  <PresentationFormat>Presentazione su schermo (4:3)</PresentationFormat>
  <Paragraphs>406</Paragraphs>
  <Slides>41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50" baseType="lpstr">
      <vt:lpstr>Arial</vt:lpstr>
      <vt:lpstr>Arial Black</vt:lpstr>
      <vt:lpstr>Book Antiqua</vt:lpstr>
      <vt:lpstr>Calibri</vt:lpstr>
      <vt:lpstr>Constantia</vt:lpstr>
      <vt:lpstr>Courier New</vt:lpstr>
      <vt:lpstr>Wingdings</vt:lpstr>
      <vt:lpstr>Wingdings 2</vt:lpstr>
      <vt:lpstr>Equinozio</vt:lpstr>
      <vt:lpstr>Collection &amp; Generics in Java</vt:lpstr>
      <vt:lpstr>Parte I</vt:lpstr>
      <vt:lpstr>Collezionare oggetti</vt:lpstr>
      <vt:lpstr>(JCF) Java Collections Framework/1</vt:lpstr>
      <vt:lpstr>(JCF) Java Collections Framework/2</vt:lpstr>
      <vt:lpstr>Tipi degli oggetti nelle collezioni</vt:lpstr>
      <vt:lpstr>ArrayList</vt:lpstr>
      <vt:lpstr>Esercizio 1</vt:lpstr>
      <vt:lpstr>Esercizio 1 - Soluzione</vt:lpstr>
      <vt:lpstr>Iterator</vt:lpstr>
      <vt:lpstr>Esercizio 2</vt:lpstr>
      <vt:lpstr>Esercizio 2 - Soluzione</vt:lpstr>
      <vt:lpstr>Collection</vt:lpstr>
      <vt:lpstr>List</vt:lpstr>
      <vt:lpstr>ArrayList</vt:lpstr>
      <vt:lpstr>Vector</vt:lpstr>
      <vt:lpstr>LinkedList</vt:lpstr>
      <vt:lpstr>Possibili problemi con le collection</vt:lpstr>
      <vt:lpstr>Possibili problemi con le collection/2</vt:lpstr>
      <vt:lpstr>Parte II</vt:lpstr>
      <vt:lpstr>Generics /1</vt:lpstr>
      <vt:lpstr>Generics /2</vt:lpstr>
      <vt:lpstr>Generics /3</vt:lpstr>
      <vt:lpstr>Generics /4</vt:lpstr>
      <vt:lpstr>Generics /5</vt:lpstr>
      <vt:lpstr>ArrayList&lt;E&gt; e Iterator&lt;E&gt;</vt:lpstr>
      <vt:lpstr>Esercizio 3</vt:lpstr>
      <vt:lpstr>Esercizio 3 - Soluzione</vt:lpstr>
      <vt:lpstr>Esercizio</vt:lpstr>
      <vt:lpstr>Esercizi iteratori</vt:lpstr>
      <vt:lpstr>Matrice</vt:lpstr>
      <vt:lpstr>Presentazione standard di PowerPoint</vt:lpstr>
      <vt:lpstr>Variante</vt:lpstr>
      <vt:lpstr>Presentazione standard di PowerPoint</vt:lpstr>
      <vt:lpstr>Rendiamo la matrice iterabile</vt:lpstr>
      <vt:lpstr>Usiamo l’iteratore</vt:lpstr>
      <vt:lpstr>Commento sugli iteratori</vt:lpstr>
      <vt:lpstr>Iteratore di Zenone</vt:lpstr>
      <vt:lpstr>Presentazione standard di PowerPoint</vt:lpstr>
      <vt:lpstr>Polinomi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Generics in Java</dc:title>
  <dc:creator>campi</dc:creator>
  <cp:lastModifiedBy>Alessandro Campi</cp:lastModifiedBy>
  <cp:revision>299</cp:revision>
  <dcterms:modified xsi:type="dcterms:W3CDTF">2016-04-13T07:31:53Z</dcterms:modified>
</cp:coreProperties>
</file>