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80" r:id="rId4"/>
    <p:sldId id="257" r:id="rId5"/>
    <p:sldId id="258" r:id="rId6"/>
    <p:sldId id="259" r:id="rId7"/>
    <p:sldId id="262" r:id="rId8"/>
    <p:sldId id="260" r:id="rId9"/>
    <p:sldId id="26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E9BDD-2AEA-43E0-9613-050DD65C6FF0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4AEDB-3FA2-4998-B8BC-705754053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63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Segnaposto note 2"/>
          <p:cNvSpPr>
            <a:spLocks noGrp="1"/>
          </p:cNvSpPr>
          <p:nvPr>
            <p:ph type="body" idx="1"/>
          </p:nvPr>
        </p:nvSpPr>
        <p:spPr>
          <a:xfrm>
            <a:off x="912458" y="4347194"/>
            <a:ext cx="5033085" cy="2496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9444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120D597D-5E54-43E0-83CD-511AE45E6D7D}" type="slidenum">
              <a:rPr lang="it-IT" altLang="it-IT" sz="2200">
                <a:latin typeface="Arial" pitchFamily="34" charset="0"/>
              </a:rPr>
              <a:pPr algn="ctr" eaLnBrk="1" hangingPunct="1">
                <a:spcBef>
                  <a:spcPct val="0"/>
                </a:spcBef>
              </a:pPr>
              <a:t>3</a:t>
            </a:fld>
            <a:endParaRPr lang="it-IT" altLang="it-IT" sz="2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Segnaposto note 2"/>
          <p:cNvSpPr>
            <a:spLocks noGrp="1"/>
          </p:cNvSpPr>
          <p:nvPr>
            <p:ph type="body" idx="1"/>
          </p:nvPr>
        </p:nvSpPr>
        <p:spPr>
          <a:xfrm>
            <a:off x="912458" y="4347194"/>
            <a:ext cx="5033085" cy="2496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90468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B80ABF46-6489-4896-9B30-8BC2106E6004}" type="slidenum">
              <a:rPr lang="it-IT" altLang="it-IT" sz="2200">
                <a:latin typeface="Arial" pitchFamily="34" charset="0"/>
              </a:rPr>
              <a:pPr algn="ctr" eaLnBrk="1" hangingPunct="1">
                <a:spcBef>
                  <a:spcPct val="0"/>
                </a:spcBef>
              </a:pPr>
              <a:t>4</a:t>
            </a:fld>
            <a:endParaRPr lang="it-IT" altLang="it-IT" sz="2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Segnaposto note 2"/>
          <p:cNvSpPr>
            <a:spLocks noGrp="1"/>
          </p:cNvSpPr>
          <p:nvPr>
            <p:ph type="body" idx="1"/>
          </p:nvPr>
        </p:nvSpPr>
        <p:spPr>
          <a:xfrm>
            <a:off x="912458" y="4347194"/>
            <a:ext cx="5033085" cy="2496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91492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61882287-7B25-49AE-8075-BB4F9960E6D2}" type="slidenum">
              <a:rPr lang="it-IT" altLang="it-IT" sz="2200">
                <a:latin typeface="Arial" pitchFamily="34" charset="0"/>
              </a:rPr>
              <a:pPr algn="ctr" eaLnBrk="1" hangingPunct="1">
                <a:spcBef>
                  <a:spcPct val="0"/>
                </a:spcBef>
              </a:pPr>
              <a:t>5</a:t>
            </a:fld>
            <a:endParaRPr lang="it-IT" altLang="it-IT" sz="2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Segnaposto note 2"/>
          <p:cNvSpPr>
            <a:spLocks noGrp="1"/>
          </p:cNvSpPr>
          <p:nvPr>
            <p:ph type="body" idx="1"/>
          </p:nvPr>
        </p:nvSpPr>
        <p:spPr>
          <a:xfrm>
            <a:off x="912458" y="4347194"/>
            <a:ext cx="5033085" cy="2496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9444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120D597D-5E54-43E0-83CD-511AE45E6D7D}" type="slidenum">
              <a:rPr lang="it-IT" altLang="it-IT" sz="2200">
                <a:latin typeface="Arial" pitchFamily="34" charset="0"/>
              </a:rPr>
              <a:pPr algn="ctr" eaLnBrk="1" hangingPunct="1">
                <a:spcBef>
                  <a:spcPct val="0"/>
                </a:spcBef>
              </a:pPr>
              <a:t>6</a:t>
            </a:fld>
            <a:endParaRPr lang="it-IT" altLang="it-IT" sz="2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2482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Segnaposto note 2"/>
          <p:cNvSpPr>
            <a:spLocks noGrp="1"/>
          </p:cNvSpPr>
          <p:nvPr>
            <p:ph type="body" idx="1"/>
          </p:nvPr>
        </p:nvSpPr>
        <p:spPr>
          <a:xfrm>
            <a:off x="912458" y="4347194"/>
            <a:ext cx="5033085" cy="2496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93540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4B83F8A1-2259-4E93-ACAB-BF664B8BB329}" type="slidenum">
              <a:rPr lang="it-IT" altLang="it-IT" sz="2200">
                <a:latin typeface="Arial" pitchFamily="34" charset="0"/>
              </a:rPr>
              <a:pPr algn="ctr" eaLnBrk="1" hangingPunct="1">
                <a:spcBef>
                  <a:spcPct val="0"/>
                </a:spcBef>
              </a:pPr>
              <a:t>8</a:t>
            </a:fld>
            <a:endParaRPr lang="it-IT" altLang="it-IT" sz="2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56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35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63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13120-9EDF-49D8-973B-D65EB2FC784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05A8B-E242-4540-A700-96C700B7C6D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712F6-6CF9-49D0-96C8-161827588A7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195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0E354-F165-47C2-96C8-6ED2A0DBE29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77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596E2-0405-4AE3-ACD9-AE70609CAA4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22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3BBE5-9C8D-453C-98F7-70A18F39D8B2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02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10654-F5F1-4343-810E-6515BF1B8DD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20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F189D-CC4A-4BDB-A1BC-57E4D56A76FA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159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EA135-B747-4F1B-8C4C-EDAEE3F2A11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15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9D0B4-587A-476A-8A54-FC84F4F1072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61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54C91-2879-4F17-A1BF-9284476E0CD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58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82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55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3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32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22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30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C5832-CB36-4BAF-82F9-6BF36F7815D8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BC523-1257-4813-A1E0-FA0917C64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7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1ACE00-6053-47C4-8BEF-E3CC3797BEA2}" type="slidenum">
              <a:rPr lang="it-IT" alt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9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JDBC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57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534400" cy="6858000"/>
          </a:xfrm>
        </p:spPr>
        <p:txBody>
          <a:bodyPr/>
          <a:lstStyle/>
          <a:p>
            <a:pPr algn="l" defTabSz="800100"/>
            <a:r>
              <a:rPr lang="it-IT" altLang="it-IT" sz="2400">
                <a:solidFill>
                  <a:schemeClr val="tx1"/>
                </a:solidFill>
              </a:rPr>
              <a:t> </a:t>
            </a:r>
            <a:r>
              <a:rPr lang="it-IT" altLang="it-IT" sz="2400" i="1">
                <a:solidFill>
                  <a:schemeClr val="tx1"/>
                </a:solidFill>
              </a:rPr>
              <a:t>// parametri di accesso al database</a:t>
            </a:r>
            <a:br>
              <a:rPr lang="it-IT" altLang="it-IT" sz="2400" i="1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String dbUrl;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String dbUsername;  String dbPswd;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String driverString;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1800">
                <a:solidFill>
                  <a:schemeClr val="tx1"/>
                </a:solidFill>
              </a:rPr>
              <a:t> </a:t>
            </a:r>
            <a:br>
              <a:rPr lang="it-IT" altLang="it-IT" sz="1800">
                <a:solidFill>
                  <a:schemeClr val="tx1"/>
                </a:solidFill>
              </a:rPr>
            </a:br>
            <a:r>
              <a:rPr lang="it-IT" altLang="it-IT" sz="2400" i="1">
                <a:solidFill>
                  <a:schemeClr val="tx1"/>
                </a:solidFill>
              </a:rPr>
              <a:t>/** Costruttore  */</a:t>
            </a:r>
            <a:br>
              <a:rPr lang="it-IT" altLang="it-IT" sz="2400" i="1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public MyConnectionPool (	String dbUrl, String dbUsername, 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				String dbPswd, int numCon, int inc, 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				String driverString )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			                            throws Exception {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  this.dbUrl        	= dbUrl;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  this.dbUsername	= dbUsername;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  this.dbPswd      	= dbPswd;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  this.numCon 	= numCon;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  this.inc 		= inc;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  this.driverString 	= driverString;</a:t>
            </a:r>
            <a:br>
              <a:rPr lang="it-IT" altLang="it-IT" sz="2400">
                <a:solidFill>
                  <a:schemeClr val="tx1"/>
                </a:solidFill>
              </a:rPr>
            </a:br>
            <a:r>
              <a:rPr lang="it-IT" altLang="it-IT" sz="2400" b="1">
                <a:solidFill>
                  <a:schemeClr val="tx1"/>
                </a:solidFill>
              </a:rPr>
              <a:t>    newConnections();</a:t>
            </a:r>
            <a:br>
              <a:rPr lang="it-IT" altLang="it-IT" sz="2400" b="1">
                <a:solidFill>
                  <a:schemeClr val="tx1"/>
                </a:solidFill>
              </a:rPr>
            </a:br>
            <a:r>
              <a:rPr lang="it-IT" altLang="it-IT" sz="2400">
                <a:solidFill>
                  <a:schemeClr val="tx1"/>
                </a:solidFill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8152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/**</a:t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i="1" dirty="0" smtClean="0">
                <a:solidFill>
                  <a:srgbClr val="000000"/>
                </a:solidFill>
              </a:rPr>
              <a:t>   * </a:t>
            </a:r>
            <a:r>
              <a:rPr lang="it-IT" altLang="it-IT" sz="2400" i="1" dirty="0" err="1" smtClean="0">
                <a:solidFill>
                  <a:srgbClr val="000000"/>
                </a:solidFill>
              </a:rPr>
              <a:t>newConnections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/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i="1" dirty="0" smtClean="0">
                <a:solidFill>
                  <a:srgbClr val="000000"/>
                </a:solidFill>
              </a:rPr>
              <a:t>   */</a:t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b="1" dirty="0" smtClean="0">
                <a:solidFill>
                  <a:srgbClr val="000000"/>
                </a:solidFill>
              </a:rPr>
              <a:t>private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b="1" dirty="0" err="1" smtClean="0">
                <a:solidFill>
                  <a:srgbClr val="FF0000"/>
                </a:solidFill>
              </a:rPr>
              <a:t>synchronized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void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newConnections</a:t>
            </a:r>
            <a:r>
              <a:rPr lang="it-IT" altLang="it-IT" sz="2400" dirty="0" smtClean="0">
                <a:solidFill>
                  <a:srgbClr val="000000"/>
                </a:solidFill>
              </a:rPr>
              <a:t>()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throws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Exception</a:t>
            </a:r>
            <a:r>
              <a:rPr lang="it-IT" altLang="it-IT" sz="2400" dirty="0" smtClean="0">
                <a:solidFill>
                  <a:srgbClr val="000000"/>
                </a:solidFill>
              </a:rPr>
              <a:t> {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alloca gli array globali (connessioni e info)</a:t>
            </a:r>
            <a:r>
              <a:rPr lang="it-IT" altLang="it-IT" sz="2400" dirty="0" smtClean="0">
                <a:solidFill>
                  <a:srgbClr val="000000"/>
                </a:solidFill>
              </a:rPr>
              <a:t/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con   = new Connection[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];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busy</a:t>
            </a:r>
            <a:r>
              <a:rPr lang="it-IT" altLang="it-IT" sz="2400" dirty="0" smtClean="0">
                <a:solidFill>
                  <a:srgbClr val="000000"/>
                </a:solidFill>
              </a:rPr>
              <a:t> = new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boolean</a:t>
            </a:r>
            <a:r>
              <a:rPr lang="it-IT" altLang="it-IT" sz="2400" dirty="0" smtClean="0">
                <a:solidFill>
                  <a:srgbClr val="000000"/>
                </a:solidFill>
              </a:rPr>
              <a:t>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];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dirty="0" smtClean="0">
                <a:solidFill>
                  <a:srgbClr val="000000"/>
                </a:solidFill>
              </a:rPr>
              <a:t>  = new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];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Class.forName</a:t>
            </a:r>
            <a:r>
              <a:rPr lang="it-IT" altLang="it-IT" sz="2400" dirty="0" smtClean="0">
                <a:solidFill>
                  <a:srgbClr val="000000"/>
                </a:solidFill>
              </a:rPr>
              <a:t>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driverString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);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for 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i = 0; i &lt;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; i++) {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  </a:t>
            </a:r>
            <a:r>
              <a:rPr lang="it-IT" altLang="it-IT" sz="2400" dirty="0" smtClean="0">
                <a:solidFill>
                  <a:srgbClr val="0070C0"/>
                </a:solidFill>
              </a:rPr>
              <a:t>con[i] = 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DriverManager.getConnection</a:t>
            </a:r>
            <a:r>
              <a:rPr lang="it-IT" altLang="it-IT" sz="2400" dirty="0" smtClean="0">
                <a:solidFill>
                  <a:srgbClr val="0070C0"/>
                </a:solidFill>
              </a:rPr>
              <a:t>(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dbUrl,dbUsername,dbPswd</a:t>
            </a:r>
            <a:r>
              <a:rPr lang="it-IT" altLang="it-IT" sz="2400" dirty="0" smtClean="0">
                <a:solidFill>
                  <a:srgbClr val="0070C0"/>
                </a:solidFill>
              </a:rPr>
              <a:t>);</a:t>
            </a:r>
            <a:br>
              <a:rPr lang="it-IT" altLang="it-IT" sz="2400" dirty="0" smtClean="0">
                <a:solidFill>
                  <a:srgbClr val="0070C0"/>
                </a:solidFill>
              </a:rPr>
            </a:br>
            <a:r>
              <a:rPr lang="it-IT" altLang="it-IT" sz="2400" dirty="0" smtClean="0">
                <a:solidFill>
                  <a:srgbClr val="0070C0"/>
                </a:solidFill>
              </a:rPr>
              <a:t>      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busy</a:t>
            </a:r>
            <a:r>
              <a:rPr lang="it-IT" altLang="it-IT" sz="2400" dirty="0" smtClean="0">
                <a:solidFill>
                  <a:srgbClr val="0070C0"/>
                </a:solidFill>
              </a:rPr>
              <a:t>[i] = false;</a:t>
            </a:r>
            <a:br>
              <a:rPr lang="it-IT" altLang="it-IT" sz="2400" dirty="0" smtClean="0">
                <a:solidFill>
                  <a:srgbClr val="0070C0"/>
                </a:solidFill>
              </a:rPr>
            </a:br>
            <a:r>
              <a:rPr lang="it-IT" altLang="it-IT" sz="2400" dirty="0" smtClean="0">
                <a:solidFill>
                  <a:srgbClr val="0070C0"/>
                </a:solidFill>
              </a:rPr>
              <a:t>      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who</a:t>
            </a:r>
            <a:r>
              <a:rPr lang="it-IT" altLang="it-IT" sz="2400" dirty="0" smtClean="0">
                <a:solidFill>
                  <a:srgbClr val="0070C0"/>
                </a:solidFill>
              </a:rPr>
              <a:t>[i] = "";</a:t>
            </a:r>
            <a:br>
              <a:rPr lang="it-IT" altLang="it-IT" sz="2400" dirty="0" smtClean="0">
                <a:solidFill>
                  <a:srgbClr val="0070C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}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}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endParaRPr lang="it-IT" altLang="it-IT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7175" y="374650"/>
            <a:ext cx="8610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/**</a:t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i="1" dirty="0" smtClean="0">
                <a:solidFill>
                  <a:srgbClr val="000000"/>
                </a:solidFill>
              </a:rPr>
              <a:t>   * </a:t>
            </a:r>
            <a:r>
              <a:rPr lang="it-IT" altLang="it-IT" sz="2400" i="1" dirty="0" err="1" smtClean="0">
                <a:solidFill>
                  <a:srgbClr val="000000"/>
                </a:solidFill>
              </a:rPr>
              <a:t>extendConnections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/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i="1" dirty="0" smtClean="0">
                <a:solidFill>
                  <a:srgbClr val="000000"/>
                </a:solidFill>
              </a:rPr>
              <a:t>   */</a:t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public </a:t>
            </a:r>
            <a:r>
              <a:rPr lang="it-IT" altLang="it-IT" sz="2400" dirty="0" err="1" smtClean="0">
                <a:solidFill>
                  <a:srgbClr val="FF0000"/>
                </a:solidFill>
              </a:rPr>
              <a:t>synchronized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void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extendConnections</a:t>
            </a:r>
            <a:r>
              <a:rPr lang="it-IT" altLang="it-IT" sz="2400" dirty="0" smtClean="0">
                <a:solidFill>
                  <a:srgbClr val="000000"/>
                </a:solidFill>
              </a:rPr>
              <a:t>()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throws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Exception</a:t>
            </a:r>
            <a:r>
              <a:rPr lang="it-IT" altLang="it-IT" sz="2400" dirty="0" smtClean="0">
                <a:solidFill>
                  <a:srgbClr val="000000"/>
                </a:solidFill>
              </a:rPr>
              <a:t> {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copia dei vecchi vettori</a:t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Connection con2[] = con;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boolean</a:t>
            </a:r>
            <a:r>
              <a:rPr lang="it-IT" altLang="it-IT" sz="2400" dirty="0" smtClean="0">
                <a:solidFill>
                  <a:srgbClr val="000000"/>
                </a:solidFill>
              </a:rPr>
              <a:t> busy2[] =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busy</a:t>
            </a:r>
            <a:r>
              <a:rPr lang="it-IT" altLang="it-IT" sz="2400" dirty="0" smtClean="0">
                <a:solidFill>
                  <a:srgbClr val="000000"/>
                </a:solidFill>
              </a:rPr>
              <a:t>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 who2[] =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dirty="0" smtClean="0">
                <a:solidFill>
                  <a:srgbClr val="000000"/>
                </a:solidFill>
              </a:rPr>
              <a:t>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/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creazione dei nuovi vettori estesi</a:t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con = new Connection[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numCon+inc</a:t>
            </a:r>
            <a:r>
              <a:rPr lang="it-IT" altLang="it-IT" sz="2400" dirty="0" smtClean="0">
                <a:solidFill>
                  <a:srgbClr val="000000"/>
                </a:solidFill>
              </a:rPr>
              <a:t>];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busy</a:t>
            </a:r>
            <a:r>
              <a:rPr lang="it-IT" altLang="it-IT" sz="2400" dirty="0" smtClean="0">
                <a:solidFill>
                  <a:srgbClr val="000000"/>
                </a:solidFill>
              </a:rPr>
              <a:t> = new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boolean</a:t>
            </a:r>
            <a:r>
              <a:rPr lang="it-IT" altLang="it-IT" sz="2400" dirty="0" smtClean="0">
                <a:solidFill>
                  <a:srgbClr val="000000"/>
                </a:solidFill>
              </a:rPr>
              <a:t>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numCon+inc</a:t>
            </a:r>
            <a:r>
              <a:rPr lang="it-IT" altLang="it-IT" sz="2400" dirty="0" smtClean="0">
                <a:solidFill>
                  <a:srgbClr val="000000"/>
                </a:solidFill>
              </a:rPr>
              <a:t>];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dirty="0" smtClean="0">
                <a:solidFill>
                  <a:srgbClr val="000000"/>
                </a:solidFill>
              </a:rPr>
              <a:t> = new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numCon+inc</a:t>
            </a:r>
            <a:r>
              <a:rPr lang="it-IT" altLang="it-IT" sz="2400" dirty="0" smtClean="0">
                <a:solidFill>
                  <a:srgbClr val="000000"/>
                </a:solidFill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26950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47638"/>
            <a:ext cx="91440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//ciclo per trasferire le vecchie connessioni nei nuovi array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for 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i = 0; i &lt;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; i++) {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  </a:t>
            </a:r>
            <a:r>
              <a:rPr lang="it-IT" altLang="it-IT" sz="2400" dirty="0" smtClean="0">
                <a:solidFill>
                  <a:srgbClr val="00B050"/>
                </a:solidFill>
              </a:rPr>
              <a:t>con[i] = con2[i];</a:t>
            </a:r>
            <a:br>
              <a:rPr lang="it-IT" altLang="it-IT" sz="2400" dirty="0" smtClean="0">
                <a:solidFill>
                  <a:srgbClr val="00B050"/>
                </a:solidFill>
              </a:rPr>
            </a:br>
            <a:r>
              <a:rPr lang="it-IT" altLang="it-IT" sz="2400" dirty="0" smtClean="0">
                <a:solidFill>
                  <a:srgbClr val="00B050"/>
                </a:solidFill>
              </a:rPr>
              <a:t>      </a:t>
            </a:r>
            <a:r>
              <a:rPr lang="it-IT" altLang="it-IT" sz="2400" dirty="0" err="1" smtClean="0">
                <a:solidFill>
                  <a:srgbClr val="00B050"/>
                </a:solidFill>
              </a:rPr>
              <a:t>busy</a:t>
            </a:r>
            <a:r>
              <a:rPr lang="it-IT" altLang="it-IT" sz="2400" dirty="0" smtClean="0">
                <a:solidFill>
                  <a:srgbClr val="00B050"/>
                </a:solidFill>
              </a:rPr>
              <a:t>[i] = busy2[i];</a:t>
            </a:r>
            <a:br>
              <a:rPr lang="it-IT" altLang="it-IT" sz="2400" dirty="0" smtClean="0">
                <a:solidFill>
                  <a:srgbClr val="00B050"/>
                </a:solidFill>
              </a:rPr>
            </a:br>
            <a:r>
              <a:rPr lang="it-IT" altLang="it-IT" sz="2400" dirty="0" smtClean="0">
                <a:solidFill>
                  <a:srgbClr val="00B050"/>
                </a:solidFill>
              </a:rPr>
              <a:t>      </a:t>
            </a:r>
            <a:r>
              <a:rPr lang="it-IT" altLang="it-IT" sz="2400" dirty="0" err="1" smtClean="0">
                <a:solidFill>
                  <a:srgbClr val="00B050"/>
                </a:solidFill>
              </a:rPr>
              <a:t>who</a:t>
            </a:r>
            <a:r>
              <a:rPr lang="it-IT" altLang="it-IT" sz="2400" dirty="0" smtClean="0">
                <a:solidFill>
                  <a:srgbClr val="00B050"/>
                </a:solidFill>
              </a:rPr>
              <a:t>[i] = who2[i];</a:t>
            </a:r>
            <a:br>
              <a:rPr lang="it-IT" altLang="it-IT" sz="2400" dirty="0" smtClean="0">
                <a:solidFill>
                  <a:srgbClr val="00B05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/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//ciclo per creare le nuove connessioni da aggiungere alle precedenti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for 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i =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; i &lt;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numCon+inc</a:t>
            </a:r>
            <a:r>
              <a:rPr lang="it-IT" altLang="it-IT" sz="2400" dirty="0" smtClean="0">
                <a:solidFill>
                  <a:srgbClr val="000000"/>
                </a:solidFill>
              </a:rPr>
              <a:t>; i++) {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  </a:t>
            </a:r>
            <a:r>
              <a:rPr lang="it-IT" altLang="it-IT" sz="2400" dirty="0" smtClean="0">
                <a:solidFill>
                  <a:srgbClr val="0070C0"/>
                </a:solidFill>
              </a:rPr>
              <a:t>con[i] = 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DriverManager.getConnection</a:t>
            </a:r>
            <a:r>
              <a:rPr lang="it-IT" altLang="it-IT" sz="2400" dirty="0" smtClean="0">
                <a:solidFill>
                  <a:srgbClr val="0070C0"/>
                </a:solidFill>
              </a:rPr>
              <a:t>(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dbUrl,dbUsername,dbPswd</a:t>
            </a:r>
            <a:r>
              <a:rPr lang="it-IT" altLang="it-IT" sz="2400" dirty="0" smtClean="0">
                <a:solidFill>
                  <a:srgbClr val="0070C0"/>
                </a:solidFill>
              </a:rPr>
              <a:t>);</a:t>
            </a:r>
            <a:br>
              <a:rPr lang="it-IT" altLang="it-IT" sz="2400" dirty="0" smtClean="0">
                <a:solidFill>
                  <a:srgbClr val="0070C0"/>
                </a:solidFill>
              </a:rPr>
            </a:br>
            <a:r>
              <a:rPr lang="it-IT" altLang="it-IT" sz="2400" dirty="0" smtClean="0">
                <a:solidFill>
                  <a:srgbClr val="0070C0"/>
                </a:solidFill>
              </a:rPr>
              <a:t>      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busy</a:t>
            </a:r>
            <a:r>
              <a:rPr lang="it-IT" altLang="it-IT" sz="2400" dirty="0" smtClean="0">
                <a:solidFill>
                  <a:srgbClr val="0070C0"/>
                </a:solidFill>
              </a:rPr>
              <a:t>[i] = false;</a:t>
            </a:r>
            <a:br>
              <a:rPr lang="it-IT" altLang="it-IT" sz="2400" dirty="0" smtClean="0">
                <a:solidFill>
                  <a:srgbClr val="0070C0"/>
                </a:solidFill>
              </a:rPr>
            </a:br>
            <a:r>
              <a:rPr lang="it-IT" altLang="it-IT" sz="2400" dirty="0" smtClean="0">
                <a:solidFill>
                  <a:srgbClr val="0070C0"/>
                </a:solidFill>
              </a:rPr>
              <a:t>      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who</a:t>
            </a:r>
            <a:r>
              <a:rPr lang="it-IT" altLang="it-IT" sz="2400" dirty="0" smtClean="0">
                <a:solidFill>
                  <a:srgbClr val="0070C0"/>
                </a:solidFill>
              </a:rPr>
              <a:t>[i] = "";</a:t>
            </a:r>
            <a:br>
              <a:rPr lang="it-IT" altLang="it-IT" sz="2400" dirty="0" smtClean="0">
                <a:solidFill>
                  <a:srgbClr val="0070C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}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FF0000"/>
                </a:solidFill>
              </a:rPr>
              <a:t>numCon</a:t>
            </a:r>
            <a:r>
              <a:rPr lang="it-IT" altLang="it-IT" sz="2400" dirty="0" smtClean="0">
                <a:solidFill>
                  <a:srgbClr val="FF0000"/>
                </a:solidFill>
              </a:rPr>
              <a:t> += </a:t>
            </a:r>
            <a:r>
              <a:rPr lang="it-IT" altLang="it-IT" sz="2400" dirty="0" err="1" smtClean="0">
                <a:solidFill>
                  <a:srgbClr val="FF0000"/>
                </a:solidFill>
              </a:rPr>
              <a:t>inc</a:t>
            </a:r>
            <a:r>
              <a:rPr lang="it-IT" altLang="it-IT" sz="2400" dirty="0" smtClean="0">
                <a:solidFill>
                  <a:srgbClr val="FF0000"/>
                </a:solidFill>
              </a:rPr>
              <a:t>;</a:t>
            </a:r>
            <a:br>
              <a:rPr lang="it-IT" altLang="it-IT" sz="2400" dirty="0" smtClean="0">
                <a:solidFill>
                  <a:srgbClr val="FF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2587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2700"/>
            <a:ext cx="91440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i="1" dirty="0" smtClean="0">
                <a:solidFill>
                  <a:srgbClr val="000000"/>
                </a:solidFill>
              </a:rPr>
              <a:t>/** </a:t>
            </a:r>
            <a:r>
              <a:rPr lang="it-IT" altLang="it-IT" sz="2400" i="1" dirty="0" err="1" smtClean="0">
                <a:solidFill>
                  <a:srgbClr val="000000"/>
                </a:solidFill>
              </a:rPr>
              <a:t>getConnection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  - assegna una connessione all’utente </a:t>
            </a:r>
            <a:r>
              <a:rPr lang="it-IT" altLang="it-IT" sz="2400" i="1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public </a:t>
            </a:r>
            <a:r>
              <a:rPr lang="it-IT" altLang="it-IT" sz="2400" dirty="0" err="1" smtClean="0">
                <a:solidFill>
                  <a:srgbClr val="FF0000"/>
                </a:solidFill>
              </a:rPr>
              <a:t>synchronized</a:t>
            </a:r>
            <a:r>
              <a:rPr lang="it-IT" altLang="it-IT" sz="2400" dirty="0" smtClean="0">
                <a:solidFill>
                  <a:srgbClr val="000000"/>
                </a:solidFill>
              </a:rPr>
              <a:t> Connection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getConnection</a:t>
            </a:r>
            <a:r>
              <a:rPr lang="it-IT" altLang="it-IT" sz="2400" dirty="0" smtClean="0">
                <a:solidFill>
                  <a:srgbClr val="000000"/>
                </a:solidFill>
              </a:rPr>
              <a:t>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dirty="0" smtClean="0">
                <a:solidFill>
                  <a:srgbClr val="000000"/>
                </a:solidFill>
              </a:rPr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							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throws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Exception</a:t>
            </a:r>
            <a:r>
              <a:rPr lang="it-IT" altLang="it-IT" sz="2400" dirty="0" smtClean="0">
                <a:solidFill>
                  <a:srgbClr val="000000"/>
                </a:solidFill>
              </a:rPr>
              <a:t> {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3333CC"/>
                </a:solidFill>
              </a:rPr>
              <a:t>int</a:t>
            </a:r>
            <a:r>
              <a:rPr lang="it-IT" altLang="it-IT" sz="2400" dirty="0" smtClean="0">
                <a:solidFill>
                  <a:srgbClr val="3333CC"/>
                </a:solidFill>
              </a:rPr>
              <a:t> </a:t>
            </a:r>
            <a:r>
              <a:rPr lang="it-IT" altLang="it-IT" sz="2400" dirty="0" err="1" smtClean="0">
                <a:solidFill>
                  <a:srgbClr val="3333CC"/>
                </a:solidFill>
              </a:rPr>
              <a:t>indFree</a:t>
            </a:r>
            <a:r>
              <a:rPr lang="it-IT" altLang="it-IT" sz="2400" dirty="0" smtClean="0">
                <a:solidFill>
                  <a:srgbClr val="3333CC"/>
                </a:solidFill>
              </a:rPr>
              <a:t> = </a:t>
            </a:r>
            <a:r>
              <a:rPr lang="it-IT" altLang="it-IT" sz="2400" dirty="0" err="1" smtClean="0">
                <a:solidFill>
                  <a:srgbClr val="3333CC"/>
                </a:solidFill>
              </a:rPr>
              <a:t>findFreeConnection</a:t>
            </a:r>
            <a:r>
              <a:rPr lang="it-IT" altLang="it-IT" sz="2400" dirty="0" smtClean="0">
                <a:solidFill>
                  <a:srgbClr val="3333CC"/>
                </a:solidFill>
              </a:rPr>
              <a:t>();</a:t>
            </a:r>
            <a:r>
              <a:rPr lang="it-IT" altLang="it-IT" sz="2400" dirty="0" smtClean="0">
                <a:solidFill>
                  <a:srgbClr val="000000"/>
                </a:solidFill>
              </a:rPr>
              <a:t/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if</a:t>
            </a:r>
            <a:r>
              <a:rPr lang="it-IT" altLang="it-IT" sz="2400" dirty="0" smtClean="0">
                <a:solidFill>
                  <a:srgbClr val="000000"/>
                </a:solidFill>
              </a:rPr>
              <a:t> 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indFree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>
                <a:solidFill>
                  <a:srgbClr val="000000"/>
                </a:solidFill>
              </a:rPr>
              <a:t>&lt;</a:t>
            </a:r>
            <a:r>
              <a:rPr lang="it-IT" altLang="it-IT" sz="2400" dirty="0" smtClean="0">
                <a:solidFill>
                  <a:srgbClr val="000000"/>
                </a:solidFill>
              </a:rPr>
              <a:t> 0)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    </a:t>
            </a:r>
            <a:r>
              <a:rPr lang="it-IT" altLang="it-IT" sz="2400" i="1" dirty="0">
                <a:solidFill>
                  <a:srgbClr val="000000"/>
                </a:solidFill>
              </a:rPr>
              <a:t>// se arriva qui, il pool è saturo: lo estende e </a:t>
            </a:r>
            <a:endParaRPr lang="it-IT" altLang="it-IT" sz="24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i="1" dirty="0" smtClean="0">
                <a:solidFill>
                  <a:srgbClr val="000000"/>
                </a:solidFill>
              </a:rPr>
              <a:t>        // richiama ancora </a:t>
            </a:r>
            <a:r>
              <a:rPr lang="it-IT" altLang="it-IT" sz="2400" i="1" dirty="0" err="1" smtClean="0">
                <a:solidFill>
                  <a:srgbClr val="000000"/>
                </a:solidFill>
              </a:rPr>
              <a:t>findFreeConn</a:t>
            </a:r>
            <a:r>
              <a:rPr lang="it-IT" altLang="it-IT" sz="2400" i="1" dirty="0">
                <a:solidFill>
                  <a:srgbClr val="000000"/>
                </a:solidFill>
              </a:rPr>
              <a:t>…()</a:t>
            </a:r>
            <a:br>
              <a:rPr lang="it-IT" altLang="it-IT" sz="2400" i="1" dirty="0">
                <a:solidFill>
                  <a:srgbClr val="000000"/>
                </a:solidFill>
              </a:rPr>
            </a:br>
            <a:r>
              <a:rPr lang="it-IT" altLang="it-IT" sz="2400" dirty="0">
                <a:solidFill>
                  <a:srgbClr val="000000"/>
                </a:solidFill>
              </a:rPr>
              <a:t>    </a:t>
            </a: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b="1" dirty="0" err="1" smtClean="0">
                <a:solidFill>
                  <a:srgbClr val="660033"/>
                </a:solidFill>
              </a:rPr>
              <a:t>extendConnections</a:t>
            </a:r>
            <a:r>
              <a:rPr lang="it-IT" altLang="it-IT" sz="2400" b="1" dirty="0">
                <a:solidFill>
                  <a:srgbClr val="660033"/>
                </a:solidFill>
              </a:rPr>
              <a:t>();</a:t>
            </a:r>
            <a:r>
              <a:rPr lang="it-IT" altLang="it-IT" sz="2400" dirty="0">
                <a:solidFill>
                  <a:srgbClr val="3333CC"/>
                </a:solidFill>
              </a:rPr>
              <a:t/>
            </a:r>
            <a:br>
              <a:rPr lang="it-IT" altLang="it-IT" sz="2400" dirty="0">
                <a:solidFill>
                  <a:srgbClr val="3333CC"/>
                </a:solidFill>
              </a:rPr>
            </a:br>
            <a:r>
              <a:rPr lang="it-IT" altLang="it-IT" sz="2400" dirty="0">
                <a:solidFill>
                  <a:srgbClr val="3333CC"/>
                </a:solidFill>
              </a:rPr>
              <a:t>    </a:t>
            </a:r>
            <a:r>
              <a:rPr lang="it-IT" altLang="it-IT" sz="2400" dirty="0" smtClean="0">
                <a:solidFill>
                  <a:srgbClr val="3333CC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3333CC"/>
                </a:solidFill>
              </a:rPr>
              <a:t>indFree</a:t>
            </a:r>
            <a:r>
              <a:rPr lang="it-IT" altLang="it-IT" sz="2400" dirty="0" smtClean="0">
                <a:solidFill>
                  <a:srgbClr val="3333CC"/>
                </a:solidFill>
              </a:rPr>
              <a:t> </a:t>
            </a:r>
            <a:r>
              <a:rPr lang="it-IT" altLang="it-IT" sz="2400" dirty="0">
                <a:solidFill>
                  <a:srgbClr val="3333CC"/>
                </a:solidFill>
              </a:rPr>
              <a:t>= </a:t>
            </a:r>
            <a:r>
              <a:rPr lang="it-IT" altLang="it-IT" sz="2400" dirty="0" err="1">
                <a:solidFill>
                  <a:srgbClr val="3333CC"/>
                </a:solidFill>
              </a:rPr>
              <a:t>findFreeConnection</a:t>
            </a:r>
            <a:r>
              <a:rPr lang="it-IT" altLang="it-IT" sz="2400" dirty="0" smtClean="0">
                <a:solidFill>
                  <a:srgbClr val="3333CC"/>
                </a:solidFill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3333CC"/>
                </a:solidFill>
              </a:rPr>
              <a:t>        </a:t>
            </a:r>
            <a:r>
              <a:rPr lang="it-IT" altLang="it-IT" sz="2400" dirty="0" err="1" smtClean="0">
                <a:solidFill>
                  <a:srgbClr val="00B050"/>
                </a:solidFill>
              </a:rPr>
              <a:t>if</a:t>
            </a:r>
            <a:r>
              <a:rPr lang="it-IT" altLang="it-IT" sz="2400" dirty="0" smtClean="0">
                <a:solidFill>
                  <a:srgbClr val="00B050"/>
                </a:solidFill>
              </a:rPr>
              <a:t>(</a:t>
            </a:r>
            <a:r>
              <a:rPr lang="it-IT" altLang="it-IT" sz="2400" dirty="0">
                <a:solidFill>
                  <a:srgbClr val="00B050"/>
                </a:solidFill>
              </a:rPr>
              <a:t>	 </a:t>
            </a:r>
            <a:r>
              <a:rPr lang="it-IT" altLang="it-IT" sz="2400" dirty="0" err="1">
                <a:solidFill>
                  <a:srgbClr val="00B050"/>
                </a:solidFill>
              </a:rPr>
              <a:t>indFree</a:t>
            </a:r>
            <a:r>
              <a:rPr lang="it-IT" altLang="it-IT" sz="2400" dirty="0">
                <a:solidFill>
                  <a:srgbClr val="00B050"/>
                </a:solidFill>
              </a:rPr>
              <a:t> &lt; </a:t>
            </a:r>
            <a:r>
              <a:rPr lang="it-IT" altLang="it-IT" sz="2400" dirty="0" smtClean="0">
                <a:solidFill>
                  <a:srgbClr val="00B050"/>
                </a:solidFill>
              </a:rPr>
              <a:t>0 )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>
                <a:solidFill>
                  <a:srgbClr val="00B050"/>
                </a:solidFill>
              </a:rPr>
              <a:t>	</a:t>
            </a:r>
            <a:r>
              <a:rPr lang="it-IT" altLang="it-IT" sz="2400" dirty="0" err="1" smtClean="0">
                <a:solidFill>
                  <a:srgbClr val="00B050"/>
                </a:solidFill>
              </a:rPr>
              <a:t>return</a:t>
            </a:r>
            <a:r>
              <a:rPr lang="it-IT" altLang="it-IT" sz="2400" dirty="0" smtClean="0">
                <a:solidFill>
                  <a:srgbClr val="00B05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B050"/>
                </a:solidFill>
              </a:rPr>
              <a:t>null</a:t>
            </a:r>
            <a:r>
              <a:rPr lang="it-IT" altLang="it-IT" sz="2400" dirty="0" smtClean="0">
                <a:solidFill>
                  <a:srgbClr val="00B050"/>
                </a:solidFill>
              </a:rPr>
              <a:t>; </a:t>
            </a:r>
            <a:r>
              <a:rPr lang="it-IT" altLang="it-IT" sz="2400" i="1" dirty="0">
                <a:solidFill>
                  <a:srgbClr val="006699"/>
                </a:solidFill>
              </a:rPr>
              <a:t>// se arriva qui non ci sono proprio più </a:t>
            </a:r>
            <a:r>
              <a:rPr lang="it-IT" altLang="it-IT" sz="2400" i="1" dirty="0" smtClean="0">
                <a:solidFill>
                  <a:srgbClr val="006699"/>
                </a:solidFill>
              </a:rPr>
              <a:t>risorse </a:t>
            </a:r>
            <a:r>
              <a:rPr lang="it-IT" altLang="it-IT" sz="2400" dirty="0" smtClean="0">
                <a:solidFill>
                  <a:srgbClr val="000000"/>
                </a:solidFill>
              </a:rPr>
              <a:t/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smtClean="0">
                <a:solidFill>
                  <a:srgbClr val="000000"/>
                </a:solidFill>
              </a:rPr>
              <a:t>   // salvo catastrofi verrà sempre eseguito questo codice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busy</a:t>
            </a:r>
            <a:r>
              <a:rPr lang="it-IT" altLang="it-IT" sz="2400" dirty="0" smtClean="0">
                <a:solidFill>
                  <a:srgbClr val="000000"/>
                </a:solidFill>
              </a:rPr>
              <a:t>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indFree</a:t>
            </a:r>
            <a:r>
              <a:rPr lang="it-IT" altLang="it-IT" sz="2400" dirty="0">
                <a:solidFill>
                  <a:srgbClr val="000000"/>
                </a:solidFill>
              </a:rPr>
              <a:t>] = </a:t>
            </a:r>
            <a:r>
              <a:rPr lang="it-IT" altLang="it-IT" sz="2400" dirty="0" err="1">
                <a:solidFill>
                  <a:srgbClr val="000000"/>
                </a:solidFill>
              </a:rPr>
              <a:t>true</a:t>
            </a:r>
            <a:r>
              <a:rPr lang="it-IT" altLang="it-IT" sz="2400" dirty="0">
                <a:solidFill>
                  <a:srgbClr val="000000"/>
                </a:solidFill>
              </a:rPr>
              <a:t>;</a:t>
            </a:r>
            <a:br>
              <a:rPr lang="it-IT" altLang="it-IT" sz="2400" dirty="0">
                <a:solidFill>
                  <a:srgbClr val="000000"/>
                </a:solidFill>
              </a:rPr>
            </a:br>
            <a:r>
              <a:rPr lang="it-IT" altLang="it-IT" sz="2400" dirty="0">
                <a:solidFill>
                  <a:srgbClr val="000000"/>
                </a:solidFill>
              </a:rPr>
              <a:t>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dirty="0" smtClean="0">
                <a:solidFill>
                  <a:srgbClr val="000000"/>
                </a:solidFill>
              </a:rPr>
              <a:t>[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indFree</a:t>
            </a:r>
            <a:r>
              <a:rPr lang="it-IT" altLang="it-IT" sz="2400" dirty="0">
                <a:solidFill>
                  <a:srgbClr val="000000"/>
                </a:solidFill>
              </a:rPr>
              <a:t>] = </a:t>
            </a:r>
            <a:r>
              <a:rPr lang="it-IT" altLang="it-IT" sz="2400" dirty="0" err="1">
                <a:solidFill>
                  <a:srgbClr val="000000"/>
                </a:solidFill>
              </a:rPr>
              <a:t>who</a:t>
            </a:r>
            <a:r>
              <a:rPr lang="it-IT" altLang="it-IT" sz="2400" dirty="0">
                <a:solidFill>
                  <a:srgbClr val="000000"/>
                </a:solidFill>
              </a:rPr>
              <a:t>;</a:t>
            </a:r>
            <a:br>
              <a:rPr lang="it-IT" altLang="it-IT" sz="2400" dirty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</a:t>
            </a:r>
            <a:r>
              <a:rPr lang="it-IT" altLang="it-IT" sz="2400" dirty="0" err="1">
                <a:solidFill>
                  <a:srgbClr val="FF0000"/>
                </a:solidFill>
              </a:rPr>
              <a:t>return</a:t>
            </a:r>
            <a:r>
              <a:rPr lang="it-IT" altLang="it-IT" sz="2400" dirty="0">
                <a:solidFill>
                  <a:srgbClr val="FF0000"/>
                </a:solidFill>
              </a:rPr>
              <a:t> con[</a:t>
            </a:r>
            <a:r>
              <a:rPr lang="it-IT" altLang="it-IT" sz="2400" dirty="0" err="1">
                <a:solidFill>
                  <a:srgbClr val="FF0000"/>
                </a:solidFill>
              </a:rPr>
              <a:t>indFree</a:t>
            </a:r>
            <a:r>
              <a:rPr lang="it-IT" altLang="it-IT" sz="2400" dirty="0" smtClean="0">
                <a:solidFill>
                  <a:srgbClr val="FF0000"/>
                </a:solidFill>
              </a:rPr>
              <a:t>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78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it-IT" altLang="it-IT" sz="2400" i="1" dirty="0">
                <a:solidFill>
                  <a:schemeClr val="tx1"/>
                </a:solidFill>
              </a:rPr>
              <a:t>/** </a:t>
            </a:r>
            <a:r>
              <a:rPr lang="it-IT" altLang="it-IT" sz="2400" i="1" dirty="0" err="1">
                <a:solidFill>
                  <a:schemeClr val="tx1"/>
                </a:solidFill>
              </a:rPr>
              <a:t>getConnection</a:t>
            </a:r>
            <a:r>
              <a:rPr lang="it-IT" altLang="it-IT" sz="2400" i="1" dirty="0">
                <a:solidFill>
                  <a:schemeClr val="tx1"/>
                </a:solidFill>
              </a:rPr>
              <a:t>  */</a:t>
            </a:r>
            <a:r>
              <a:rPr lang="it-IT" altLang="it-IT" sz="2400" dirty="0">
                <a:solidFill>
                  <a:schemeClr val="tx1"/>
                </a:solidFill>
              </a:rPr>
              <a:t/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public </a:t>
            </a:r>
            <a:r>
              <a:rPr lang="it-IT" altLang="it-IT" sz="2400" dirty="0" err="1">
                <a:solidFill>
                  <a:schemeClr val="tx1"/>
                </a:solidFill>
              </a:rPr>
              <a:t>synchronized</a:t>
            </a:r>
            <a:r>
              <a:rPr lang="it-IT" altLang="it-IT" sz="2400" dirty="0">
                <a:solidFill>
                  <a:schemeClr val="tx1"/>
                </a:solidFill>
              </a:rPr>
              <a:t> Connection </a:t>
            </a:r>
            <a:r>
              <a:rPr lang="it-IT" altLang="it-IT" sz="2400" dirty="0" err="1">
                <a:solidFill>
                  <a:schemeClr val="tx1"/>
                </a:solidFill>
              </a:rPr>
              <a:t>getConnection</a:t>
            </a:r>
            <a:r>
              <a:rPr lang="it-IT" altLang="it-IT" sz="2400" dirty="0">
                <a:solidFill>
                  <a:schemeClr val="tx1"/>
                </a:solidFill>
              </a:rPr>
              <a:t>() </a:t>
            </a:r>
            <a:r>
              <a:rPr lang="it-IT" altLang="it-IT" sz="2400" dirty="0" err="1">
                <a:solidFill>
                  <a:schemeClr val="tx1"/>
                </a:solidFill>
              </a:rPr>
              <a:t>throws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Exception</a:t>
            </a:r>
            <a:r>
              <a:rPr lang="it-IT" altLang="it-IT" sz="2400" dirty="0">
                <a:solidFill>
                  <a:schemeClr val="tx1"/>
                </a:solidFill>
              </a:rPr>
              <a:t> {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	</a:t>
            </a:r>
            <a:r>
              <a:rPr lang="it-IT" altLang="it-IT" sz="2400" dirty="0" err="1">
                <a:solidFill>
                  <a:schemeClr val="tx1"/>
                </a:solidFill>
              </a:rPr>
              <a:t>return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getConnection</a:t>
            </a:r>
            <a:r>
              <a:rPr lang="it-IT" altLang="it-IT" sz="2400" dirty="0">
                <a:solidFill>
                  <a:schemeClr val="tx1"/>
                </a:solidFill>
              </a:rPr>
              <a:t>(“</a:t>
            </a:r>
            <a:r>
              <a:rPr lang="it-IT" altLang="it-IT" sz="2400" dirty="0" err="1">
                <a:solidFill>
                  <a:schemeClr val="tx1"/>
                </a:solidFill>
              </a:rPr>
              <a:t>noName</a:t>
            </a:r>
            <a:r>
              <a:rPr lang="it-IT" altLang="it-IT" sz="2400" dirty="0">
                <a:solidFill>
                  <a:schemeClr val="tx1"/>
                </a:solidFill>
              </a:rPr>
              <a:t>”);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}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/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</a:t>
            </a:r>
            <a:r>
              <a:rPr lang="it-IT" altLang="it-IT" sz="2400" i="1" dirty="0">
                <a:solidFill>
                  <a:schemeClr val="tx1"/>
                </a:solidFill>
              </a:rPr>
              <a:t>/**</a:t>
            </a:r>
            <a:br>
              <a:rPr lang="it-IT" altLang="it-IT" sz="2400" i="1" dirty="0">
                <a:solidFill>
                  <a:schemeClr val="tx1"/>
                </a:solidFill>
              </a:rPr>
            </a:br>
            <a:r>
              <a:rPr lang="it-IT" altLang="it-IT" sz="2400" i="1" dirty="0">
                <a:solidFill>
                  <a:schemeClr val="tx1"/>
                </a:solidFill>
              </a:rPr>
              <a:t>   * </a:t>
            </a:r>
            <a:r>
              <a:rPr lang="it-IT" altLang="it-IT" sz="2400" i="1" dirty="0" err="1">
                <a:solidFill>
                  <a:schemeClr val="tx1"/>
                </a:solidFill>
              </a:rPr>
              <a:t>releaseConnection</a:t>
            </a:r>
            <a:r>
              <a:rPr lang="it-IT" altLang="it-IT" sz="2400" i="1" dirty="0">
                <a:solidFill>
                  <a:schemeClr val="tx1"/>
                </a:solidFill>
              </a:rPr>
              <a:t>  -  la connessione viene solo “liberata” </a:t>
            </a:r>
            <a:br>
              <a:rPr lang="it-IT" altLang="it-IT" sz="2400" i="1" dirty="0">
                <a:solidFill>
                  <a:schemeClr val="tx1"/>
                </a:solidFill>
              </a:rPr>
            </a:br>
            <a:r>
              <a:rPr lang="it-IT" altLang="it-IT" sz="2400" i="1" dirty="0">
                <a:solidFill>
                  <a:schemeClr val="tx1"/>
                </a:solidFill>
              </a:rPr>
              <a:t>   */</a:t>
            </a:r>
            <a:br>
              <a:rPr lang="it-IT" altLang="it-IT" sz="2400" i="1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public </a:t>
            </a:r>
            <a:r>
              <a:rPr lang="it-IT" altLang="it-IT" sz="2400" dirty="0" err="1">
                <a:solidFill>
                  <a:srgbClr val="FF0000"/>
                </a:solidFill>
              </a:rPr>
              <a:t>synchronized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void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releaseConnection</a:t>
            </a:r>
            <a:r>
              <a:rPr lang="it-IT" altLang="it-IT" sz="2400" dirty="0">
                <a:solidFill>
                  <a:schemeClr val="tx1"/>
                </a:solidFill>
              </a:rPr>
              <a:t>(Connection c</a:t>
            </a:r>
            <a:r>
              <a:rPr lang="it-IT" altLang="it-IT" sz="2400" dirty="0" smtClean="0">
                <a:solidFill>
                  <a:schemeClr val="tx1"/>
                </a:solidFill>
              </a:rPr>
              <a:t>) {</a:t>
            </a:r>
            <a:r>
              <a:rPr lang="it-IT" altLang="it-IT" sz="2400" dirty="0">
                <a:solidFill>
                  <a:schemeClr val="tx1"/>
                </a:solidFill>
              </a:rPr>
              <a:t/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  for (</a:t>
            </a:r>
            <a:r>
              <a:rPr lang="it-IT" altLang="it-IT" sz="2400" dirty="0" err="1">
                <a:solidFill>
                  <a:schemeClr val="tx1"/>
                </a:solidFill>
              </a:rPr>
              <a:t>int</a:t>
            </a:r>
            <a:r>
              <a:rPr lang="it-IT" altLang="it-IT" sz="2400" dirty="0">
                <a:solidFill>
                  <a:schemeClr val="tx1"/>
                </a:solidFill>
              </a:rPr>
              <a:t> i = 0; i &lt; </a:t>
            </a:r>
            <a:r>
              <a:rPr lang="it-IT" altLang="it-IT" sz="2400" dirty="0" err="1">
                <a:solidFill>
                  <a:schemeClr val="tx1"/>
                </a:solidFill>
              </a:rPr>
              <a:t>numCon</a:t>
            </a:r>
            <a:r>
              <a:rPr lang="it-IT" altLang="it-IT" sz="2400" dirty="0">
                <a:solidFill>
                  <a:schemeClr val="tx1"/>
                </a:solidFill>
              </a:rPr>
              <a:t>; i++) {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    </a:t>
            </a:r>
            <a:r>
              <a:rPr lang="it-IT" altLang="it-IT" sz="2400" dirty="0" err="1">
                <a:solidFill>
                  <a:schemeClr val="tx1"/>
                </a:solidFill>
              </a:rPr>
              <a:t>if</a:t>
            </a:r>
            <a:r>
              <a:rPr lang="it-IT" altLang="it-IT" sz="2400" dirty="0">
                <a:solidFill>
                  <a:schemeClr val="tx1"/>
                </a:solidFill>
              </a:rPr>
              <a:t> (con[i] == c) {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      </a:t>
            </a:r>
            <a:r>
              <a:rPr lang="it-IT" altLang="it-IT" sz="2400" dirty="0" err="1">
                <a:solidFill>
                  <a:schemeClr val="tx1"/>
                </a:solidFill>
              </a:rPr>
              <a:t>who</a:t>
            </a:r>
            <a:r>
              <a:rPr lang="it-IT" altLang="it-IT" sz="2400" dirty="0">
                <a:solidFill>
                  <a:schemeClr val="tx1"/>
                </a:solidFill>
              </a:rPr>
              <a:t>[i] = "";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      </a:t>
            </a:r>
            <a:r>
              <a:rPr lang="it-IT" altLang="it-IT" sz="2400" dirty="0" err="1">
                <a:solidFill>
                  <a:schemeClr val="tx1"/>
                </a:solidFill>
              </a:rPr>
              <a:t>busy</a:t>
            </a:r>
            <a:r>
              <a:rPr lang="it-IT" altLang="it-IT" sz="2400" dirty="0">
                <a:solidFill>
                  <a:schemeClr val="tx1"/>
                </a:solidFill>
              </a:rPr>
              <a:t>[i] = false;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    }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  }</a:t>
            </a:r>
            <a:br>
              <a:rPr lang="it-IT" altLang="it-IT" sz="2400" dirty="0">
                <a:solidFill>
                  <a:schemeClr val="tx1"/>
                </a:solidFill>
              </a:rPr>
            </a:br>
            <a:r>
              <a:rPr lang="it-IT" altLang="it-IT" sz="2400" dirty="0">
                <a:solidFill>
                  <a:schemeClr val="tx1"/>
                </a:solidFill>
              </a:rPr>
              <a:t>  }</a:t>
            </a:r>
            <a:br>
              <a:rPr lang="it-IT" altLang="it-IT" sz="2400" dirty="0">
                <a:solidFill>
                  <a:schemeClr val="tx1"/>
                </a:solidFill>
              </a:rPr>
            </a:br>
            <a:endParaRPr lang="it-IT" alt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8588" y="5715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/** </a:t>
            </a:r>
            <a:r>
              <a:rPr lang="it-IT" altLang="it-IT" sz="2400" i="1" dirty="0" err="1" smtClean="0">
                <a:solidFill>
                  <a:srgbClr val="000000"/>
                </a:solidFill>
              </a:rPr>
              <a:t>findFreeConnection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  - scandisce il vettore e restituisce l’indice */</a:t>
            </a:r>
            <a:br>
              <a:rPr lang="it-IT" altLang="it-IT" sz="2400" i="1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protected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findFreeConnection</a:t>
            </a:r>
            <a:r>
              <a:rPr lang="it-IT" altLang="it-IT" sz="2400" dirty="0" smtClean="0">
                <a:solidFill>
                  <a:srgbClr val="000000"/>
                </a:solidFill>
              </a:rPr>
              <a:t>() {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 for(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i = 0; i &lt;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; i++)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if</a:t>
            </a:r>
            <a:r>
              <a:rPr lang="it-IT" altLang="it-IT" sz="2400" dirty="0" smtClean="0">
                <a:solidFill>
                  <a:srgbClr val="000000"/>
                </a:solidFill>
              </a:rPr>
              <a:t> ( !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busy</a:t>
            </a:r>
            <a:r>
              <a:rPr lang="it-IT" altLang="it-IT" sz="2400" dirty="0" smtClean="0">
                <a:solidFill>
                  <a:srgbClr val="000000"/>
                </a:solidFill>
              </a:rPr>
              <a:t>[i]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>
                <a:solidFill>
                  <a:srgbClr val="000000"/>
                </a:solidFill>
              </a:rPr>
              <a:t> </a:t>
            </a:r>
            <a:r>
              <a:rPr lang="it-IT" altLang="it-IT" sz="2400" smtClean="0">
                <a:solidFill>
                  <a:srgbClr val="000000"/>
                </a:solidFill>
              </a:rPr>
              <a:t>       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return</a:t>
            </a:r>
            <a:r>
              <a:rPr lang="it-IT" altLang="it-IT" sz="2400" dirty="0" smtClean="0">
                <a:solidFill>
                  <a:srgbClr val="000000"/>
                </a:solidFill>
              </a:rPr>
              <a:t> i;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return</a:t>
            </a:r>
            <a:r>
              <a:rPr lang="it-IT" altLang="it-IT" sz="2400" dirty="0" smtClean="0">
                <a:solidFill>
                  <a:srgbClr val="000000"/>
                </a:solidFill>
              </a:rPr>
              <a:t> -1;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}</a:t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/>
            </a:r>
            <a:br>
              <a:rPr lang="it-IT" altLang="it-IT" sz="2400" dirty="0" smtClean="0">
                <a:solidFill>
                  <a:srgbClr val="000000"/>
                </a:solidFill>
              </a:rPr>
            </a:b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/** </a:t>
            </a:r>
            <a:r>
              <a:rPr lang="it-IT" altLang="it-IT" sz="2400" i="1" dirty="0" err="1" smtClean="0">
                <a:solidFill>
                  <a:srgbClr val="000000"/>
                </a:solidFill>
              </a:rPr>
              <a:t>printStatusConnection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public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printStatusConnection</a:t>
            </a:r>
            <a:r>
              <a:rPr lang="it-IT" altLang="it-IT" sz="2400" dirty="0" smtClean="0">
                <a:solidFill>
                  <a:srgbClr val="000000"/>
                </a:solidFill>
              </a:rPr>
              <a:t>()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result</a:t>
            </a:r>
            <a:r>
              <a:rPr lang="it-IT" altLang="it-IT" sz="2400" dirty="0" smtClean="0">
                <a:solidFill>
                  <a:srgbClr val="000000"/>
                </a:solidFill>
              </a:rPr>
              <a:t> = "";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 for (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i = 0; i &lt;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; i++)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result</a:t>
            </a:r>
            <a:r>
              <a:rPr lang="it-IT" altLang="it-IT" sz="2400" dirty="0" smtClean="0">
                <a:solidFill>
                  <a:srgbClr val="000000"/>
                </a:solidFill>
              </a:rPr>
              <a:t> += "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Conn</a:t>
            </a:r>
            <a:r>
              <a:rPr lang="it-IT" altLang="it-IT" sz="2400" dirty="0" smtClean="0">
                <a:solidFill>
                  <a:srgbClr val="000000"/>
                </a:solidFill>
              </a:rPr>
              <a:t>. " + i + ": " +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busy</a:t>
            </a:r>
            <a:r>
              <a:rPr lang="it-IT" altLang="it-IT" sz="2400" dirty="0" smtClean="0">
                <a:solidFill>
                  <a:srgbClr val="000000"/>
                </a:solidFill>
              </a:rPr>
              <a:t>[i] + "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used</a:t>
            </a:r>
            <a:r>
              <a:rPr lang="it-IT" altLang="it-IT" sz="2400" dirty="0" smtClean="0">
                <a:solidFill>
                  <a:srgbClr val="000000"/>
                </a:solidFill>
              </a:rPr>
              <a:t> by: " +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dirty="0" smtClean="0">
                <a:solidFill>
                  <a:srgbClr val="000000"/>
                </a:solidFill>
              </a:rPr>
              <a:t>[i];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return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result</a:t>
            </a:r>
            <a:r>
              <a:rPr lang="it-IT" altLang="it-IT" sz="2400" dirty="0" smtClean="0">
                <a:solidFill>
                  <a:srgbClr val="000000"/>
                </a:solidFill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}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chiude la classe</a:t>
            </a:r>
          </a:p>
        </p:txBody>
      </p:sp>
    </p:spTree>
    <p:extLst>
      <p:ext uri="{BB962C8B-B14F-4D97-AF65-F5344CB8AC3E}">
        <p14:creationId xmlns:p14="http://schemas.microsoft.com/office/powerpoint/2010/main" val="10607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62068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3600" dirty="0">
                <a:solidFill>
                  <a:srgbClr val="000000"/>
                </a:solidFill>
              </a:rPr>
              <a:t> import </a:t>
            </a:r>
            <a:r>
              <a:rPr lang="it-IT" altLang="it-IT" sz="3600" dirty="0" err="1">
                <a:solidFill>
                  <a:srgbClr val="000000"/>
                </a:solidFill>
              </a:rPr>
              <a:t>java.sql</a:t>
            </a:r>
            <a:r>
              <a:rPr lang="it-IT" altLang="it-IT" sz="3600" dirty="0">
                <a:solidFill>
                  <a:srgbClr val="000000"/>
                </a:solidFill>
              </a:rPr>
              <a:t>.*;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 sz="36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 sz="36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3600" dirty="0" smtClean="0">
                <a:solidFill>
                  <a:srgbClr val="000000"/>
                </a:solidFill>
              </a:rPr>
              <a:t>Connection </a:t>
            </a:r>
            <a:r>
              <a:rPr lang="it-IT" altLang="it-IT" sz="3600" dirty="0" smtClean="0">
                <a:solidFill>
                  <a:srgbClr val="0070C0"/>
                </a:solidFill>
              </a:rPr>
              <a:t>con  </a:t>
            </a:r>
            <a:r>
              <a:rPr lang="it-IT" altLang="it-IT" sz="3600" dirty="0">
                <a:solidFill>
                  <a:srgbClr val="0070C0"/>
                </a:solidFill>
              </a:rPr>
              <a:t>= </a:t>
            </a:r>
            <a:r>
              <a:rPr lang="it-IT" altLang="it-IT" sz="3600" dirty="0" smtClean="0">
                <a:solidFill>
                  <a:srgbClr val="0070C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3600" dirty="0">
                <a:solidFill>
                  <a:srgbClr val="0070C0"/>
                </a:solidFill>
              </a:rPr>
              <a:t> </a:t>
            </a:r>
            <a:r>
              <a:rPr lang="it-IT" altLang="it-IT" sz="3600" dirty="0" smtClean="0">
                <a:solidFill>
                  <a:srgbClr val="0070C0"/>
                </a:solidFill>
              </a:rPr>
              <a:t>      </a:t>
            </a:r>
            <a:r>
              <a:rPr lang="it-IT" altLang="it-IT" sz="3600" dirty="0" err="1" smtClean="0">
                <a:solidFill>
                  <a:srgbClr val="0070C0"/>
                </a:solidFill>
              </a:rPr>
              <a:t>DriverManager.getConnection</a:t>
            </a:r>
            <a:r>
              <a:rPr lang="it-IT" altLang="it-IT" sz="3600" dirty="0" smtClean="0">
                <a:solidFill>
                  <a:srgbClr val="FF0000"/>
                </a:solidFill>
              </a:rPr>
              <a:t>(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3600" dirty="0" smtClean="0">
                <a:latin typeface="Arial Unicode MS" pitchFamily="34" charset="-128"/>
              </a:rPr>
              <a:t>     "</a:t>
            </a:r>
            <a:r>
              <a:rPr lang="it-IT" altLang="it-IT" sz="3600" dirty="0" err="1" smtClean="0">
                <a:latin typeface="Arial Unicode MS" pitchFamily="34" charset="-128"/>
              </a:rPr>
              <a:t>odbc:jdbc:myDB</a:t>
            </a:r>
            <a:r>
              <a:rPr lang="it-IT" altLang="it-IT" sz="3600" dirty="0" smtClean="0">
                <a:latin typeface="Arial Unicode MS" pitchFamily="34" charset="-128"/>
              </a:rPr>
              <a:t>"</a:t>
            </a:r>
            <a:r>
              <a:rPr lang="it-IT" altLang="it-IT" sz="3600" dirty="0" smtClean="0">
                <a:solidFill>
                  <a:srgbClr val="0070C0"/>
                </a:solidFill>
              </a:rPr>
              <a:t>,</a:t>
            </a:r>
            <a:r>
              <a:rPr lang="it-IT" altLang="it-IT" sz="3600" dirty="0" err="1" smtClean="0">
                <a:solidFill>
                  <a:srgbClr val="0070C0"/>
                </a:solidFill>
              </a:rPr>
              <a:t>dbUsername,dbPswd</a:t>
            </a:r>
            <a:r>
              <a:rPr lang="it-IT" altLang="it-IT" sz="3600" dirty="0" smtClean="0">
                <a:solidFill>
                  <a:srgbClr val="FF0000"/>
                </a:solidFill>
              </a:rPr>
              <a:t>)</a:t>
            </a:r>
            <a:r>
              <a:rPr lang="it-IT" altLang="it-IT" sz="3600" dirty="0" smtClean="0">
                <a:solidFill>
                  <a:srgbClr val="0070C0"/>
                </a:solidFill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3600" dirty="0">
              <a:solidFill>
                <a:srgbClr val="0070C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3600" dirty="0" smtClean="0">
              <a:solidFill>
                <a:srgbClr val="0070C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3600" dirty="0" err="1" smtClean="0">
                <a:solidFill>
                  <a:srgbClr val="0070C0"/>
                </a:solidFill>
              </a:rPr>
              <a:t>con.close</a:t>
            </a:r>
            <a:r>
              <a:rPr lang="it-IT" sz="3600" dirty="0" smtClean="0">
                <a:solidFill>
                  <a:srgbClr val="0070C0"/>
                </a:solidFill>
              </a:rPr>
              <a:t>();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7623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0"/>
            <a:ext cx="8853488" cy="667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>
                <a:latin typeface="Arial" pitchFamily="34" charset="0"/>
              </a:rPr>
              <a:t>Eseguire una </a:t>
            </a:r>
            <a:r>
              <a:rPr lang="it-IT" altLang="it-IT" sz="3600" u="none" dirty="0" err="1">
                <a:latin typeface="Arial" pitchFamily="34" charset="0"/>
              </a:rPr>
              <a:t>query</a:t>
            </a:r>
            <a:endParaRPr lang="it-IT" altLang="it-IT" sz="3600" u="none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 err="1">
                <a:latin typeface="Arial Unicode MS" pitchFamily="34" charset="-128"/>
              </a:rPr>
              <a:t>String</a:t>
            </a:r>
            <a:r>
              <a:rPr lang="it-IT" altLang="it-IT" sz="2800" b="1" u="none" dirty="0">
                <a:latin typeface="Arial Unicode MS" pitchFamily="34" charset="-128"/>
              </a:rPr>
              <a:t> </a:t>
            </a:r>
            <a:r>
              <a:rPr lang="it-IT" altLang="it-IT" sz="2800" b="1" u="none" dirty="0" err="1">
                <a:latin typeface="Arial Unicode MS" pitchFamily="34" charset="-128"/>
              </a:rPr>
              <a:t>query</a:t>
            </a:r>
            <a:r>
              <a:rPr lang="it-IT" altLang="it-IT" sz="2800" b="1" u="none" dirty="0">
                <a:latin typeface="Arial Unicode MS" pitchFamily="34" charset="-128"/>
              </a:rPr>
              <a:t> = "SELECT * FROM </a:t>
            </a:r>
            <a:r>
              <a:rPr lang="it-IT" altLang="it-IT" sz="2800" b="1" u="none" dirty="0" smtClean="0">
                <a:latin typeface="Arial Unicode MS" pitchFamily="34" charset="-128"/>
              </a:rPr>
              <a:t>USERS"; </a:t>
            </a:r>
            <a:endParaRPr lang="it-IT" altLang="it-IT" sz="2800" b="1" u="none" dirty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b="1" u="none" dirty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>
                <a:solidFill>
                  <a:srgbClr val="FF0000"/>
                </a:solidFill>
                <a:latin typeface="Arial Unicode MS" pitchFamily="34" charset="-128"/>
              </a:rPr>
              <a:t>Statement </a:t>
            </a:r>
            <a:r>
              <a:rPr lang="it-IT" altLang="it-IT" sz="2800" b="1" u="none" dirty="0" err="1">
                <a:solidFill>
                  <a:srgbClr val="FF0000"/>
                </a:solidFill>
                <a:latin typeface="Arial Unicode MS" pitchFamily="34" charset="-128"/>
              </a:rPr>
              <a:t>stmt</a:t>
            </a:r>
            <a:r>
              <a:rPr lang="it-IT" altLang="it-IT" sz="2800" b="1" u="none" dirty="0">
                <a:solidFill>
                  <a:srgbClr val="FF0000"/>
                </a:solidFill>
                <a:latin typeface="Arial Unicode MS" pitchFamily="34" charset="-128"/>
              </a:rPr>
              <a:t> = </a:t>
            </a:r>
            <a:r>
              <a:rPr lang="it-IT" altLang="it-IT" sz="2800" b="1" u="none" dirty="0" err="1">
                <a:solidFill>
                  <a:srgbClr val="FF0000"/>
                </a:solidFill>
                <a:latin typeface="Arial Unicode MS" pitchFamily="34" charset="-128"/>
              </a:rPr>
              <a:t>con.createStatement</a:t>
            </a:r>
            <a:r>
              <a:rPr lang="it-IT" altLang="it-IT" sz="2800" b="1" u="none" dirty="0">
                <a:solidFill>
                  <a:srgbClr val="FF0000"/>
                </a:solidFill>
                <a:latin typeface="Arial Unicode MS" pitchFamily="34" charset="-128"/>
              </a:rPr>
              <a:t>();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 err="1">
                <a:solidFill>
                  <a:srgbClr val="00B050"/>
                </a:solidFill>
                <a:latin typeface="Arial Unicode MS" pitchFamily="34" charset="-128"/>
              </a:rPr>
              <a:t>ResultSet</a:t>
            </a:r>
            <a:r>
              <a:rPr lang="it-IT" altLang="it-IT" sz="2800" b="1" u="none" dirty="0">
                <a:solidFill>
                  <a:srgbClr val="00B050"/>
                </a:solidFill>
                <a:latin typeface="Arial Unicode MS" pitchFamily="34" charset="-128"/>
              </a:rPr>
              <a:t> </a:t>
            </a:r>
            <a:r>
              <a:rPr lang="it-IT" altLang="it-IT" sz="2800" b="1" u="none" dirty="0" err="1">
                <a:solidFill>
                  <a:srgbClr val="00B050"/>
                </a:solidFill>
                <a:latin typeface="Arial Unicode MS" pitchFamily="34" charset="-128"/>
              </a:rPr>
              <a:t>rs</a:t>
            </a:r>
            <a:r>
              <a:rPr lang="it-IT" altLang="it-IT" sz="2800" b="1" u="none" dirty="0">
                <a:solidFill>
                  <a:srgbClr val="00B050"/>
                </a:solidFill>
                <a:latin typeface="Arial Unicode MS" pitchFamily="34" charset="-128"/>
              </a:rPr>
              <a:t> = </a:t>
            </a:r>
            <a:r>
              <a:rPr lang="it-IT" altLang="it-IT" sz="2800" b="1" u="none" dirty="0" err="1">
                <a:solidFill>
                  <a:srgbClr val="00B050"/>
                </a:solidFill>
                <a:latin typeface="Arial Unicode MS" pitchFamily="34" charset="-128"/>
              </a:rPr>
              <a:t>stmt.executeQuery</a:t>
            </a:r>
            <a:r>
              <a:rPr lang="it-IT" altLang="it-IT" sz="2800" b="1" u="none" dirty="0">
                <a:solidFill>
                  <a:srgbClr val="00B050"/>
                </a:solidFill>
                <a:latin typeface="Arial Unicode MS" pitchFamily="34" charset="-128"/>
              </a:rPr>
              <a:t>(</a:t>
            </a:r>
            <a:r>
              <a:rPr lang="it-IT" altLang="it-IT" sz="2800" b="1" u="none" dirty="0" err="1">
                <a:solidFill>
                  <a:srgbClr val="00B050"/>
                </a:solidFill>
                <a:latin typeface="Arial Unicode MS" pitchFamily="34" charset="-128"/>
              </a:rPr>
              <a:t>query</a:t>
            </a:r>
            <a:r>
              <a:rPr lang="it-IT" altLang="it-IT" sz="2800" b="1" u="none" dirty="0">
                <a:solidFill>
                  <a:srgbClr val="00B050"/>
                </a:solidFill>
                <a:latin typeface="Arial Unicode MS" pitchFamily="34" charset="-128"/>
              </a:rPr>
              <a:t>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b="1" u="none" dirty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 err="1">
                <a:solidFill>
                  <a:srgbClr val="0070C0"/>
                </a:solidFill>
                <a:latin typeface="Arial Unicode MS" pitchFamily="34" charset="-128"/>
              </a:rPr>
              <a:t>while</a:t>
            </a:r>
            <a:r>
              <a:rPr lang="it-IT" altLang="it-IT" sz="2800" b="1" u="none" dirty="0">
                <a:solidFill>
                  <a:srgbClr val="0070C0"/>
                </a:solidFill>
                <a:latin typeface="Arial Unicode MS" pitchFamily="34" charset="-128"/>
              </a:rPr>
              <a:t> (</a:t>
            </a:r>
            <a:r>
              <a:rPr lang="it-IT" altLang="it-IT" sz="2800" b="1" u="none" dirty="0" err="1">
                <a:solidFill>
                  <a:srgbClr val="0070C0"/>
                </a:solidFill>
                <a:latin typeface="Arial Unicode MS" pitchFamily="34" charset="-128"/>
              </a:rPr>
              <a:t>rs.next</a:t>
            </a:r>
            <a:r>
              <a:rPr lang="it-IT" altLang="it-IT" sz="2800" b="1" u="none" dirty="0">
                <a:solidFill>
                  <a:srgbClr val="0070C0"/>
                </a:solidFill>
                <a:latin typeface="Arial Unicode MS" pitchFamily="34" charset="-128"/>
              </a:rPr>
              <a:t>())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>
                <a:latin typeface="Arial Unicode MS" pitchFamily="34" charset="-128"/>
              </a:rPr>
              <a:t>  </a:t>
            </a:r>
            <a:r>
              <a:rPr lang="it-IT" altLang="it-IT" sz="2800" b="1" u="none" dirty="0" err="1">
                <a:latin typeface="Arial Unicode MS" pitchFamily="34" charset="-128"/>
              </a:rPr>
              <a:t>String</a:t>
            </a:r>
            <a:r>
              <a:rPr lang="it-IT" altLang="it-IT" sz="2800" b="1" u="none" dirty="0">
                <a:latin typeface="Arial Unicode MS" pitchFamily="34" charset="-128"/>
              </a:rPr>
              <a:t> s = </a:t>
            </a:r>
            <a:r>
              <a:rPr lang="it-IT" altLang="it-IT" sz="2800" b="1" u="none" dirty="0" err="1">
                <a:latin typeface="Arial Unicode MS" pitchFamily="34" charset="-128"/>
              </a:rPr>
              <a:t>rs.getString</a:t>
            </a:r>
            <a:r>
              <a:rPr lang="it-IT" altLang="it-IT" sz="2800" b="1" u="none" dirty="0" smtClean="0">
                <a:latin typeface="Arial Unicode MS" pitchFamily="34" charset="-128"/>
              </a:rPr>
              <a:t>("Username"); </a:t>
            </a:r>
            <a:endParaRPr lang="it-IT" altLang="it-IT" sz="2800" b="1" u="none" dirty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>
                <a:latin typeface="Arial Unicode MS" pitchFamily="34" charset="-128"/>
              </a:rPr>
              <a:t>  </a:t>
            </a:r>
            <a:r>
              <a:rPr lang="it-IT" altLang="it-IT" sz="2800" b="1" u="none" dirty="0" err="1" smtClean="0">
                <a:latin typeface="Arial Unicode MS" pitchFamily="34" charset="-128"/>
              </a:rPr>
              <a:t>int</a:t>
            </a:r>
            <a:r>
              <a:rPr lang="it-IT" altLang="it-IT" sz="2800" b="1" u="none" dirty="0" smtClean="0">
                <a:latin typeface="Arial Unicode MS" pitchFamily="34" charset="-128"/>
              </a:rPr>
              <a:t> </a:t>
            </a:r>
            <a:r>
              <a:rPr lang="it-IT" altLang="it-IT" sz="2800" b="1" u="none" dirty="0">
                <a:latin typeface="Arial Unicode MS" pitchFamily="34" charset="-128"/>
              </a:rPr>
              <a:t>n = </a:t>
            </a:r>
            <a:r>
              <a:rPr lang="it-IT" altLang="it-IT" sz="2800" b="1" u="none" dirty="0" err="1" smtClean="0">
                <a:latin typeface="Arial Unicode MS" pitchFamily="34" charset="-128"/>
              </a:rPr>
              <a:t>rs.getInt</a:t>
            </a:r>
            <a:r>
              <a:rPr lang="it-IT" altLang="it-IT" sz="2800" b="1" u="none" dirty="0" smtClean="0">
                <a:latin typeface="Arial Unicode MS" pitchFamily="34" charset="-128"/>
              </a:rPr>
              <a:t>("Age"); </a:t>
            </a:r>
            <a:endParaRPr lang="it-IT" altLang="it-IT" sz="2800" b="1" u="none" dirty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>
                <a:latin typeface="Arial Unicode MS" pitchFamily="34" charset="-128"/>
              </a:rPr>
              <a:t>  </a:t>
            </a:r>
            <a:r>
              <a:rPr lang="it-IT" altLang="it-IT" sz="2800" b="1" u="none" dirty="0" err="1">
                <a:latin typeface="Arial Unicode MS" pitchFamily="34" charset="-128"/>
              </a:rPr>
              <a:t>System.out.println</a:t>
            </a:r>
            <a:r>
              <a:rPr lang="it-IT" altLang="it-IT" sz="2800" b="1" u="none" dirty="0">
                <a:latin typeface="Arial Unicode MS" pitchFamily="34" charset="-128"/>
              </a:rPr>
              <a:t>(s + " " + n);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>
                <a:solidFill>
                  <a:srgbClr val="0070C0"/>
                </a:solidFill>
                <a:latin typeface="Arial Unicode MS" pitchFamily="34" charset="-128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b="1" u="none" dirty="0">
              <a:solidFill>
                <a:srgbClr val="0070C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 err="1">
                <a:solidFill>
                  <a:srgbClr val="00B050"/>
                </a:solidFill>
                <a:latin typeface="Arial Unicode MS" pitchFamily="34" charset="-128"/>
              </a:rPr>
              <a:t>rs.close</a:t>
            </a:r>
            <a:r>
              <a:rPr lang="it-IT" altLang="it-IT" sz="2800" b="1" u="none" dirty="0">
                <a:solidFill>
                  <a:srgbClr val="00B050"/>
                </a:solidFill>
                <a:latin typeface="Arial Unicode MS" pitchFamily="34" charset="-128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u="none" dirty="0" err="1">
                <a:solidFill>
                  <a:srgbClr val="FF0000"/>
                </a:solidFill>
                <a:latin typeface="Arial Unicode MS" pitchFamily="34" charset="-128"/>
              </a:rPr>
              <a:t>stmt.close</a:t>
            </a:r>
            <a:r>
              <a:rPr lang="it-IT" altLang="it-IT" sz="2800" b="1" u="none" dirty="0">
                <a:solidFill>
                  <a:srgbClr val="FF0000"/>
                </a:solidFill>
                <a:latin typeface="Arial Unicode MS" pitchFamily="34" charset="-128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36953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288925"/>
            <a:ext cx="7043788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 err="1">
                <a:latin typeface="Arial" pitchFamily="34" charset="0"/>
              </a:rPr>
              <a:t>rs.next</a:t>
            </a:r>
            <a:r>
              <a:rPr lang="it-IT" altLang="it-IT" sz="3600" u="none" dirty="0">
                <a:latin typeface="Arial" pitchFamily="34" charset="0"/>
              </a:rPr>
              <a:t>() sempre…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3600" u="none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 err="1" smtClean="0">
                <a:latin typeface="Arial" pitchFamily="34" charset="0"/>
              </a:rPr>
              <a:t>query</a:t>
            </a:r>
            <a:r>
              <a:rPr lang="it-IT" altLang="it-IT" sz="3600" u="none" dirty="0" smtClean="0">
                <a:latin typeface="Arial" pitchFamily="34" charset="0"/>
              </a:rPr>
              <a:t>=</a:t>
            </a:r>
            <a:r>
              <a:rPr lang="it-IT" altLang="it-IT" sz="3600" u="none" dirty="0" smtClean="0">
                <a:solidFill>
                  <a:srgbClr val="0070C0"/>
                </a:solidFill>
                <a:latin typeface="Arial" pitchFamily="34" charset="0"/>
              </a:rPr>
              <a:t>"SELECT </a:t>
            </a:r>
            <a:r>
              <a:rPr lang="it-IT" altLang="it-IT" sz="3600" u="none" dirty="0" err="1">
                <a:solidFill>
                  <a:srgbClr val="0070C0"/>
                </a:solidFill>
                <a:latin typeface="Arial" pitchFamily="34" charset="0"/>
              </a:rPr>
              <a:t>count</a:t>
            </a:r>
            <a:r>
              <a:rPr lang="it-IT" altLang="it-IT" sz="3600" u="none" dirty="0">
                <a:solidFill>
                  <a:srgbClr val="0070C0"/>
                </a:solidFill>
                <a:latin typeface="Arial" pitchFamily="34" charset="0"/>
              </a:rPr>
              <a:t>(*) AS </a:t>
            </a:r>
            <a:r>
              <a:rPr lang="it-IT" altLang="it-IT" sz="3600" u="none" dirty="0" smtClean="0">
                <a:solidFill>
                  <a:srgbClr val="0070C0"/>
                </a:solidFill>
                <a:latin typeface="Arial" pitchFamily="34" charset="0"/>
              </a:rPr>
              <a:t>C"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dirty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it-IT" altLang="it-IT" sz="3600" dirty="0" smtClean="0">
                <a:solidFill>
                  <a:srgbClr val="0070C0"/>
                </a:solidFill>
                <a:latin typeface="Arial" pitchFamily="34" charset="0"/>
              </a:rPr>
              <a:t>          "</a:t>
            </a:r>
            <a:r>
              <a:rPr lang="it-IT" altLang="it-IT" sz="3600" u="none" dirty="0" smtClean="0">
                <a:solidFill>
                  <a:srgbClr val="0070C0"/>
                </a:solidFill>
                <a:latin typeface="Arial" pitchFamily="34" charset="0"/>
              </a:rPr>
              <a:t>FROM USERS"</a:t>
            </a:r>
            <a:r>
              <a:rPr lang="it-IT" altLang="it-IT" sz="3600" u="none" dirty="0" smtClean="0">
                <a:latin typeface="Arial" pitchFamily="34" charset="0"/>
              </a:rPr>
              <a:t>;</a:t>
            </a:r>
            <a:endParaRPr lang="it-IT" altLang="it-IT" sz="3600" u="none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 err="1">
                <a:latin typeface="Arial Unicode MS" pitchFamily="34" charset="-128"/>
              </a:rPr>
              <a:t>rs</a:t>
            </a:r>
            <a:r>
              <a:rPr lang="it-IT" altLang="it-IT" sz="3600" u="none" dirty="0">
                <a:latin typeface="Arial Unicode MS" pitchFamily="34" charset="-128"/>
              </a:rPr>
              <a:t>=</a:t>
            </a:r>
            <a:r>
              <a:rPr lang="it-IT" altLang="it-IT" sz="3600" u="none" dirty="0" err="1">
                <a:latin typeface="Arial Unicode MS" pitchFamily="34" charset="-128"/>
              </a:rPr>
              <a:t>stmt.executeQuery</a:t>
            </a:r>
            <a:r>
              <a:rPr lang="it-IT" altLang="it-IT" sz="3600" u="none" dirty="0">
                <a:latin typeface="Arial Unicode MS" pitchFamily="34" charset="-128"/>
              </a:rPr>
              <a:t>(</a:t>
            </a:r>
            <a:r>
              <a:rPr lang="it-IT" altLang="it-IT" sz="3600" u="none" dirty="0" err="1">
                <a:latin typeface="Arial Unicode MS" pitchFamily="34" charset="-128"/>
              </a:rPr>
              <a:t>query</a:t>
            </a:r>
            <a:r>
              <a:rPr lang="it-IT" altLang="it-IT" sz="3600" u="none" dirty="0">
                <a:latin typeface="Arial Unicode MS" pitchFamily="34" charset="-128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3600" u="none" dirty="0">
              <a:latin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 err="1">
                <a:solidFill>
                  <a:srgbClr val="FF0000"/>
                </a:solidFill>
                <a:latin typeface="Arial Unicode MS" pitchFamily="34" charset="-128"/>
              </a:rPr>
              <a:t>if</a:t>
            </a:r>
            <a:r>
              <a:rPr lang="it-IT" altLang="it-IT" sz="3600" u="none" dirty="0">
                <a:solidFill>
                  <a:srgbClr val="FF0000"/>
                </a:solidFill>
                <a:latin typeface="Arial Unicode MS" pitchFamily="34" charset="-128"/>
              </a:rPr>
              <a:t> (</a:t>
            </a:r>
            <a:r>
              <a:rPr lang="it-IT" altLang="it-IT" sz="3600" u="none" dirty="0" err="1">
                <a:solidFill>
                  <a:srgbClr val="FF0000"/>
                </a:solidFill>
                <a:latin typeface="Arial Unicode MS" pitchFamily="34" charset="-128"/>
              </a:rPr>
              <a:t>rs.next</a:t>
            </a:r>
            <a:r>
              <a:rPr lang="it-IT" altLang="it-IT" sz="3600" u="none" dirty="0">
                <a:solidFill>
                  <a:srgbClr val="FF0000"/>
                </a:solidFill>
                <a:latin typeface="Arial Unicode MS" pitchFamily="34" charset="-128"/>
              </a:rPr>
              <a:t>())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>
                <a:latin typeface="Arial Unicode MS" pitchFamily="34" charset="-128"/>
              </a:rPr>
              <a:t>  </a:t>
            </a:r>
            <a:r>
              <a:rPr lang="it-IT" altLang="it-IT" sz="3600" u="none" dirty="0" err="1">
                <a:latin typeface="Arial Unicode MS" pitchFamily="34" charset="-128"/>
              </a:rPr>
              <a:t>int</a:t>
            </a:r>
            <a:r>
              <a:rPr lang="it-IT" altLang="it-IT" sz="3600" u="none" dirty="0">
                <a:latin typeface="Arial Unicode MS" pitchFamily="34" charset="-128"/>
              </a:rPr>
              <a:t> m = </a:t>
            </a:r>
            <a:r>
              <a:rPr lang="it-IT" altLang="it-IT" sz="3600" u="none" dirty="0" err="1" smtClean="0">
                <a:latin typeface="Arial Unicode MS" pitchFamily="34" charset="-128"/>
              </a:rPr>
              <a:t>rs.getInt</a:t>
            </a:r>
            <a:r>
              <a:rPr lang="it-IT" altLang="it-IT" sz="3600" u="none" dirty="0" smtClean="0">
                <a:latin typeface="Arial Unicode MS" pitchFamily="34" charset="-128"/>
              </a:rPr>
              <a:t>("</a:t>
            </a:r>
            <a:r>
              <a:rPr lang="it-IT" altLang="it-IT" sz="3600" u="none" dirty="0">
                <a:latin typeface="Arial Unicode MS" pitchFamily="34" charset="-128"/>
              </a:rPr>
              <a:t>C");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>
                <a:solidFill>
                  <a:srgbClr val="FF0000"/>
                </a:solidFill>
                <a:latin typeface="Arial Unicode MS" pitchFamily="34" charset="-128"/>
              </a:rPr>
              <a:t>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>
                <a:latin typeface="Arial Unicode MS" pitchFamily="34" charset="-128"/>
              </a:rPr>
              <a:t>  </a:t>
            </a:r>
            <a:r>
              <a:rPr lang="it-IT" altLang="it-IT" sz="3600" u="none" dirty="0" err="1">
                <a:latin typeface="Arial Unicode MS" pitchFamily="34" charset="-128"/>
              </a:rPr>
              <a:t>System.out.println</a:t>
            </a:r>
            <a:r>
              <a:rPr lang="it-IT" altLang="it-IT" sz="3600" u="none" dirty="0">
                <a:latin typeface="Arial Unicode MS" pitchFamily="34" charset="-128"/>
              </a:rPr>
              <a:t>(“</a:t>
            </a:r>
            <a:r>
              <a:rPr lang="it-IT" altLang="it-IT" sz="3600" u="none" dirty="0" err="1">
                <a:latin typeface="Arial Unicode MS" pitchFamily="34" charset="-128"/>
              </a:rPr>
              <a:t>ahhhhhhh</a:t>
            </a:r>
            <a:r>
              <a:rPr lang="it-IT" altLang="it-IT" sz="3600" u="none" dirty="0">
                <a:latin typeface="Arial Unicode MS" pitchFamily="34" charset="-128"/>
              </a:rPr>
              <a:t>”);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u="none" dirty="0">
                <a:latin typeface="Arial Unicode MS" pitchFamily="34" charset="-128"/>
              </a:rPr>
              <a:t>}</a:t>
            </a:r>
            <a:endParaRPr lang="it-IT" altLang="it-IT" sz="3600" u="non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0"/>
            <a:ext cx="909955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latin typeface="Arial" pitchFamily="34" charset="0"/>
              </a:rPr>
              <a:t>Ogni operazione sui dati va incluso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latin typeface="Arial" pitchFamily="34" charset="0"/>
              </a:rPr>
              <a:t>in un blocco try catch per gestire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latin typeface="Arial" pitchFamily="34" charset="0"/>
              </a:rPr>
              <a:t>eventuali eccezioni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u="none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latin typeface="Arial" pitchFamily="34" charset="0"/>
              </a:rPr>
              <a:t>try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latin typeface="Arial" pitchFamily="34" charset="0"/>
              </a:rPr>
              <a:t>{    …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solidFill>
                  <a:srgbClr val="FF0000"/>
                </a:solidFill>
                <a:latin typeface="Arial" pitchFamily="34" charset="0"/>
              </a:rPr>
              <a:t>catch(SQLException 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solidFill>
                  <a:srgbClr val="FF0000"/>
                </a:solidFill>
                <a:latin typeface="Arial" pitchFamily="34" charset="0"/>
              </a:rPr>
              <a:t>{   //fai qualcosa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latin typeface="Arial" pitchFamily="34" charset="0"/>
              </a:rPr>
              <a:t>catch(Exception 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u="none">
                <a:latin typeface="Arial" pitchFamily="34" charset="0"/>
              </a:rPr>
              <a:t>{   //fai qualcos’altro  }</a:t>
            </a:r>
          </a:p>
        </p:txBody>
      </p:sp>
    </p:spTree>
    <p:extLst>
      <p:ext uri="{BB962C8B-B14F-4D97-AF65-F5344CB8AC3E}">
        <p14:creationId xmlns:p14="http://schemas.microsoft.com/office/powerpoint/2010/main" val="8596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Eseguire un update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09779" y="1988840"/>
            <a:ext cx="7324441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sz="3200" b="1" dirty="0">
                <a:latin typeface="Arial Unicode MS" pitchFamily="34" charset="-128"/>
              </a:rPr>
              <a:t>Statement </a:t>
            </a:r>
            <a:r>
              <a:rPr lang="it-IT" altLang="it-IT" sz="3200" b="1" dirty="0" err="1">
                <a:latin typeface="Arial Unicode MS" pitchFamily="34" charset="-128"/>
              </a:rPr>
              <a:t>stmt</a:t>
            </a:r>
            <a:r>
              <a:rPr lang="it-IT" altLang="it-IT" sz="3200" b="1" dirty="0">
                <a:latin typeface="Arial Unicode MS" pitchFamily="34" charset="-128"/>
              </a:rPr>
              <a:t> = </a:t>
            </a:r>
            <a:r>
              <a:rPr lang="it-IT" altLang="it-IT" sz="3200" b="1" dirty="0" err="1">
                <a:latin typeface="Arial Unicode MS" pitchFamily="34" charset="-128"/>
              </a:rPr>
              <a:t>con.createStatement</a:t>
            </a:r>
            <a:r>
              <a:rPr lang="it-IT" altLang="it-IT" sz="3200" b="1" dirty="0" smtClean="0">
                <a:latin typeface="Arial Unicode MS" pitchFamily="34" charset="-128"/>
              </a:rPr>
              <a:t>();</a:t>
            </a:r>
          </a:p>
          <a:p>
            <a:pPr>
              <a:spcBef>
                <a:spcPct val="0"/>
              </a:spcBef>
            </a:pPr>
            <a:r>
              <a:rPr lang="it-IT" altLang="it-IT" sz="3200" b="1" dirty="0" err="1" smtClean="0">
                <a:latin typeface="Arial Unicode MS" pitchFamily="34" charset="-128"/>
              </a:rPr>
              <a:t>stmt.executeUpdate</a:t>
            </a:r>
            <a:r>
              <a:rPr lang="it-IT" altLang="it-IT" sz="3200" b="1" dirty="0" smtClean="0">
                <a:latin typeface="Arial Unicode MS" pitchFamily="34" charset="-128"/>
              </a:rPr>
              <a:t>(</a:t>
            </a:r>
          </a:p>
          <a:p>
            <a:pPr>
              <a:spcBef>
                <a:spcPct val="0"/>
              </a:spcBef>
            </a:pPr>
            <a:r>
              <a:rPr lang="it-IT" altLang="it-IT" sz="3200" b="1" dirty="0">
                <a:latin typeface="Arial Unicode MS" pitchFamily="34" charset="-128"/>
              </a:rPr>
              <a:t>	</a:t>
            </a:r>
            <a:r>
              <a:rPr lang="it-IT" altLang="it-IT" sz="3200" b="1" dirty="0" smtClean="0">
                <a:latin typeface="Arial Unicode MS" pitchFamily="34" charset="-128"/>
              </a:rPr>
              <a:t>"INSERT INTO USERS " +</a:t>
            </a:r>
          </a:p>
          <a:p>
            <a:pPr>
              <a:spcBef>
                <a:spcPct val="0"/>
              </a:spcBef>
            </a:pPr>
            <a:r>
              <a:rPr lang="it-IT" altLang="it-IT" sz="3200" b="1" dirty="0">
                <a:latin typeface="Arial Unicode MS" pitchFamily="34" charset="-128"/>
              </a:rPr>
              <a:t>	</a:t>
            </a:r>
            <a:r>
              <a:rPr lang="it-IT" altLang="it-IT" sz="3200" b="1" dirty="0" smtClean="0">
                <a:latin typeface="Arial Unicode MS" pitchFamily="34" charset="-128"/>
              </a:rPr>
              <a:t>"VALUES ("Alex", "12345", 42)");</a:t>
            </a:r>
          </a:p>
          <a:p>
            <a:pPr>
              <a:spcBef>
                <a:spcPct val="0"/>
              </a:spcBef>
            </a:pPr>
            <a:endParaRPr lang="it-IT" altLang="it-IT" sz="3200" b="1" dirty="0">
              <a:latin typeface="Arial Unicode MS" pitchFamily="34" charset="-128"/>
            </a:endParaRPr>
          </a:p>
          <a:p>
            <a:pPr>
              <a:spcBef>
                <a:spcPct val="0"/>
              </a:spcBef>
            </a:pPr>
            <a:r>
              <a:rPr lang="it-IT" altLang="it-IT" sz="3200" b="1" dirty="0" smtClean="0">
                <a:latin typeface="Arial Unicode MS" pitchFamily="34" charset="-128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it-IT" altLang="it-IT" sz="3200" b="1" dirty="0" err="1" smtClean="0">
                <a:latin typeface="Arial Unicode MS" pitchFamily="34" charset="-128"/>
              </a:rPr>
              <a:t>stmt.close</a:t>
            </a:r>
            <a:r>
              <a:rPr lang="it-IT" altLang="it-IT" sz="3200" b="1" dirty="0" smtClean="0">
                <a:latin typeface="Arial Unicode MS" pitchFamily="34" charset="-128"/>
              </a:rPr>
              <a:t>(); </a:t>
            </a:r>
            <a:endParaRPr lang="it-IT" altLang="it-IT" sz="3200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5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Transazioni in JDBC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4648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dirty="0" smtClean="0"/>
              <a:t>Scelta della modalità delle transazioni: un metodo definito nell'interfaccia </a:t>
            </a:r>
            <a:r>
              <a:rPr lang="it-IT" sz="2400" b="1" dirty="0" smtClean="0">
                <a:latin typeface="Courier New" pitchFamily="49" charset="0"/>
              </a:rPr>
              <a:t>Connection</a:t>
            </a:r>
            <a:r>
              <a:rPr lang="it-IT" sz="2400" dirty="0" smtClean="0"/>
              <a:t>: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b="1" dirty="0" err="1" smtClean="0">
                <a:latin typeface="Courier New" pitchFamily="49" charset="0"/>
              </a:rPr>
              <a:t>setAutoCommit</a:t>
            </a:r>
            <a:r>
              <a:rPr lang="it-IT" b="1" dirty="0" smtClean="0">
                <a:latin typeface="Courier New" pitchFamily="49" charset="0"/>
              </a:rPr>
              <a:t>(</a:t>
            </a:r>
            <a:r>
              <a:rPr lang="it-IT" b="1" dirty="0" err="1" smtClean="0">
                <a:latin typeface="Courier New" pitchFamily="49" charset="0"/>
              </a:rPr>
              <a:t>boolean</a:t>
            </a:r>
            <a:r>
              <a:rPr lang="it-IT" b="1" dirty="0" smtClean="0">
                <a:latin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</a:rPr>
              <a:t>autoCommit</a:t>
            </a:r>
            <a:r>
              <a:rPr lang="it-IT" b="1" dirty="0" smtClean="0">
                <a:latin typeface="Courier New" pitchFamily="49" charset="0"/>
              </a:rPr>
              <a:t>)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endParaRPr lang="it-IT" b="1" dirty="0" smtClean="0">
              <a:latin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400" b="1" dirty="0" err="1" smtClean="0">
                <a:latin typeface="Courier New" pitchFamily="49" charset="0"/>
              </a:rPr>
              <a:t>con.setAutoCommit</a:t>
            </a:r>
            <a:r>
              <a:rPr lang="it-IT" sz="2400" b="1" dirty="0" smtClean="0">
                <a:latin typeface="Courier New" pitchFamily="49" charset="0"/>
              </a:rPr>
              <a:t>(</a:t>
            </a:r>
            <a:r>
              <a:rPr lang="it-IT" sz="2400" b="1" dirty="0" err="1" smtClean="0">
                <a:latin typeface="Courier New" pitchFamily="49" charset="0"/>
              </a:rPr>
              <a:t>true</a:t>
            </a:r>
            <a:r>
              <a:rPr lang="it-IT" sz="2400" b="1" dirty="0" smtClean="0">
                <a:latin typeface="Courier New" pitchFamily="49" charset="0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2400" dirty="0" smtClean="0"/>
              <a:t>(default) "</a:t>
            </a:r>
            <a:r>
              <a:rPr lang="it-IT" sz="2400" dirty="0" err="1" smtClean="0"/>
              <a:t>autocommit</a:t>
            </a:r>
            <a:r>
              <a:rPr lang="it-IT" sz="2400" dirty="0" smtClean="0"/>
              <a:t>": ogni operazione è una transazione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it-IT" sz="2400" b="1" dirty="0" smtClean="0">
              <a:latin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400" b="1" dirty="0" err="1" smtClean="0">
                <a:latin typeface="Courier New" pitchFamily="49" charset="0"/>
              </a:rPr>
              <a:t>con.setAutoCommit</a:t>
            </a:r>
            <a:r>
              <a:rPr lang="it-IT" sz="2400" b="1" dirty="0" smtClean="0">
                <a:latin typeface="Courier New" pitchFamily="49" charset="0"/>
              </a:rPr>
              <a:t>(false)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2400" dirty="0" smtClean="0"/>
              <a:t>gestione delle transazioni da programma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b="1" dirty="0" err="1" smtClean="0">
                <a:latin typeface="Courier New" pitchFamily="49" charset="0"/>
              </a:rPr>
              <a:t>con.commit</a:t>
            </a:r>
            <a:r>
              <a:rPr lang="it-IT" b="1" dirty="0" smtClean="0">
                <a:latin typeface="Courier New" pitchFamily="49" charset="0"/>
              </a:rPr>
              <a:t>()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b="1" dirty="0" err="1" smtClean="0">
                <a:latin typeface="Courier New" pitchFamily="49" charset="0"/>
              </a:rPr>
              <a:t>con.rollback</a:t>
            </a:r>
            <a:r>
              <a:rPr lang="it-IT" b="1" dirty="0" smtClean="0">
                <a:latin typeface="Courier New" pitchFamily="49" charset="0"/>
              </a:rPr>
              <a:t>()</a:t>
            </a:r>
            <a:endParaRPr lang="it-IT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2400" dirty="0" smtClean="0"/>
              <a:t>non c'è </a:t>
            </a:r>
            <a:r>
              <a:rPr lang="it-IT" sz="2400" b="1" dirty="0" smtClean="0">
                <a:latin typeface="Courier New" pitchFamily="49" charset="0"/>
              </a:rPr>
              <a:t>start </a:t>
            </a:r>
            <a:r>
              <a:rPr lang="it-IT" sz="2400" b="1" dirty="0" err="1" smtClean="0">
                <a:latin typeface="Courier New" pitchFamily="49" charset="0"/>
              </a:rPr>
              <a:t>transaction</a:t>
            </a:r>
            <a:endParaRPr lang="it-IT" sz="2400" b="1" dirty="0" smtClean="0">
              <a:latin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5F4BB-097B-4CAC-80C9-1092DEC7CE88}" type="slidenum">
              <a:rPr lang="it-IT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285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4800" y="914400"/>
            <a:ext cx="8610600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 err="1">
                <a:latin typeface="Arial Unicode MS" pitchFamily="34" charset="-128"/>
              </a:rPr>
              <a:t>try</a:t>
            </a:r>
            <a:r>
              <a:rPr lang="it-IT" altLang="it-IT" u="none" dirty="0">
                <a:latin typeface="Arial Unicode MS" pitchFamily="34" charset="-128"/>
              </a:rPr>
              <a:t>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</a:t>
            </a:r>
            <a:r>
              <a:rPr lang="it-IT" altLang="it-IT" u="none" dirty="0" err="1">
                <a:latin typeface="Arial Unicode MS" pitchFamily="34" charset="-128"/>
              </a:rPr>
              <a:t>con.setAutoCommit</a:t>
            </a:r>
            <a:r>
              <a:rPr lang="it-IT" altLang="it-IT" u="none" dirty="0">
                <a:latin typeface="Arial Unicode MS" pitchFamily="34" charset="-128"/>
              </a:rPr>
              <a:t>(false);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Statement st=</a:t>
            </a:r>
            <a:r>
              <a:rPr lang="it-IT" altLang="it-IT" u="none" dirty="0" err="1">
                <a:latin typeface="Arial Unicode MS" pitchFamily="34" charset="-128"/>
              </a:rPr>
              <a:t>con.createStatement</a:t>
            </a:r>
            <a:r>
              <a:rPr lang="it-IT" altLang="it-IT" u="none" dirty="0">
                <a:latin typeface="Arial Unicode MS" pitchFamily="34" charset="-128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</a:t>
            </a:r>
            <a:r>
              <a:rPr lang="it-IT" altLang="it-IT" u="none" dirty="0" err="1">
                <a:latin typeface="Arial Unicode MS" pitchFamily="34" charset="-128"/>
              </a:rPr>
              <a:t>st.executeUpdate</a:t>
            </a:r>
            <a:r>
              <a:rPr lang="it-IT" altLang="it-IT" u="none" dirty="0">
                <a:latin typeface="Arial Unicode MS" pitchFamily="34" charset="-128"/>
              </a:rPr>
              <a:t>(“…”);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</a:t>
            </a:r>
            <a:r>
              <a:rPr lang="it-IT" altLang="it-IT" u="none" dirty="0" err="1">
                <a:latin typeface="Arial Unicode MS" pitchFamily="34" charset="-128"/>
              </a:rPr>
              <a:t>st.executeUpdate</a:t>
            </a:r>
            <a:r>
              <a:rPr lang="it-IT" altLang="it-IT" u="none" dirty="0">
                <a:latin typeface="Arial Unicode MS" pitchFamily="34" charset="-128"/>
              </a:rPr>
              <a:t>(“…”);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</a:t>
            </a:r>
            <a:r>
              <a:rPr lang="it-IT" altLang="it-IT" u="none" dirty="0" err="1">
                <a:latin typeface="Arial Unicode MS" pitchFamily="34" charset="-128"/>
              </a:rPr>
              <a:t>con.commit</a:t>
            </a:r>
            <a:r>
              <a:rPr lang="it-IT" altLang="it-IT" u="none" dirty="0">
                <a:latin typeface="Arial Unicode MS" pitchFamily="34" charset="-128"/>
              </a:rPr>
              <a:t>();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catch (</a:t>
            </a:r>
            <a:r>
              <a:rPr lang="it-IT" altLang="it-IT" u="none" dirty="0" err="1">
                <a:latin typeface="Arial Unicode MS" pitchFamily="34" charset="-128"/>
              </a:rPr>
              <a:t>Exception</a:t>
            </a:r>
            <a:r>
              <a:rPr lang="it-IT" altLang="it-IT" u="none" dirty="0">
                <a:latin typeface="Arial Unicode MS" pitchFamily="34" charset="-128"/>
              </a:rPr>
              <a:t> ex)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</a:t>
            </a:r>
            <a:r>
              <a:rPr lang="it-IT" altLang="it-IT" u="none" dirty="0" err="1">
                <a:latin typeface="Arial Unicode MS" pitchFamily="34" charset="-128"/>
              </a:rPr>
              <a:t>try</a:t>
            </a:r>
            <a:r>
              <a:rPr lang="it-IT" altLang="it-IT" u="none" dirty="0">
                <a:latin typeface="Arial Unicode MS" pitchFamily="34" charset="-128"/>
              </a:rPr>
              <a:t> { </a:t>
            </a:r>
            <a:r>
              <a:rPr lang="it-IT" altLang="it-IT" u="none" dirty="0" err="1">
                <a:latin typeface="Arial Unicode MS" pitchFamily="34" charset="-128"/>
              </a:rPr>
              <a:t>con.rollback</a:t>
            </a:r>
            <a:r>
              <a:rPr lang="it-IT" altLang="it-IT" u="none" dirty="0">
                <a:latin typeface="Arial Unicode MS" pitchFamily="34" charset="-128"/>
              </a:rPr>
              <a:t>();}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	catch (</a:t>
            </a:r>
            <a:r>
              <a:rPr lang="it-IT" altLang="it-IT" u="none" dirty="0" err="1">
                <a:latin typeface="Arial Unicode MS" pitchFamily="34" charset="-128"/>
              </a:rPr>
              <a:t>SQLException</a:t>
            </a:r>
            <a:r>
              <a:rPr lang="it-IT" altLang="it-IT" u="none" dirty="0">
                <a:latin typeface="Arial Unicode MS" pitchFamily="34" charset="-128"/>
              </a:rPr>
              <a:t> </a:t>
            </a:r>
            <a:r>
              <a:rPr lang="it-IT" altLang="it-IT" u="none" dirty="0" err="1">
                <a:latin typeface="Arial Unicode MS" pitchFamily="34" charset="-128"/>
              </a:rPr>
              <a:t>sqx</a:t>
            </a:r>
            <a:r>
              <a:rPr lang="it-IT" altLang="it-IT" u="none" dirty="0">
                <a:latin typeface="Arial Unicode MS" pitchFamily="34" charset="-128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u="none" dirty="0">
                <a:latin typeface="Arial Unicode MS" pitchFamily="34" charset="-128"/>
              </a:rPr>
              <a:t>}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4400" u="none">
                <a:latin typeface="+mj-lt"/>
                <a:ea typeface="+mj-ea"/>
                <a:cs typeface="+mj-cs"/>
              </a:rPr>
              <a:t>Transazioni in JDBC</a:t>
            </a:r>
            <a:endParaRPr lang="it-IT" sz="4400" u="none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52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1000" y="276225"/>
            <a:ext cx="8353425" cy="59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                                   CONNECTION POOL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import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java.sql</a:t>
            </a:r>
            <a:r>
              <a:rPr lang="it-IT" altLang="it-IT" sz="2400" dirty="0" smtClean="0">
                <a:solidFill>
                  <a:srgbClr val="000000"/>
                </a:solidFill>
              </a:rPr>
              <a:t>.*;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public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class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MyConnectionPool</a:t>
            </a:r>
            <a:endParaRPr lang="it-IT" altLang="it-IT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array di connessioni al database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Connection con[];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array delle disponibilità delle connessioni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boolean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busy</a:t>
            </a:r>
            <a:r>
              <a:rPr lang="it-IT" altLang="it-IT" sz="2400" dirty="0" smtClean="0">
                <a:solidFill>
                  <a:srgbClr val="000000"/>
                </a:solidFill>
              </a:rPr>
              <a:t>[];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registra chi sta tenendo occupata la connessione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String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who</a:t>
            </a:r>
            <a:r>
              <a:rPr lang="it-IT" altLang="it-IT" sz="2400" dirty="0" smtClean="0">
                <a:solidFill>
                  <a:srgbClr val="000000"/>
                </a:solidFill>
              </a:rPr>
              <a:t>[];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numero di connessioni attive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numCon</a:t>
            </a:r>
            <a:r>
              <a:rPr lang="it-IT" altLang="it-IT" sz="2400" dirty="0" smtClean="0">
                <a:solidFill>
                  <a:srgbClr val="000000"/>
                </a:solidFill>
              </a:rPr>
              <a:t>;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i="1" dirty="0" smtClean="0">
                <a:solidFill>
                  <a:srgbClr val="000000"/>
                </a:solidFill>
              </a:rPr>
              <a:t>// incremento dimensione del pool per accogliere nuove richieste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000000"/>
                </a:solidFill>
              </a:rPr>
              <a:t> 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int</a:t>
            </a:r>
            <a:r>
              <a:rPr lang="it-IT" altLang="it-IT" sz="2400" dirty="0" smtClean="0">
                <a:solidFill>
                  <a:srgbClr val="000000"/>
                </a:solidFill>
              </a:rPr>
              <a:t>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inc</a:t>
            </a:r>
            <a:r>
              <a:rPr lang="it-IT" altLang="it-IT" sz="2400" dirty="0" smtClean="0">
                <a:solidFill>
                  <a:srgbClr val="00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750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351</Words>
  <Application>Microsoft Office PowerPoint</Application>
  <PresentationFormat>Presentazione su schermo (4:3)</PresentationFormat>
  <Paragraphs>128</Paragraphs>
  <Slides>16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Arial Unicode MS</vt:lpstr>
      <vt:lpstr>Calibri</vt:lpstr>
      <vt:lpstr>Courier New</vt:lpstr>
      <vt:lpstr>Times New Roman</vt:lpstr>
      <vt:lpstr>Tema di Office</vt:lpstr>
      <vt:lpstr>Struttura predefinita</vt:lpstr>
      <vt:lpstr>JDBC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Eseguire un update</vt:lpstr>
      <vt:lpstr>Transazioni in JDBC</vt:lpstr>
      <vt:lpstr>Presentazione standard di PowerPoint</vt:lpstr>
      <vt:lpstr>Presentazione standard di PowerPoint</vt:lpstr>
      <vt:lpstr> // parametri di accesso al database   String dbUrl;   String dbUsername;  String dbPswd;   String driverString;   /** Costruttore  */   public MyConnectionPool ( String dbUrl, String dbUsername,      String dbPswd, int numCon, int inc,      String driverString )                                throws Exception {     this.dbUrl         = dbUrl;     this.dbUsername = dbUsername;     this.dbPswd       = dbPswd;     this.numCon  = numCon;     this.inc   = inc;     this.driverString  = driverString;     newConnections();   }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/** getConnection  */   public synchronized Connection getConnection() throws Exception {  return getConnection(“noName”);   }    /**    * releaseConnection  -  la connessione viene solo “liberata”     */   public synchronized void releaseConnection(Connection c) {     for (int i = 0; i &lt; numCon; i++) {       if (con[i] == c) {         who[i] = "";         busy[i] = false;       }     }   }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campi</dc:creator>
  <cp:lastModifiedBy>Alessandro Campi</cp:lastModifiedBy>
  <cp:revision>13</cp:revision>
  <dcterms:created xsi:type="dcterms:W3CDTF">2014-04-04T12:39:57Z</dcterms:created>
  <dcterms:modified xsi:type="dcterms:W3CDTF">2017-03-28T11:59:30Z</dcterms:modified>
</cp:coreProperties>
</file>