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73" r:id="rId2"/>
    <p:sldId id="375" r:id="rId3"/>
    <p:sldId id="374" r:id="rId4"/>
    <p:sldId id="376" r:id="rId5"/>
    <p:sldId id="377" r:id="rId6"/>
    <p:sldId id="404" r:id="rId7"/>
    <p:sldId id="405" r:id="rId8"/>
    <p:sldId id="406" r:id="rId9"/>
    <p:sldId id="407" r:id="rId10"/>
    <p:sldId id="408" r:id="rId11"/>
    <p:sldId id="409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315" r:id="rId24"/>
    <p:sldId id="316" r:id="rId25"/>
    <p:sldId id="317" r:id="rId26"/>
    <p:sldId id="318" r:id="rId27"/>
    <p:sldId id="319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91" r:id="rId39"/>
    <p:sldId id="388" r:id="rId40"/>
    <p:sldId id="392" r:id="rId41"/>
    <p:sldId id="389" r:id="rId42"/>
    <p:sldId id="390" r:id="rId43"/>
    <p:sldId id="410" r:id="rId44"/>
    <p:sldId id="411" r:id="rId45"/>
    <p:sldId id="412" r:id="rId46"/>
    <p:sldId id="413" r:id="rId47"/>
  </p:sldIdLst>
  <p:sldSz cx="9144000" cy="6858000" type="screen4x3"/>
  <p:notesSz cx="6997700" cy="92837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19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48" y="-72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0500" y="0"/>
            <a:ext cx="29813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6025"/>
            <a:ext cx="30591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0500" y="8836025"/>
            <a:ext cx="2981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C7EF8C-80F4-48A7-95B2-D1C23577C0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60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D40D8-3A72-4634-BE16-9BD2C17F25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1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5A0CA9-890F-4829-8D71-7BF10D60DB14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17DC3C-E810-466F-93ED-4BCA70A20338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B3D144-1859-4C16-8F86-AE442FFCEDDF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890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8657A2-6939-44CF-8859-184A166964B2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01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F8E78D-E281-4761-A713-913DD360EC67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11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CDAE94-31F5-4BED-B5D9-D7AF90307A0A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21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8C95D9-7511-46A1-A81B-69BD976C5D76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31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0858-214F-4008-B0E6-071D5E8EFE99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42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949BD1-F32E-4370-B4F8-6D43D3A6F25B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52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6E7E7B-F4D6-4544-BED1-FD54AB0A9413}" type="slidenum">
              <a:rPr lang="it-IT" altLang="it-IT" sz="1200" smtClean="0"/>
              <a:pPr/>
              <a:t>18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62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5FDD0D-9CDC-4782-8070-9C33AE443AAD}" type="slidenum">
              <a:rPr lang="it-IT" altLang="it-IT" sz="1200" smtClean="0"/>
              <a:pPr/>
              <a:t>19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BC0C07-7C92-46AD-A7F4-984B9467CB5E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72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C3B716-878F-4FF5-973D-52F067E43D62}" type="slidenum">
              <a:rPr lang="it-IT" altLang="it-IT" sz="1200" smtClean="0"/>
              <a:pPr/>
              <a:t>20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83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45B32-C2B0-40A8-8F98-0F3534F8BED6}" type="slidenum">
              <a:rPr lang="it-IT" altLang="it-IT" sz="1200" smtClean="0"/>
              <a:pPr/>
              <a:t>21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993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7D94E3-1A43-4730-949F-DB78A110DB70}" type="slidenum">
              <a:rPr lang="it-IT" altLang="it-IT" sz="1200" smtClean="0"/>
              <a:pPr/>
              <a:t>22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22DB29-A3BC-4129-94D2-F1712F4512B8}" type="slidenum">
              <a:rPr lang="it-IT" altLang="it-IT" sz="1200" smtClean="0"/>
              <a:pPr/>
              <a:t>23</a:t>
            </a:fld>
            <a:endParaRPr lang="it-IT" altLang="it-IT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A63AE6-E039-433F-826F-F155CF1B6DC5}" type="slidenum">
              <a:rPr lang="it-IT" altLang="it-IT" sz="1200" smtClean="0"/>
              <a:pPr/>
              <a:t>24</a:t>
            </a:fld>
            <a:endParaRPr lang="it-IT" altLang="it-IT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96F2C3-921A-488C-8445-F5A9B36E771C}" type="slidenum">
              <a:rPr lang="it-IT" altLang="it-IT" sz="1200" smtClean="0"/>
              <a:pPr/>
              <a:t>25</a:t>
            </a:fld>
            <a:endParaRPr lang="it-IT" altLang="it-IT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02ADED-CF2D-4404-9B66-55EE0724DAE4}" type="slidenum">
              <a:rPr lang="it-IT" altLang="it-IT" sz="1200" smtClean="0"/>
              <a:pPr/>
              <a:t>26</a:t>
            </a:fld>
            <a:endParaRPr lang="it-IT" altLang="it-IT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4C145B-9DA6-4EC9-9B6D-7BCF6CA95A40}" type="slidenum">
              <a:rPr lang="it-IT" altLang="it-IT" sz="1200" smtClean="0"/>
              <a:pPr/>
              <a:t>27</a:t>
            </a:fld>
            <a:endParaRPr lang="it-IT" altLang="it-IT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CEDC61-F09B-477A-A4EA-A9A54458B74F}" type="slidenum">
              <a:rPr lang="it-IT" altLang="it-IT" sz="1200" smtClean="0"/>
              <a:pPr/>
              <a:t>28</a:t>
            </a:fld>
            <a:endParaRPr lang="it-IT" altLang="it-IT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D138F3-ABA8-4F60-9148-56052C237C05}" type="slidenum">
              <a:rPr lang="it-IT" altLang="it-IT" sz="1200" smtClean="0"/>
              <a:pPr/>
              <a:t>29</a:t>
            </a:fld>
            <a:endParaRPr lang="it-IT" altLang="it-IT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F4461B-2F62-41E9-BEB3-74378E498B65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F27B99-667D-4B5A-8ABA-9ADE20803EFA}" type="slidenum">
              <a:rPr lang="it-IT" altLang="it-IT" sz="1200" smtClean="0"/>
              <a:pPr/>
              <a:t>30</a:t>
            </a:fld>
            <a:endParaRPr lang="it-IT" altLang="it-IT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F57C90-4381-4F95-9FBC-E108CC05A87F}" type="slidenum">
              <a:rPr lang="it-IT" altLang="it-IT" sz="1200" smtClean="0"/>
              <a:pPr/>
              <a:t>31</a:t>
            </a:fld>
            <a:endParaRPr lang="it-IT" altLang="it-IT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0F267E-079C-48C6-A44A-3DC25A62E079}" type="slidenum">
              <a:rPr lang="it-IT" altLang="it-IT" sz="1200" smtClean="0"/>
              <a:pPr/>
              <a:t>32</a:t>
            </a:fld>
            <a:endParaRPr lang="it-IT" altLang="it-IT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BCFF0A-49E6-404C-BF71-3112876CACB1}" type="slidenum">
              <a:rPr lang="it-IT" altLang="it-IT" sz="1200" smtClean="0"/>
              <a:pPr/>
              <a:t>33</a:t>
            </a:fld>
            <a:endParaRPr lang="it-IT" altLang="it-IT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47B174-B33D-4B0F-AFAD-67241F58A60F}" type="slidenum">
              <a:rPr lang="it-IT" altLang="it-IT" sz="1200" smtClean="0"/>
              <a:pPr/>
              <a:t>34</a:t>
            </a:fld>
            <a:endParaRPr lang="it-IT" altLang="it-IT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3ED874-B68F-413C-945F-32596407B70A}" type="slidenum">
              <a:rPr lang="it-IT" altLang="it-IT" sz="1200" smtClean="0"/>
              <a:pPr/>
              <a:t>35</a:t>
            </a:fld>
            <a:endParaRPr lang="it-IT" altLang="it-IT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79A67B-D265-4AAB-9EDF-8AE909FA3157}" type="slidenum">
              <a:rPr lang="it-IT" altLang="it-IT" sz="1200" smtClean="0"/>
              <a:pPr/>
              <a:t>36</a:t>
            </a:fld>
            <a:endParaRPr lang="it-IT" altLang="it-IT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442ABC-2948-4037-9AF5-1D69EEE3CA81}" type="slidenum">
              <a:rPr lang="it-IT" altLang="it-IT" sz="1200" smtClean="0"/>
              <a:pPr/>
              <a:t>37</a:t>
            </a:fld>
            <a:endParaRPr lang="it-IT" altLang="it-IT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226690-51EE-4C14-8131-D300C6D97AA9}" type="slidenum">
              <a:rPr lang="it-IT" altLang="it-IT" sz="1200" smtClean="0"/>
              <a:pPr/>
              <a:t>38</a:t>
            </a:fld>
            <a:endParaRPr lang="it-IT" altLang="it-IT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A533AB-088D-4764-BADE-59DAB34BA289}" type="slidenum">
              <a:rPr lang="it-IT" altLang="it-IT" sz="1200" smtClean="0"/>
              <a:pPr/>
              <a:t>39</a:t>
            </a:fld>
            <a:endParaRPr lang="it-IT" altLang="it-IT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03AC20-5F8B-4565-BF67-8922DB2708A6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5F4D05-DF51-4F49-88BC-4204ABB28839}" type="slidenum">
              <a:rPr lang="it-IT" altLang="it-IT" sz="1200" smtClean="0"/>
              <a:pPr/>
              <a:t>40</a:t>
            </a:fld>
            <a:endParaRPr lang="it-IT" altLang="it-IT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224B01-F912-4AC1-92B8-467C5556ED04}" type="slidenum">
              <a:rPr lang="it-IT" altLang="it-IT" sz="1200" smtClean="0"/>
              <a:pPr/>
              <a:t>41</a:t>
            </a:fld>
            <a:endParaRPr lang="it-IT" altLang="it-IT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7005C9-AB5B-44F7-9AFE-37096B492564}" type="slidenum">
              <a:rPr lang="it-IT" altLang="it-IT" sz="1200" smtClean="0"/>
              <a:pPr/>
              <a:t>42</a:t>
            </a:fld>
            <a:endParaRPr lang="it-IT" altLang="it-IT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003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BAE7AD-5D91-4F26-90E9-F4261087A170}" type="slidenum">
              <a:rPr lang="it-IT" altLang="it-IT" sz="1200" smtClean="0"/>
              <a:pPr/>
              <a:t>43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013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962446-1578-4798-9371-2463BA01AD26}" type="slidenum">
              <a:rPr lang="it-IT" altLang="it-IT" sz="1200" smtClean="0"/>
              <a:pPr/>
              <a:t>44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024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81635C-54F8-4B0A-A0E7-3E1E64F4B632}" type="slidenum">
              <a:rPr lang="it-IT" altLang="it-IT" sz="1200" smtClean="0"/>
              <a:pPr/>
              <a:t>45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034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9C50C0-EB7A-411C-BEF0-DEC47E2ADF33}" type="slidenum">
              <a:rPr lang="it-IT" altLang="it-IT" sz="1200" smtClean="0"/>
              <a:pPr/>
              <a:t>46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CE5491-283E-45BD-8C4B-EE22DD6F3C6C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18827E-CC3E-4027-9091-CF41F662F61D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3B5B3A-6902-4EE3-B414-9B8CC6F3122E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9C1743-3360-438F-8EBF-D18F2C442A56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710495-80D8-451E-AF49-EC618704D1D9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DF17-9D65-4EC0-8D2D-D4268BD402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75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8B5AD-B986-4932-AFE4-9FF0058061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92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AACE-5D83-49D6-AC0E-8BC5AF836A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392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69579-7DCA-48D2-9F54-5BDE8EDAE2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85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92DC4-A068-4A04-AB18-E11EEAEF21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3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527C-E07E-4A84-832B-3EF1F9EC5F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14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EE9BE-34C4-4229-AC45-081C655CAB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87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E2ECE-11CD-4CF5-B5C1-1C98107AA2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6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360CA-B126-4CDD-A058-C69C2CF9A2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40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D61A-D95A-4925-80D1-1173FDC6FF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26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7D28-73E6-4B27-B4BD-796020E850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2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42D4-4131-4240-BC06-1B41DBD9CE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6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it-IT"/>
              <a:t>Concorrenza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EE4A57-E356-4AEA-876B-51209110A4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9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7171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415237-C682-49CF-8CE3-5447F6D3E890}" type="slidenum">
              <a:rPr lang="it-IT" altLang="it-IT" sz="1400" smtClean="0"/>
              <a:pPr/>
              <a:t>1</a:t>
            </a:fld>
            <a:endParaRPr lang="it-IT" altLang="it-IT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smtClean="0"/>
              <a:t>Conto corrente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cs typeface="Times New Roman" pitchFamily="18" charset="0"/>
              </a:rPr>
              <a:t>Nella famiglia </a:t>
            </a:r>
            <a:r>
              <a:rPr lang="it-IT" altLang="it-IT" sz="2800" dirty="0" err="1" smtClean="0">
                <a:cs typeface="Times New Roman" pitchFamily="18" charset="0"/>
              </a:rPr>
              <a:t>Giambietti</a:t>
            </a:r>
            <a:r>
              <a:rPr lang="it-IT" altLang="it-IT" sz="2800" dirty="0" smtClean="0">
                <a:cs typeface="Times New Roman" pitchFamily="18" charset="0"/>
              </a:rPr>
              <a:t> non ci sono grossi problemi economici. Infatti il padre, Enea, di professione artista free-lance, ogni tanto riesce a vendere un’opera e rimpinguare </a:t>
            </a:r>
            <a:r>
              <a:rPr lang="it-IT" altLang="it-IT" sz="2800" dirty="0" smtClean="0">
                <a:cs typeface="Times New Roman" pitchFamily="18" charset="0"/>
              </a:rPr>
              <a:t>così </a:t>
            </a:r>
            <a:r>
              <a:rPr lang="it-IT" altLang="it-IT" sz="2800" dirty="0" smtClean="0">
                <a:cs typeface="Times New Roman" pitchFamily="18" charset="0"/>
              </a:rPr>
              <a:t>il conto. Gli altri membri della famiglia, </a:t>
            </a:r>
            <a:r>
              <a:rPr lang="it-IT" altLang="it-IT" sz="2800" dirty="0" smtClean="0">
                <a:cs typeface="Times New Roman" pitchFamily="18" charset="0"/>
              </a:rPr>
              <a:t>cioè </a:t>
            </a:r>
            <a:r>
              <a:rPr lang="it-IT" altLang="it-IT" sz="2800" dirty="0" smtClean="0">
                <a:cs typeface="Times New Roman" pitchFamily="18" charset="0"/>
              </a:rPr>
              <a:t>la moglie Luisa ed il figlio Taddeo si limitano a spendere, usando il proprio bancomat, tutto quello che trovano sul conto. A proposito, il conto </a:t>
            </a:r>
            <a:r>
              <a:rPr lang="it-IT" altLang="it-IT" sz="2800" smtClean="0">
                <a:cs typeface="Times New Roman" pitchFamily="18" charset="0"/>
              </a:rPr>
              <a:t>non </a:t>
            </a:r>
            <a:r>
              <a:rPr lang="it-IT" altLang="it-IT" sz="2800" smtClean="0">
                <a:cs typeface="Times New Roman" pitchFamily="18" charset="0"/>
              </a:rPr>
              <a:t>può </a:t>
            </a:r>
            <a:r>
              <a:rPr lang="it-IT" altLang="it-IT" sz="2800" dirty="0" smtClean="0">
                <a:cs typeface="Times New Roman" pitchFamily="18" charset="0"/>
              </a:rPr>
              <a:t>andare in rosso. Si implementino in Java 3 processi che simulano la famiglia </a:t>
            </a:r>
            <a:r>
              <a:rPr lang="it-IT" altLang="it-IT" sz="2800" dirty="0" err="1" smtClean="0">
                <a:cs typeface="Times New Roman" pitchFamily="18" charset="0"/>
              </a:rPr>
              <a:t>Giambietti</a:t>
            </a:r>
            <a:r>
              <a:rPr lang="it-IT" altLang="it-IT" sz="2800" dirty="0" smtClean="0">
                <a:cs typeface="Times New Roman" pitchFamily="18" charset="0"/>
              </a:rPr>
              <a:t>.</a:t>
            </a:r>
            <a:r>
              <a:rPr lang="en-GB" altLang="it-IT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597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Class </a:t>
            </a:r>
            <a:r>
              <a:rPr lang="it-IT" altLang="it-IT" sz="2800" dirty="0" smtClean="0"/>
              <a:t>Campeggiatore</a:t>
            </a:r>
            <a:r>
              <a:rPr lang="en-GB" altLang="it-IT" sz="2800" dirty="0" smtClean="0"/>
              <a:t> extends Thread{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    private </a:t>
            </a:r>
            <a:r>
              <a:rPr lang="en-US" altLang="it-IT" sz="2800" dirty="0" err="1" smtClean="0"/>
              <a:t>Pentola</a:t>
            </a:r>
            <a:r>
              <a:rPr lang="en-US" altLang="it-IT" sz="2800" dirty="0" smtClean="0"/>
              <a:t> </a:t>
            </a:r>
            <a:r>
              <a:rPr lang="en-GB" altLang="it-IT" sz="2800" dirty="0" err="1" smtClean="0"/>
              <a:t>pentola</a:t>
            </a:r>
            <a:r>
              <a:rPr lang="en-GB" altLang="it-IT" sz="2800" dirty="0" smtClean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     </a:t>
            </a:r>
            <a:r>
              <a:rPr lang="it-IT" altLang="it-IT" sz="2800" dirty="0" smtClean="0"/>
              <a:t>public </a:t>
            </a:r>
            <a:r>
              <a:rPr lang="it-IT" altLang="it-IT" sz="2800" dirty="0"/>
              <a:t>Campeggiatore(Pentola </a:t>
            </a:r>
            <a:r>
              <a:rPr lang="it-IT" altLang="it-IT" sz="2800" dirty="0" smtClean="0"/>
              <a:t>p)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        pentola=p;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    </a:t>
            </a:r>
            <a:r>
              <a:rPr lang="en-GB" altLang="it-IT" sz="2800" dirty="0" smtClean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it-IT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    public void run 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        while(true){</a:t>
            </a:r>
            <a:endParaRPr lang="it-IT" altLang="it-IT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		</a:t>
            </a:r>
            <a:r>
              <a:rPr lang="it-IT" altLang="it-IT" sz="2800" dirty="0" err="1" smtClean="0"/>
              <a:t>pentola.prendiPorzione</a:t>
            </a:r>
            <a:r>
              <a:rPr lang="it-IT" altLang="it-IT" sz="2800" dirty="0" smtClean="0"/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		</a:t>
            </a:r>
            <a:r>
              <a:rPr lang="it-IT" altLang="it-IT" sz="2800" dirty="0" err="1" smtClean="0"/>
              <a:t>System.out.println</a:t>
            </a:r>
            <a:r>
              <a:rPr lang="it-IT" altLang="it-IT" sz="2800" dirty="0"/>
              <a:t>(“</a:t>
            </a:r>
            <a:r>
              <a:rPr lang="it-IT" altLang="it-IT" sz="2800" dirty="0" smtClean="0"/>
              <a:t>Campeggiatore:” 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                                         “ ho preso una porzione”);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        </a:t>
            </a:r>
            <a:r>
              <a:rPr lang="en-GB" altLang="it-IT" sz="2800" dirty="0" smtClean="0"/>
              <a:t>}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  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it-IT" dirty="0" smtClean="0"/>
              <a:t>Class Test {</a:t>
            </a:r>
          </a:p>
          <a:p>
            <a:pPr>
              <a:buFontTx/>
              <a:buNone/>
            </a:pPr>
            <a:r>
              <a:rPr lang="en-GB" altLang="it-IT" dirty="0" smtClean="0"/>
              <a:t>public static void main(String[] </a:t>
            </a:r>
            <a:r>
              <a:rPr lang="en-GB" altLang="it-IT" dirty="0" err="1" smtClean="0"/>
              <a:t>args</a:t>
            </a:r>
            <a:r>
              <a:rPr lang="en-GB" altLang="it-IT" dirty="0" smtClean="0"/>
              <a:t>) {</a:t>
            </a:r>
          </a:p>
          <a:p>
            <a:pPr>
              <a:buFontTx/>
              <a:buNone/>
            </a:pPr>
            <a:r>
              <a:rPr lang="en-GB" altLang="it-IT" dirty="0" smtClean="0"/>
              <a:t>    </a:t>
            </a:r>
            <a:r>
              <a:rPr lang="it-IT" altLang="it-IT" dirty="0" smtClean="0"/>
              <a:t>Pentola </a:t>
            </a:r>
            <a:r>
              <a:rPr lang="it-IT" altLang="it-IT" dirty="0" smtClean="0">
                <a:solidFill>
                  <a:srgbClr val="FF0000"/>
                </a:solidFill>
              </a:rPr>
              <a:t>p</a:t>
            </a:r>
            <a:r>
              <a:rPr lang="it-IT" altLang="it-IT" dirty="0" smtClean="0"/>
              <a:t>=new Pentola();</a:t>
            </a:r>
          </a:p>
          <a:p>
            <a:pPr>
              <a:buFontTx/>
              <a:buNone/>
            </a:pPr>
            <a:r>
              <a:rPr lang="it-IT" altLang="it-IT" dirty="0" smtClean="0"/>
              <a:t>    Cuoco c=</a:t>
            </a:r>
            <a:r>
              <a:rPr lang="it-IT" altLang="it-IT" dirty="0" err="1" smtClean="0"/>
              <a:t>newCuoco</a:t>
            </a:r>
            <a:r>
              <a:rPr lang="it-IT" altLang="it-IT" dirty="0" smtClean="0"/>
              <a:t>(</a:t>
            </a:r>
            <a:r>
              <a:rPr lang="it-IT" altLang="it-IT" dirty="0" smtClean="0">
                <a:solidFill>
                  <a:srgbClr val="FF0000"/>
                </a:solidFill>
              </a:rPr>
              <a:t>p</a:t>
            </a:r>
            <a:r>
              <a:rPr lang="it-IT" altLang="it-IT" dirty="0" smtClean="0"/>
              <a:t>)</a:t>
            </a:r>
          </a:p>
          <a:p>
            <a:pPr>
              <a:buFontTx/>
              <a:buNone/>
            </a:pPr>
            <a:r>
              <a:rPr lang="it-IT" altLang="it-IT" dirty="0" smtClean="0"/>
              <a:t>    Campeggiatore</a:t>
            </a:r>
            <a:r>
              <a:rPr lang="en-GB" altLang="it-IT" dirty="0" smtClean="0"/>
              <a:t> c1=new </a:t>
            </a:r>
            <a:r>
              <a:rPr lang="it-IT" altLang="it-IT" dirty="0"/>
              <a:t>Campeggiatore</a:t>
            </a:r>
            <a:r>
              <a:rPr lang="en-GB" altLang="it-IT" dirty="0" smtClean="0"/>
              <a:t>(</a:t>
            </a:r>
            <a:r>
              <a:rPr lang="en-GB" altLang="it-IT" dirty="0" smtClean="0">
                <a:solidFill>
                  <a:srgbClr val="FF0000"/>
                </a:solidFill>
              </a:rPr>
              <a:t>p</a:t>
            </a:r>
            <a:r>
              <a:rPr lang="en-GB" altLang="it-IT" dirty="0" smtClean="0"/>
              <a:t>);</a:t>
            </a:r>
          </a:p>
          <a:p>
            <a:pPr>
              <a:buFontTx/>
              <a:buNone/>
            </a:pPr>
            <a:r>
              <a:rPr lang="en-GB" altLang="it-IT" dirty="0" smtClean="0"/>
              <a:t>    </a:t>
            </a:r>
            <a:r>
              <a:rPr lang="it-IT" altLang="it-IT" dirty="0" smtClean="0"/>
              <a:t>Campeggiatore</a:t>
            </a:r>
            <a:r>
              <a:rPr lang="en-GB" altLang="it-IT" dirty="0" smtClean="0"/>
              <a:t> c2=new </a:t>
            </a:r>
            <a:r>
              <a:rPr lang="it-IT" altLang="it-IT" dirty="0"/>
              <a:t>Campeggiatore</a:t>
            </a:r>
            <a:r>
              <a:rPr lang="en-GB" altLang="it-IT" dirty="0" smtClean="0"/>
              <a:t>(</a:t>
            </a:r>
            <a:r>
              <a:rPr lang="en-GB" altLang="it-IT" dirty="0" smtClean="0">
                <a:solidFill>
                  <a:srgbClr val="FF0000"/>
                </a:solidFill>
              </a:rPr>
              <a:t>p</a:t>
            </a:r>
            <a:r>
              <a:rPr lang="en-GB" altLang="it-IT" dirty="0" smtClean="0"/>
              <a:t>);</a:t>
            </a:r>
            <a:r>
              <a:rPr lang="it-IT" altLang="it-IT" dirty="0" smtClean="0"/>
              <a:t> </a:t>
            </a:r>
          </a:p>
          <a:p>
            <a:pPr>
              <a:buFontTx/>
              <a:buNone/>
            </a:pPr>
            <a:r>
              <a:rPr lang="it-IT" altLang="it-IT" dirty="0" smtClean="0"/>
              <a:t>    </a:t>
            </a:r>
            <a:r>
              <a:rPr lang="it-IT" altLang="it-IT" dirty="0"/>
              <a:t>Campeggiatore</a:t>
            </a:r>
            <a:r>
              <a:rPr lang="en-GB" altLang="it-IT" dirty="0" smtClean="0"/>
              <a:t> c3=new </a:t>
            </a:r>
            <a:r>
              <a:rPr lang="it-IT" altLang="it-IT" dirty="0"/>
              <a:t>Campeggiatore</a:t>
            </a:r>
            <a:r>
              <a:rPr lang="en-GB" altLang="it-IT" dirty="0" smtClean="0"/>
              <a:t>(</a:t>
            </a:r>
            <a:r>
              <a:rPr lang="en-GB" altLang="it-IT" dirty="0" smtClean="0">
                <a:solidFill>
                  <a:srgbClr val="FF0000"/>
                </a:solidFill>
              </a:rPr>
              <a:t>p</a:t>
            </a:r>
            <a:r>
              <a:rPr lang="en-GB" altLang="it-IT" dirty="0" smtClean="0"/>
              <a:t>);</a:t>
            </a:r>
          </a:p>
          <a:p>
            <a:pPr>
              <a:buFontTx/>
              <a:buNone/>
            </a:pPr>
            <a:r>
              <a:rPr lang="en-GB" altLang="it-IT" dirty="0" smtClean="0"/>
              <a:t>    </a:t>
            </a:r>
            <a:r>
              <a:rPr lang="en-GB" altLang="it-IT" dirty="0" err="1" smtClean="0"/>
              <a:t>c.start</a:t>
            </a:r>
            <a:r>
              <a:rPr lang="en-GB" altLang="it-IT" dirty="0" smtClean="0"/>
              <a:t>();</a:t>
            </a:r>
          </a:p>
          <a:p>
            <a:pPr>
              <a:buFontTx/>
              <a:buNone/>
            </a:pPr>
            <a:r>
              <a:rPr lang="en-GB" altLang="it-IT" dirty="0" smtClean="0"/>
              <a:t>    c1.start(); c2.start(); c3.start();</a:t>
            </a:r>
          </a:p>
          <a:p>
            <a:pPr>
              <a:buFontTx/>
              <a:buNone/>
            </a:pPr>
            <a:r>
              <a:rPr lang="en-GB" altLang="it-IT" dirty="0" smtClean="0"/>
              <a:t>  }</a:t>
            </a:r>
          </a:p>
          <a:p>
            <a:pPr>
              <a:buFontTx/>
              <a:buNone/>
            </a:pPr>
            <a:r>
              <a:rPr lang="en-GB" altLang="it-IT" dirty="0" smtClean="0"/>
              <a:t>}</a:t>
            </a:r>
            <a:endParaRPr lang="it-IT" altLang="it-IT" dirty="0" smtClean="0"/>
          </a:p>
          <a:p>
            <a:pPr>
              <a:buFontTx/>
              <a:buNone/>
            </a:pPr>
            <a:endParaRPr lang="it-IT" altLang="it-IT" dirty="0" smtClean="0"/>
          </a:p>
          <a:p>
            <a:pPr>
              <a:buFontTx/>
              <a:buNone/>
            </a:pPr>
            <a:endParaRPr lang="it-IT" alt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piè di pagina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1028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CC00CB-7A58-468D-A516-1BAD180D5C69}" type="slidenum">
              <a:rPr lang="it-IT" altLang="it-IT" sz="1400" smtClean="0"/>
              <a:pPr/>
              <a:t>12</a:t>
            </a:fld>
            <a:endParaRPr lang="it-IT" altLang="it-IT" sz="140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it-IT" altLang="it-IT" smtClean="0"/>
              <a:t>Esercizio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8424862" cy="3240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400" smtClean="0"/>
              <a:t>Si consideri il sistema mostrato in figura. Il modulo PI esegue ripetutamente le seguenti operazioni: legge da tastiera una coppia di valori &lt;i, ch&gt;, dove </a:t>
            </a:r>
            <a:r>
              <a:rPr lang="it-IT" altLang="it-IT" sz="2400" i="1" smtClean="0"/>
              <a:t>i</a:t>
            </a:r>
            <a:r>
              <a:rPr lang="it-IT" altLang="it-IT" sz="2400" smtClean="0"/>
              <a:t> è un numero tra 0 e 3, </a:t>
            </a:r>
            <a:r>
              <a:rPr lang="it-IT" altLang="it-IT" sz="2400" i="1" smtClean="0"/>
              <a:t>ch</a:t>
            </a:r>
            <a:r>
              <a:rPr lang="it-IT" altLang="it-IT" sz="2400" smtClean="0"/>
              <a:t> un carattere, e inserisce il carattere </a:t>
            </a:r>
            <a:r>
              <a:rPr lang="it-IT" altLang="it-IT" sz="2400" i="1" smtClean="0"/>
              <a:t>ch</a:t>
            </a:r>
            <a:r>
              <a:rPr lang="it-IT" altLang="it-IT" sz="2400" smtClean="0"/>
              <a:t> nel buffer </a:t>
            </a:r>
            <a:r>
              <a:rPr lang="it-IT" altLang="it-IT" sz="2400" i="1" smtClean="0"/>
              <a:t>i</a:t>
            </a:r>
            <a:r>
              <a:rPr lang="it-IT" altLang="it-IT" sz="2400" smtClean="0"/>
              <a:t> (ognuno dei quattro buffer contiene al più un carattere). Il modulo PO considera a turno in modo circolare i quattro buffer e preleva il carattere in esso contenuto, scrivendo in uscita la coppia di valori &lt;i, ch&gt; se ha appena prelevato il carattere </a:t>
            </a:r>
            <a:r>
              <a:rPr lang="it-IT" altLang="it-IT" sz="2400" i="1" smtClean="0"/>
              <a:t>ch</a:t>
            </a:r>
            <a:r>
              <a:rPr lang="it-IT" altLang="it-IT" sz="2400" smtClean="0"/>
              <a:t> dal buffer </a:t>
            </a:r>
            <a:r>
              <a:rPr lang="it-IT" altLang="it-IT" sz="2400" i="1" smtClean="0"/>
              <a:t>i</a:t>
            </a:r>
            <a:r>
              <a:rPr lang="it-IT" altLang="it-IT" sz="2400" smtClean="0"/>
              <a:t>. L’accesso a ognuno dei buffer è in mutua esclusione; PI rimane bloccato se il buffer a cui accede è pieno, PO se è vuoto.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4783138"/>
          <a:ext cx="5148263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5" name="Immagine" r:id="rId4" imgW="3686556" imgH="1485900" progId="Word.Picture.8">
                  <p:embed/>
                </p:oleObj>
              </mc:Choice>
              <mc:Fallback>
                <p:oleObj name="Immagine" r:id="rId4" imgW="3686556" imgH="14859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83138"/>
                        <a:ext cx="5148263" cy="207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891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A948B4-C1DB-4997-A161-9C6D2DF5BBD6}" type="slidenum">
              <a:rPr lang="it-IT" altLang="it-IT" sz="1400" smtClean="0"/>
              <a:pPr/>
              <a:t>13</a:t>
            </a:fld>
            <a:endParaRPr lang="it-IT" altLang="it-IT" sz="140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84538"/>
            <a:ext cx="7772400" cy="2811462"/>
          </a:xfrm>
        </p:spPr>
        <p:txBody>
          <a:bodyPr/>
          <a:lstStyle/>
          <a:p>
            <a:r>
              <a:rPr lang="it-IT" altLang="it-IT" smtClean="0"/>
              <a:t>Data la seguente sequenza di valori letta da PI, scrivere la sequenza scritta in corrispondenza da PO. </a:t>
            </a:r>
          </a:p>
          <a:p>
            <a:pPr>
              <a:buFontTx/>
              <a:buNone/>
            </a:pPr>
            <a:r>
              <a:rPr lang="en-US" altLang="it-IT" smtClean="0"/>
              <a:t>	&lt;1, c&gt; &lt;0, b&gt; &lt;2, m&gt; &lt;0, f&gt; &lt;1, h&gt; &lt;3, n&gt;</a:t>
            </a:r>
            <a:endParaRPr lang="it-IT" altLang="it-IT" smtClean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2671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t-IT" altLang="it-IT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altLang="it-IT" smtClean="0"/>
              <a:t>Parte 1</a:t>
            </a:r>
          </a:p>
        </p:txBody>
      </p:sp>
    </p:spTree>
    <p:extLst>
      <p:ext uri="{BB962C8B-B14F-4D97-AF65-F5344CB8AC3E}">
        <p14:creationId xmlns:p14="http://schemas.microsoft.com/office/powerpoint/2010/main" val="39305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993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760BEB-A2AA-4B8B-B811-DDE838C5C97F}" type="slidenum">
              <a:rPr lang="it-IT" altLang="it-IT" sz="1400" smtClean="0"/>
              <a:pPr/>
              <a:t>14</a:t>
            </a:fld>
            <a:endParaRPr lang="it-IT" altLang="it-IT" sz="140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Soluzione 1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mtClean="0"/>
              <a:t>&lt;0, b&gt; &lt;1, c&gt; &lt;2, m&gt; &lt;3, n&gt; &lt;0, f&gt; &lt;1, h&gt;</a:t>
            </a:r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18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0963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4DEF9C-4635-499C-9253-0D8A7659E56A}" type="slidenum">
              <a:rPr lang="it-IT" altLang="it-IT" sz="1400" smtClean="0"/>
              <a:pPr/>
              <a:t>15</a:t>
            </a:fld>
            <a:endParaRPr lang="it-IT" altLang="it-IT" sz="140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Parte 2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/>
              <a:t>Descrivere brevemente in quali casi si può verificare una situazione di </a:t>
            </a:r>
            <a:r>
              <a:rPr lang="it-IT" altLang="it-IT" i="1" smtClean="0"/>
              <a:t>deadlock</a:t>
            </a:r>
            <a:r>
              <a:rPr lang="it-IT" altLang="it-IT" smtClean="0"/>
              <a:t> tra PI e PO. Illustrare con un semplice esempio. </a:t>
            </a:r>
            <a:endParaRPr lang="en-US" altLang="it-IT" smtClean="0"/>
          </a:p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878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1987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232346-434B-49D1-BC9D-C3906C05082C}" type="slidenum">
              <a:rPr lang="it-IT" altLang="it-IT" sz="1400" smtClean="0"/>
              <a:pPr/>
              <a:t>16</a:t>
            </a:fld>
            <a:endParaRPr lang="it-IT" altLang="it-IT" sz="1400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Soluzione 2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mtClean="0"/>
              <a:t>Deadlock: &lt;1,a&gt; &lt;1,b&gt;</a:t>
            </a:r>
            <a:endParaRPr lang="en-US" altLang="it-IT" b="1" smtClean="0"/>
          </a:p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67886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3011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F55EA6-9AB3-48B3-9D68-DA8CFB49EBDB}" type="slidenum">
              <a:rPr lang="it-IT" altLang="it-IT" sz="1400" smtClean="0"/>
              <a:pPr/>
              <a:t>17</a:t>
            </a:fld>
            <a:endParaRPr lang="it-IT" altLang="it-IT" sz="140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Parte 3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/>
              <a:t>Implementare il sistema descritto in Java</a:t>
            </a:r>
          </a:p>
        </p:txBody>
      </p:sp>
    </p:spTree>
    <p:extLst>
      <p:ext uri="{BB962C8B-B14F-4D97-AF65-F5344CB8AC3E}">
        <p14:creationId xmlns:p14="http://schemas.microsoft.com/office/powerpoint/2010/main" val="372748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403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FABCAB-40AD-46D9-9D6C-7C6CD82950BA}" type="slidenum">
              <a:rPr lang="it-IT" altLang="it-IT" sz="1400" smtClean="0"/>
              <a:pPr/>
              <a:t>18</a:t>
            </a:fld>
            <a:endParaRPr lang="it-IT" altLang="it-IT" sz="1400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Soluzione 3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 smtClean="0"/>
              <a:t>//riceve l’input via linea di comando, es.”0:a 1:b 2:c”</a:t>
            </a:r>
            <a:endParaRPr lang="en-US" altLang="it-IT" sz="2800" smtClean="0"/>
          </a:p>
          <a:p>
            <a:pPr>
              <a:buFontTx/>
              <a:buNone/>
            </a:pPr>
            <a:r>
              <a:rPr lang="en-US" altLang="it-IT" sz="2800" smtClean="0"/>
              <a:t>public class Buf {</a:t>
            </a:r>
          </a:p>
          <a:p>
            <a:pPr>
              <a:buFontTx/>
              <a:buNone/>
            </a:pPr>
            <a:r>
              <a:rPr lang="en-US" altLang="it-IT" sz="2800" smtClean="0"/>
              <a:t>    private char q;</a:t>
            </a:r>
          </a:p>
          <a:p>
            <a:pPr>
              <a:buFontTx/>
              <a:buNone/>
            </a:pPr>
            <a:r>
              <a:rPr lang="en-US" altLang="it-IT" sz="2800" smtClean="0"/>
              <a:t>    private boolean full;</a:t>
            </a:r>
          </a:p>
          <a:p>
            <a:pPr>
              <a:buFontTx/>
              <a:buNone/>
            </a:pPr>
            <a:r>
              <a:rPr lang="en-US" altLang="it-IT" sz="2800" smtClean="0"/>
              <a:t>    Buf() {</a:t>
            </a:r>
          </a:p>
          <a:p>
            <a:pPr>
              <a:buFontTx/>
              <a:buNone/>
            </a:pPr>
            <a:r>
              <a:rPr lang="en-US" altLang="it-IT" sz="2800" smtClean="0"/>
              <a:t>	full = false;</a:t>
            </a:r>
          </a:p>
          <a:p>
            <a:pPr>
              <a:buFontTx/>
              <a:buNone/>
            </a:pPr>
            <a:r>
              <a:rPr lang="en-US" altLang="it-IT" sz="2800" smtClean="0"/>
              <a:t>    }</a:t>
            </a:r>
          </a:p>
          <a:p>
            <a:pPr>
              <a:buFontTx/>
              <a:buNone/>
            </a:pPr>
            <a:r>
              <a:rPr lang="en-US" altLang="it-IT" sz="2800" smtClean="0"/>
              <a:t>    </a:t>
            </a: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409174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505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B6F921-55A0-489B-B46B-EA273CC574D6}" type="slidenum">
              <a:rPr lang="it-IT" altLang="it-IT" sz="1400" smtClean="0"/>
              <a:pPr/>
              <a:t>19</a:t>
            </a:fld>
            <a:endParaRPr lang="it-IT" altLang="it-IT" sz="1400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07375" cy="5835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public synchronized void put (char item)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while (full)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    try { wait();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    catch (InterruptedException e) {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q = item;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full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notify();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public synchronized char get 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while (!full)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    try { wait();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    catch (InterruptedException e) {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full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notify();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return q;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195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819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332E4A-0A04-4D75-92CD-C8B49FA4D723}" type="slidenum">
              <a:rPr lang="it-IT" altLang="it-IT" sz="1400" smtClean="0"/>
              <a:pPr/>
              <a:t>2</a:t>
            </a:fld>
            <a:endParaRPr lang="it-IT" altLang="it-IT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public class Conto {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   private int saldo;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Conto() {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saldo = 10;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public synchronized void deposita(int x) {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saldo += x;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public synchronized boolean ritira(int x) {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if (saldo &lt; x)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    return false;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else {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    saldo -= x;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    return true;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0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it-IT" altLang="it-IT" sz="20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it-IT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6083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4EB8A9-6D98-4222-9983-31DFAD13EBDE}" type="slidenum">
              <a:rPr lang="it-IT" altLang="it-IT" sz="1400" smtClean="0"/>
              <a:pPr/>
              <a:t>20</a:t>
            </a:fld>
            <a:endParaRPr lang="it-IT" altLang="it-IT" sz="140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134350" cy="56911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public class Pi extends Thread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private Buf[] buff;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private String[] commands;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Pi (Buf[] b, String[] c)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buff = 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commands =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void run()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for(int i=0; i &lt; commands.length; i++)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    buff[(int)commands[i].charAt(0)-(int)'0'].put(commands[i].charAt(2));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216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7107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97495-D42E-41AC-93CC-847740BF14D6}" type="slidenum">
              <a:rPr lang="it-IT" altLang="it-IT" sz="1400" smtClean="0"/>
              <a:pPr/>
              <a:t>21</a:t>
            </a:fld>
            <a:endParaRPr lang="it-IT" altLang="it-IT" sz="140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134350" cy="5691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public class Po extends Thread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    private Buf[] buff;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    Po (Buf[] b)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		buff =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	public void run()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		while(true)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	   	    for(int i=0; i &lt; buff.length; i++)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		       System.out.println("Buff "+i+":"+buff[i].get());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	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4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0458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8131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1BB474-F283-4328-9410-748CEDEF9C9C}" type="slidenum">
              <a:rPr lang="it-IT" altLang="it-IT" sz="1400" smtClean="0"/>
              <a:pPr/>
              <a:t>22</a:t>
            </a:fld>
            <a:endParaRPr lang="it-IT" altLang="it-IT" sz="140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3637" cy="63388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public class pi_po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 public static void main (String [] args){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Buf[] bfs = new Buf[4];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</a:t>
            </a:r>
            <a:r>
              <a:rPr lang="en-US" altLang="it-IT" sz="2000" smtClean="0"/>
              <a:t>bfs[0] = new Buf();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bfs[1] = new Buf();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bfs[2] = new Buf();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bfs[3] = new Buf();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Pi pi = new Pi(bfs, args);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Po </a:t>
            </a:r>
            <a:r>
              <a:rPr lang="it-IT" altLang="it-IT" sz="2000" smtClean="0"/>
              <a:t>po = new Po(bfs);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</a:t>
            </a:r>
            <a:r>
              <a:rPr lang="en-US" altLang="it-IT" sz="2000" smtClean="0"/>
              <a:t>pi.start();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po.start();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    </a:t>
            </a:r>
            <a:r>
              <a:rPr lang="it-IT" altLang="it-IT" sz="2000" smtClean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8852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1843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DCA685-5545-4093-9A2F-B69F86CA1741}" type="slidenum">
              <a:rPr lang="it-IT" altLang="it-IT" sz="1400" smtClean="0"/>
              <a:pPr/>
              <a:t>23</a:t>
            </a:fld>
            <a:endParaRPr lang="it-IT" altLang="it-IT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4000" smtClean="0"/>
              <a:t>Un impianto con valvola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r>
              <a:rPr lang="en-US" altLang="it-IT" sz="2400" dirty="0" smtClean="0"/>
              <a:t>Un </a:t>
            </a:r>
            <a:r>
              <a:rPr lang="en-US" altLang="it-IT" sz="2400" dirty="0" err="1" smtClean="0"/>
              <a:t>impianto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può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portarsi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dallo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funzionamento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normale</a:t>
            </a:r>
            <a:r>
              <a:rPr lang="en-US" altLang="it-IT" sz="2400" dirty="0" smtClean="0"/>
              <a:t> N in </a:t>
            </a:r>
            <a:r>
              <a:rPr lang="en-US" altLang="it-IT" sz="2400" dirty="0" err="1" smtClean="0"/>
              <a:t>uno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gestione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malfunzionamento</a:t>
            </a:r>
            <a:r>
              <a:rPr lang="en-US" altLang="it-IT" sz="2400" dirty="0" smtClean="0"/>
              <a:t> M. </a:t>
            </a:r>
            <a:r>
              <a:rPr lang="en-US" altLang="it-IT" sz="2400" dirty="0" err="1" smtClean="0"/>
              <a:t>Entrato</a:t>
            </a:r>
            <a:r>
              <a:rPr lang="en-US" altLang="it-IT" sz="2400" dirty="0" smtClean="0"/>
              <a:t> in tale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entro</a:t>
            </a:r>
            <a:r>
              <a:rPr lang="en-US" altLang="it-IT" sz="2400" dirty="0" smtClean="0"/>
              <a:t> 5 s </a:t>
            </a:r>
            <a:r>
              <a:rPr lang="en-US" altLang="it-IT" sz="2400" dirty="0" err="1" smtClean="0"/>
              <a:t>deve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essere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aperta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una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valvola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scarico</a:t>
            </a:r>
            <a:r>
              <a:rPr lang="en-US" altLang="it-IT" sz="2400" dirty="0" smtClean="0"/>
              <a:t>. Se non </a:t>
            </a:r>
            <a:r>
              <a:rPr lang="en-US" altLang="it-IT" sz="2400" dirty="0" err="1" smtClean="0"/>
              <a:t>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apre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l'impiano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passa</a:t>
            </a:r>
            <a:r>
              <a:rPr lang="en-US" altLang="it-IT" sz="2400" dirty="0" smtClean="0"/>
              <a:t> ad </a:t>
            </a:r>
            <a:r>
              <a:rPr lang="en-US" altLang="it-IT" sz="2400" dirty="0" err="1" smtClean="0"/>
              <a:t>uno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fermo</a:t>
            </a:r>
            <a:r>
              <a:rPr lang="en-US" altLang="it-IT" sz="2400" dirty="0" smtClean="0"/>
              <a:t> (F). Se la </a:t>
            </a:r>
            <a:r>
              <a:rPr lang="en-US" altLang="it-IT" sz="2400" dirty="0" err="1" smtClean="0"/>
              <a:t>valvola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viene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aperta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essa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rimane</a:t>
            </a:r>
            <a:r>
              <a:rPr lang="en-US" altLang="it-IT" sz="2400" dirty="0" smtClean="0"/>
              <a:t> in tale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per un tempo non </a:t>
            </a:r>
            <a:r>
              <a:rPr lang="en-US" altLang="it-IT" sz="2400" dirty="0" err="1" smtClean="0"/>
              <a:t>inferiore</a:t>
            </a:r>
            <a:r>
              <a:rPr lang="en-US" altLang="it-IT" sz="2400" dirty="0" smtClean="0"/>
              <a:t> a 20 s e non </a:t>
            </a:r>
            <a:r>
              <a:rPr lang="en-US" altLang="it-IT" sz="2400" dirty="0" err="1" smtClean="0"/>
              <a:t>superiore</a:t>
            </a:r>
            <a:r>
              <a:rPr lang="en-US" altLang="it-IT" sz="2400" dirty="0" smtClean="0"/>
              <a:t> a 30 s, poi </a:t>
            </a:r>
            <a:r>
              <a:rPr lang="en-US" altLang="it-IT" sz="2400" dirty="0" err="1" smtClean="0"/>
              <a:t>l’impianto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ritorna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nello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stato</a:t>
            </a:r>
            <a:r>
              <a:rPr lang="en-US" altLang="it-IT" sz="2400" dirty="0" smtClean="0"/>
              <a:t> N.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1945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05A951-1160-4C5E-AE4F-41FE867E708D}" type="slidenum">
              <a:rPr lang="it-IT" altLang="it-IT" sz="1400" smtClean="0"/>
              <a:pPr/>
              <a:t>24</a:t>
            </a:fld>
            <a:endParaRPr lang="it-IT" altLang="it-IT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it-IT" sz="3600" smtClean="0"/>
              <a:t>Impianto in Java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public class </a:t>
            </a:r>
            <a:r>
              <a:rPr lang="en-US" altLang="it-IT" sz="1600" b="1" dirty="0" err="1">
                <a:latin typeface="Arial" charset="0"/>
              </a:rPr>
              <a:t>Impianto</a:t>
            </a:r>
            <a:r>
              <a:rPr lang="en-US" altLang="it-IT" sz="1600" b="1" dirty="0">
                <a:latin typeface="Arial" charset="0"/>
              </a:rPr>
              <a:t> extends Thread{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   private </a:t>
            </a:r>
            <a:r>
              <a:rPr lang="en-US" altLang="it-IT" sz="1600" b="1" dirty="0" err="1">
                <a:latin typeface="Arial" charset="0"/>
              </a:rPr>
              <a:t>int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stato</a:t>
            </a:r>
            <a:r>
              <a:rPr lang="en-US" altLang="it-IT" sz="1600" b="1" dirty="0">
                <a:latin typeface="Arial" charset="0"/>
              </a:rPr>
              <a:t>; // 1 = N, -1 = M, 0 = F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   private </a:t>
            </a:r>
            <a:r>
              <a:rPr lang="en-US" altLang="it-IT" sz="1600" b="1" dirty="0" err="1">
                <a:latin typeface="Arial" charset="0"/>
              </a:rPr>
              <a:t>Valvola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valvola</a:t>
            </a:r>
            <a:r>
              <a:rPr lang="en-US" altLang="it-IT" sz="1600" b="1" dirty="0">
                <a:latin typeface="Arial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   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public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Impianto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(){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stato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=1;    </a:t>
            </a:r>
            <a:endParaRPr lang="en-US" altLang="it-IT" sz="1600" b="1" dirty="0" smtClean="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it-IT" sz="1600" b="1" dirty="0" smtClean="0">
                <a:solidFill>
                  <a:srgbClr val="0000FF"/>
                </a:solidFill>
                <a:latin typeface="Arial" charset="0"/>
              </a:rPr>
              <a:t>   }</a:t>
            </a:r>
            <a:endParaRPr lang="en-US" altLang="it-IT" sz="1600" b="1" dirty="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   public void run(){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        while (</a:t>
            </a:r>
            <a:r>
              <a:rPr lang="en-US" altLang="it-IT" sz="1600" b="1" dirty="0" err="1">
                <a:latin typeface="Arial" charset="0"/>
              </a:rPr>
              <a:t>stato</a:t>
            </a:r>
            <a:r>
              <a:rPr lang="en-US" altLang="it-IT" sz="1600" b="1" dirty="0">
                <a:latin typeface="Arial" charset="0"/>
              </a:rPr>
              <a:t> != 0){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</a:t>
            </a:r>
            <a:r>
              <a:rPr lang="en-US" altLang="it-IT" sz="1600" b="1" dirty="0" err="1">
                <a:latin typeface="Arial" charset="0"/>
              </a:rPr>
              <a:t>System.out.println</a:t>
            </a:r>
            <a:r>
              <a:rPr lang="en-US" altLang="it-IT" sz="1600" b="1" dirty="0">
                <a:latin typeface="Arial" charset="0"/>
              </a:rPr>
              <a:t>("</a:t>
            </a:r>
            <a:r>
              <a:rPr lang="en-US" altLang="it-IT" sz="1600" b="1" dirty="0" err="1">
                <a:latin typeface="Arial" charset="0"/>
              </a:rPr>
              <a:t>sto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lavorando</a:t>
            </a:r>
            <a:r>
              <a:rPr lang="en-US" altLang="it-IT" sz="1600" b="1" dirty="0">
                <a:latin typeface="Arial" charset="0"/>
              </a:rPr>
              <a:t>!");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while (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Math.random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()&lt;.8){ // 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affidabilita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`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		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("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tutto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bene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!");  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 smtClean="0">
                <a:solidFill>
                  <a:srgbClr val="00B050"/>
                </a:solidFill>
                <a:latin typeface="Arial" charset="0"/>
              </a:rPr>
              <a:t>                    </a:t>
            </a:r>
            <a:r>
              <a:rPr lang="en-US" altLang="it-IT" sz="1600" b="1" dirty="0" err="1" smtClean="0">
                <a:solidFill>
                  <a:srgbClr val="00B050"/>
                </a:solidFill>
                <a:latin typeface="Arial" charset="0"/>
              </a:rPr>
              <a:t>valvola</a:t>
            </a:r>
            <a:r>
              <a:rPr lang="en-US" altLang="it-IT" sz="1600" b="1" dirty="0" smtClean="0">
                <a:solidFill>
                  <a:srgbClr val="00B050"/>
                </a:solidFill>
                <a:latin typeface="Arial" charset="0"/>
              </a:rPr>
              <a:t>=new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Valvola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("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Valvola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Di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Sfogo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   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stato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=-1;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   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valvola.start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();	</a:t>
            </a:r>
            <a:r>
              <a:rPr lang="en-US" altLang="it-IT" sz="1600" b="1" dirty="0">
                <a:latin typeface="Arial" charset="0"/>
              </a:rPr>
              <a:t>		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DB6BAA-B396-40BF-8143-637B903C3000}" type="slidenum">
              <a:rPr lang="it-IT" altLang="it-IT" sz="1400" smtClean="0"/>
              <a:pPr/>
              <a:t>25</a:t>
            </a:fld>
            <a:endParaRPr lang="it-IT" altLang="it-IT" sz="1400" smtClean="0"/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…	   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try{	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("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Aspetto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la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valvola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di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sfogo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!");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	synchronized (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valvola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) 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	   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valvola.wait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(5000);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	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} catch (</a:t>
            </a:r>
            <a:r>
              <a:rPr lang="en-US" altLang="it-IT" sz="1600" b="1" dirty="0" err="1">
                <a:latin typeface="Arial" charset="0"/>
              </a:rPr>
              <a:t>InterruptedException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ie</a:t>
            </a:r>
            <a:r>
              <a:rPr lang="en-US" altLang="it-IT" sz="1600" b="1" dirty="0">
                <a:latin typeface="Arial" charset="0"/>
              </a:rPr>
              <a:t>){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	</a:t>
            </a:r>
            <a:r>
              <a:rPr lang="en-US" altLang="it-IT" sz="1600" b="1" dirty="0" err="1">
                <a:latin typeface="Arial" charset="0"/>
              </a:rPr>
              <a:t>ie.printStackTrace</a:t>
            </a:r>
            <a:r>
              <a:rPr lang="en-US" altLang="it-IT" sz="1600" b="1" dirty="0">
                <a:latin typeface="Arial" charset="0"/>
              </a:rPr>
              <a:t>();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</a:t>
            </a:r>
            <a:r>
              <a:rPr lang="en-US" altLang="it-IT" sz="1600" b="1" dirty="0" err="1">
                <a:latin typeface="Arial" charset="0"/>
              </a:rPr>
              <a:t>System.out.println</a:t>
            </a:r>
            <a:r>
              <a:rPr lang="en-US" altLang="it-IT" sz="1600" b="1" dirty="0">
                <a:latin typeface="Arial" charset="0"/>
              </a:rPr>
              <a:t>("</a:t>
            </a:r>
            <a:r>
              <a:rPr lang="en-US" altLang="it-IT" sz="1600" b="1" dirty="0" err="1">
                <a:latin typeface="Arial" charset="0"/>
              </a:rPr>
              <a:t>Controllo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che</a:t>
            </a:r>
            <a:r>
              <a:rPr lang="en-US" altLang="it-IT" sz="1600" b="1" dirty="0">
                <a:latin typeface="Arial" charset="0"/>
              </a:rPr>
              <a:t> la </a:t>
            </a:r>
            <a:r>
              <a:rPr lang="en-US" altLang="it-IT" sz="1600" b="1" dirty="0" err="1">
                <a:latin typeface="Arial" charset="0"/>
              </a:rPr>
              <a:t>valvola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si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sia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aperta</a:t>
            </a:r>
            <a:r>
              <a:rPr lang="en-US" altLang="it-IT" sz="1600" b="1" dirty="0">
                <a:latin typeface="Arial" charset="0"/>
              </a:rPr>
              <a:t>!");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if (</a:t>
            </a:r>
            <a:r>
              <a:rPr lang="en-US" altLang="it-IT" sz="1600" b="1" dirty="0" err="1">
                <a:latin typeface="Arial" charset="0"/>
              </a:rPr>
              <a:t>valvola.getStato</a:t>
            </a:r>
            <a:r>
              <a:rPr lang="en-US" altLang="it-IT" sz="1600" b="1" dirty="0">
                <a:latin typeface="Arial" charset="0"/>
              </a:rPr>
              <a:t>() == 0) 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</a:t>
            </a:r>
            <a:r>
              <a:rPr lang="en-US" altLang="it-IT" sz="1600" b="1" dirty="0" smtClean="0">
                <a:latin typeface="Arial" charset="0"/>
              </a:rPr>
              <a:t>       </a:t>
            </a:r>
            <a:r>
              <a:rPr lang="en-US" altLang="it-IT" sz="1600" b="1" dirty="0" err="1" smtClean="0">
                <a:solidFill>
                  <a:srgbClr val="FF0000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("DISASTRO! La 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valvola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 non 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si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 e' </a:t>
            </a:r>
            <a:r>
              <a:rPr lang="en-US" altLang="it-IT" sz="1600" b="1" dirty="0" err="1">
                <a:solidFill>
                  <a:srgbClr val="FF0000"/>
                </a:solidFill>
                <a:latin typeface="Arial" charset="0"/>
              </a:rPr>
              <a:t>aperta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!");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altLang="it-IT" sz="1600" b="1" dirty="0" smtClean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altLang="it-IT" sz="1600" b="1" dirty="0" err="1" smtClean="0">
                <a:solidFill>
                  <a:srgbClr val="FF0000"/>
                </a:solidFill>
                <a:latin typeface="Arial" charset="0"/>
              </a:rPr>
              <a:t>stato</a:t>
            </a:r>
            <a:r>
              <a:rPr lang="en-US" altLang="it-IT" sz="1600" b="1" dirty="0" smtClean="0">
                <a:solidFill>
                  <a:srgbClr val="FF0000"/>
                </a:solidFill>
                <a:latin typeface="Arial" charset="0"/>
              </a:rPr>
              <a:t>=0</a:t>
            </a:r>
            <a:r>
              <a:rPr lang="en-US" altLang="it-IT" sz="1600" b="1" dirty="0">
                <a:solidFill>
                  <a:srgbClr val="FF0000"/>
                </a:solidFill>
                <a:latin typeface="Arial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} else try{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 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("La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valvola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si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e'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aperta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aspetto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che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finisca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di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sfogarsi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!");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	     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valvola.join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();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}catch(</a:t>
            </a:r>
            <a:r>
              <a:rPr lang="en-US" altLang="it-IT" sz="1600" b="1" dirty="0" err="1">
                <a:latin typeface="Arial" charset="0"/>
              </a:rPr>
              <a:t>InterruptedException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ie</a:t>
            </a:r>
            <a:r>
              <a:rPr lang="en-US" altLang="it-IT" sz="1600" b="1" dirty="0">
                <a:latin typeface="Arial" charset="0"/>
              </a:rPr>
              <a:t>){</a:t>
            </a:r>
            <a:r>
              <a:rPr lang="en-US" altLang="it-IT" sz="1600" b="1" dirty="0" err="1">
                <a:latin typeface="Arial" charset="0"/>
              </a:rPr>
              <a:t>ie.printStackTrace</a:t>
            </a:r>
            <a:r>
              <a:rPr lang="en-US" altLang="it-IT" sz="1600" b="1" dirty="0">
                <a:latin typeface="Arial" charset="0"/>
              </a:rPr>
              <a:t>(); }}} 	…</a:t>
            </a:r>
          </a:p>
          <a:p>
            <a:pPr>
              <a:spcBef>
                <a:spcPct val="50000"/>
              </a:spcBef>
            </a:pPr>
            <a:endParaRPr lang="en-US" altLang="it-IT" sz="1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piè di pagina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0BDCAC-054D-4DC6-AE1D-B4AE3A0EFC72}" type="slidenum">
              <a:rPr lang="it-IT" altLang="it-IT" sz="1400" smtClean="0"/>
              <a:pPr/>
              <a:t>26</a:t>
            </a:fld>
            <a:endParaRPr lang="it-IT" altLang="it-IT" sz="1400" smtClean="0"/>
          </a:p>
        </p:txBody>
      </p:sp>
      <p:sp>
        <p:nvSpPr>
          <p:cNvPr id="21508" name="Text Box 2050"/>
          <p:cNvSpPr txBox="1">
            <a:spLocks noChangeArrowheads="1"/>
          </p:cNvSpPr>
          <p:nvPr/>
        </p:nvSpPr>
        <p:spPr bwMode="auto">
          <a:xfrm>
            <a:off x="609600" y="685800"/>
            <a:ext cx="6096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…  public static void main(String [] </a:t>
            </a:r>
            <a:r>
              <a:rPr lang="en-US" altLang="it-IT" sz="1600" b="1" dirty="0" err="1">
                <a:latin typeface="Arial" charset="0"/>
              </a:rPr>
              <a:t>args</a:t>
            </a:r>
            <a:r>
              <a:rPr lang="en-US" altLang="it-IT" sz="1600" b="1" dirty="0">
                <a:latin typeface="Arial" charset="0"/>
              </a:rPr>
              <a:t>){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</a:t>
            </a:r>
            <a:r>
              <a:rPr lang="en-US" altLang="it-IT" sz="1600" b="1" dirty="0" err="1">
                <a:latin typeface="Arial" charset="0"/>
              </a:rPr>
              <a:t>Impianto</a:t>
            </a:r>
            <a:r>
              <a:rPr lang="en-US" altLang="it-IT" sz="1600" b="1" dirty="0">
                <a:latin typeface="Arial" charset="0"/>
              </a:rPr>
              <a:t> imp=new </a:t>
            </a:r>
            <a:r>
              <a:rPr lang="en-US" altLang="it-IT" sz="1600" b="1" dirty="0" err="1">
                <a:latin typeface="Arial" charset="0"/>
              </a:rPr>
              <a:t>Impianto</a:t>
            </a:r>
            <a:r>
              <a:rPr lang="en-US" altLang="it-IT" sz="1600" b="1" dirty="0">
                <a:latin typeface="Arial" charset="0"/>
              </a:rPr>
              <a:t>();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</a:t>
            </a:r>
            <a:r>
              <a:rPr lang="en-US" altLang="it-IT" sz="1600" b="1" dirty="0" err="1">
                <a:latin typeface="Arial" charset="0"/>
              </a:rPr>
              <a:t>imp.start</a:t>
            </a:r>
            <a:r>
              <a:rPr lang="en-US" altLang="it-IT" sz="1600" b="1" dirty="0">
                <a:latin typeface="Arial" charset="0"/>
              </a:rPr>
              <a:t>(); </a:t>
            </a:r>
            <a:endParaRPr lang="en-US" altLang="it-IT" sz="16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smtClean="0">
                <a:latin typeface="Arial" charset="0"/>
              </a:rPr>
              <a:t>     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 smtClean="0">
                <a:latin typeface="Arial" charset="0"/>
              </a:rPr>
              <a:t>}</a:t>
            </a:r>
            <a:endParaRPr lang="en-US" altLang="it-IT" sz="1600" b="1" dirty="0">
              <a:latin typeface="Arial" charset="0"/>
            </a:endParaRPr>
          </a:p>
        </p:txBody>
      </p:sp>
      <p:sp>
        <p:nvSpPr>
          <p:cNvPr id="21509" name="Text Box 2051"/>
          <p:cNvSpPr txBox="1">
            <a:spLocks noChangeArrowheads="1"/>
          </p:cNvSpPr>
          <p:nvPr/>
        </p:nvSpPr>
        <p:spPr bwMode="auto">
          <a:xfrm>
            <a:off x="685800" y="3261766"/>
            <a:ext cx="67818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public class Valvola extends Thread{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    private String name;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    private int stato; // 0 chiuso, 1 aperto</a:t>
            </a:r>
          </a:p>
          <a:p>
            <a:pPr>
              <a:spcBef>
                <a:spcPct val="50000"/>
              </a:spcBef>
            </a:pPr>
            <a:endParaRPr lang="en-US" altLang="it-IT" sz="16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   public Valvola(String name){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	this.name=name;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	this.stato = 0;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    }				…</a:t>
            </a:r>
          </a:p>
        </p:txBody>
      </p:sp>
      <p:sp>
        <p:nvSpPr>
          <p:cNvPr id="21510" name="Text Box 2052"/>
          <p:cNvSpPr txBox="1">
            <a:spLocks noChangeArrowheads="1"/>
          </p:cNvSpPr>
          <p:nvPr/>
        </p:nvSpPr>
        <p:spPr bwMode="auto">
          <a:xfrm>
            <a:off x="2743200" y="2423566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/>
              <a:t>E ora la valvola: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piè di pagina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CE8EE0-B209-4267-AAB5-08DBE6E5E0D4}" type="slidenum">
              <a:rPr lang="it-IT" altLang="it-IT" sz="1400" smtClean="0"/>
              <a:pPr/>
              <a:t>27</a:t>
            </a:fld>
            <a:endParaRPr lang="it-IT" altLang="it-IT" sz="1400" smtClean="0"/>
          </a:p>
        </p:txBody>
      </p:sp>
      <p:sp>
        <p:nvSpPr>
          <p:cNvPr id="22532" name="Text Box 4098"/>
          <p:cNvSpPr txBox="1">
            <a:spLocks noChangeArrowheads="1"/>
          </p:cNvSpPr>
          <p:nvPr/>
        </p:nvSpPr>
        <p:spPr bwMode="auto">
          <a:xfrm>
            <a:off x="533400" y="457200"/>
            <a:ext cx="86106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… public void run(){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long t = 0;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("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sono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la "+name);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en-US" altLang="it-IT" sz="1600" b="1" dirty="0">
                <a:solidFill>
                  <a:schemeClr val="tx2"/>
                </a:solidFill>
                <a:latin typeface="Arial" charset="0"/>
              </a:rPr>
              <a:t>try{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    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t = (long)(5500*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Math.random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());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	    sleep(t);</a:t>
            </a:r>
            <a:r>
              <a:rPr lang="en-US" altLang="it-IT" sz="1600" b="1" dirty="0">
                <a:latin typeface="Arial" charset="0"/>
              </a:rPr>
              <a:t>	    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} catch (</a:t>
            </a:r>
            <a:r>
              <a:rPr lang="en-US" altLang="it-IT" sz="1600" b="1" dirty="0" err="1">
                <a:latin typeface="Arial" charset="0"/>
              </a:rPr>
              <a:t>InterruptedException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ie</a:t>
            </a:r>
            <a:r>
              <a:rPr lang="en-US" altLang="it-IT" sz="1600" b="1" dirty="0">
                <a:latin typeface="Arial" charset="0"/>
              </a:rPr>
              <a:t>) {</a:t>
            </a:r>
            <a:r>
              <a:rPr lang="en-US" altLang="it-IT" sz="1600" b="1" dirty="0" err="1">
                <a:latin typeface="Arial" charset="0"/>
              </a:rPr>
              <a:t>ie.printStackTrace</a:t>
            </a:r>
            <a:r>
              <a:rPr lang="en-US" altLang="it-IT" sz="1600" b="1" dirty="0">
                <a:latin typeface="Arial" charset="0"/>
              </a:rPr>
              <a:t>();}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(name + ":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c'ho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messo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" + t + "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ms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"); 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stato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= 1;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synchronized (this) {notify();}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try{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("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Ora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 mi 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sfogo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!!!");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	    t = (long)(20000+10000*</a:t>
            </a:r>
            <a:r>
              <a:rPr lang="en-US" altLang="it-IT" sz="1600" b="1" dirty="0" err="1">
                <a:solidFill>
                  <a:srgbClr val="0000FF"/>
                </a:solidFill>
                <a:latin typeface="Arial" charset="0"/>
              </a:rPr>
              <a:t>Math.random</a:t>
            </a: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());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00FF"/>
                </a:solidFill>
                <a:latin typeface="Arial" charset="0"/>
              </a:rPr>
              <a:t>	    sleep(t</a:t>
            </a:r>
            <a:r>
              <a:rPr lang="en-US" altLang="it-IT" sz="1600" b="1" dirty="0" smtClean="0">
                <a:solidFill>
                  <a:srgbClr val="0000FF"/>
                </a:solidFill>
                <a:latin typeface="Arial" charset="0"/>
              </a:rPr>
              <a:t>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smtClean="0">
                <a:latin typeface="Arial" charset="0"/>
              </a:rPr>
              <a:t>              } 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smtClean="0">
                <a:latin typeface="Arial" charset="0"/>
              </a:rPr>
              <a:t>              catch </a:t>
            </a:r>
            <a:r>
              <a:rPr lang="en-US" altLang="it-IT" sz="1600" b="1" dirty="0">
                <a:latin typeface="Arial" charset="0"/>
              </a:rPr>
              <a:t>(</a:t>
            </a:r>
            <a:r>
              <a:rPr lang="en-US" altLang="it-IT" sz="1600" b="1" dirty="0" err="1">
                <a:latin typeface="Arial" charset="0"/>
              </a:rPr>
              <a:t>InterruptedException</a:t>
            </a:r>
            <a:r>
              <a:rPr lang="en-US" altLang="it-IT" sz="1600" b="1" dirty="0">
                <a:latin typeface="Arial" charset="0"/>
              </a:rPr>
              <a:t> </a:t>
            </a:r>
            <a:r>
              <a:rPr lang="en-US" altLang="it-IT" sz="1600" b="1" dirty="0" err="1">
                <a:latin typeface="Arial" charset="0"/>
              </a:rPr>
              <a:t>ie</a:t>
            </a:r>
            <a:r>
              <a:rPr lang="en-US" altLang="it-IT" sz="1600" b="1" dirty="0">
                <a:latin typeface="Arial" charset="0"/>
              </a:rPr>
              <a:t>) {</a:t>
            </a:r>
            <a:r>
              <a:rPr lang="en-US" altLang="it-IT" sz="1600" b="1" dirty="0" err="1">
                <a:latin typeface="Arial" charset="0"/>
              </a:rPr>
              <a:t>ie.printStackTrace</a:t>
            </a:r>
            <a:r>
              <a:rPr lang="en-US" altLang="it-IT" sz="1600" b="1" dirty="0">
                <a:latin typeface="Arial" charset="0"/>
              </a:rPr>
              <a:t>();}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latin typeface="Arial" charset="0"/>
              </a:rPr>
              <a:t>	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System.out.println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(name + ": mi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sono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sfogata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per " + t + "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ms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");</a:t>
            </a:r>
          </a:p>
          <a:p>
            <a:pPr>
              <a:spcBef>
                <a:spcPct val="50000"/>
              </a:spcBef>
            </a:pP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en-US" altLang="it-IT" sz="1600" b="1" dirty="0" err="1">
                <a:solidFill>
                  <a:srgbClr val="00B050"/>
                </a:solidFill>
                <a:latin typeface="Arial" charset="0"/>
              </a:rPr>
              <a:t>stato</a:t>
            </a:r>
            <a:r>
              <a:rPr lang="en-US" altLang="it-IT" sz="1600" b="1" dirty="0">
                <a:solidFill>
                  <a:srgbClr val="00B050"/>
                </a:solidFill>
                <a:latin typeface="Arial" charset="0"/>
              </a:rPr>
              <a:t> = 0;</a:t>
            </a:r>
            <a:r>
              <a:rPr lang="en-US" altLang="it-IT" sz="1600" b="1" dirty="0">
                <a:latin typeface="Arial" charset="0"/>
              </a:rPr>
              <a:t>}	 …</a:t>
            </a:r>
          </a:p>
        </p:txBody>
      </p:sp>
      <p:sp>
        <p:nvSpPr>
          <p:cNvPr id="22533" name="Text Box 4099"/>
          <p:cNvSpPr txBox="1">
            <a:spLocks noChangeArrowheads="1"/>
          </p:cNvSpPr>
          <p:nvPr/>
        </p:nvSpPr>
        <p:spPr bwMode="auto">
          <a:xfrm>
            <a:off x="6019800" y="457200"/>
            <a:ext cx="2590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… public int getStato() {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   return stato;}</a:t>
            </a:r>
          </a:p>
          <a:p>
            <a:pPr>
              <a:spcBef>
                <a:spcPct val="50000"/>
              </a:spcBef>
            </a:pPr>
            <a:r>
              <a:rPr lang="en-US" altLang="it-IT" sz="1600" b="1">
                <a:latin typeface="Arial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355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E1637A-D8B0-4068-914E-95132BE7F72D}" type="slidenum">
              <a:rPr lang="it-IT" altLang="it-IT" sz="1400" smtClean="0"/>
              <a:pPr/>
              <a:t>28</a:t>
            </a:fld>
            <a:endParaRPr lang="it-IT" altLang="it-IT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it-IT" altLang="it-IT" smtClean="0"/>
              <a:t>Esempio</a:t>
            </a:r>
            <a:endParaRPr lang="en-GB" altLang="it-IT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cs typeface="Times New Roman" pitchFamily="18" charset="0"/>
              </a:rPr>
              <a:t>Si definiscano due tipi di </a:t>
            </a:r>
            <a:r>
              <a:rPr lang="it-IT" altLang="it-IT" sz="2800" dirty="0" err="1" smtClean="0">
                <a:cs typeface="Times New Roman" pitchFamily="18" charset="0"/>
              </a:rPr>
              <a:t>thread</a:t>
            </a:r>
            <a:r>
              <a:rPr lang="it-IT" altLang="it-IT" sz="2800" dirty="0" smtClean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cs typeface="Times New Roman" pitchFamily="18" charset="0"/>
              </a:rPr>
              <a:t>  - il tipo "a", che conta da 1 a 5, aspettando 0.2 s ad ogni passo</a:t>
            </a:r>
            <a:r>
              <a:rPr lang="it-IT" altLang="it-IT" sz="2800" dirty="0" smtClean="0">
                <a:cs typeface="Times New Roman" pitchFamily="18" charset="0"/>
              </a:rPr>
              <a:t>; segnala </a:t>
            </a:r>
            <a:r>
              <a:rPr lang="it-IT" altLang="it-IT" sz="2800" dirty="0" smtClean="0">
                <a:cs typeface="Times New Roman" pitchFamily="18" charset="0"/>
              </a:rPr>
              <a:t>la fine del primo conteggio; dunque riprende a contare da 5 a 1, aspettando sempre 0.2 s ad ogni passo, per poi terminare.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cs typeface="Times New Roman" pitchFamily="18" charset="0"/>
              </a:rPr>
              <a:t>   - il tipo "b", che alla creazione si mette in attesa di un segnale da un </a:t>
            </a:r>
            <a:r>
              <a:rPr lang="it-IT" altLang="it-IT" sz="2800" dirty="0" err="1" smtClean="0">
                <a:cs typeface="Times New Roman" pitchFamily="18" charset="0"/>
              </a:rPr>
              <a:t>thread</a:t>
            </a:r>
            <a:r>
              <a:rPr lang="it-IT" altLang="it-IT" sz="2800" dirty="0" smtClean="0">
                <a:cs typeface="Times New Roman" pitchFamily="18" charset="0"/>
              </a:rPr>
              <a:t>, fornito alla creazione dell'oggetto, poi termina.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cs typeface="Times New Roman" pitchFamily="18" charset="0"/>
              </a:rPr>
              <a:t> Si </a:t>
            </a:r>
            <a:r>
              <a:rPr lang="it-IT" altLang="it-IT" sz="2800" dirty="0" err="1" smtClean="0">
                <a:cs typeface="Times New Roman" pitchFamily="18" charset="0"/>
              </a:rPr>
              <a:t>construisca</a:t>
            </a:r>
            <a:r>
              <a:rPr lang="it-IT" altLang="it-IT" sz="2800" dirty="0" smtClean="0">
                <a:cs typeface="Times New Roman" pitchFamily="18" charset="0"/>
              </a:rPr>
              <a:t> dunque un programma che crei e faccia partire </a:t>
            </a:r>
            <a:r>
              <a:rPr lang="it-IT" altLang="it-IT" sz="2800" dirty="0" smtClean="0">
                <a:cs typeface="Times New Roman" pitchFamily="18" charset="0"/>
              </a:rPr>
              <a:t>due </a:t>
            </a:r>
            <a:r>
              <a:rPr lang="it-IT" altLang="it-IT" sz="2800" dirty="0" err="1" smtClean="0">
                <a:cs typeface="Times New Roman" pitchFamily="18" charset="0"/>
              </a:rPr>
              <a:t>thread</a:t>
            </a:r>
            <a:r>
              <a:rPr lang="it-IT" altLang="it-IT" sz="2800" dirty="0" smtClean="0">
                <a:cs typeface="Times New Roman" pitchFamily="18" charset="0"/>
              </a:rPr>
              <a:t> </a:t>
            </a:r>
            <a:r>
              <a:rPr lang="it-IT" altLang="it-IT" sz="2800" dirty="0" smtClean="0">
                <a:cs typeface="Times New Roman" pitchFamily="18" charset="0"/>
              </a:rPr>
              <a:t>X e Y, rispettivamente di tipo "a" e di tipo "b". Y deve mettersi in attesa di X.</a:t>
            </a:r>
            <a:endParaRPr lang="en-GB" altLang="it-IT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457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CCB820-FE64-4875-849D-7574A9B1EF41}" type="slidenum">
              <a:rPr lang="it-IT" altLang="it-IT" sz="1400" smtClean="0"/>
              <a:pPr/>
              <a:t>29</a:t>
            </a:fld>
            <a:endParaRPr lang="it-IT" altLang="it-IT" sz="140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530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public class es {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public static void main (String [] args){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a x = new a("X");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b y = new b("Y", (Thread)x);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x.start();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y.start();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System.out.println("Fine!");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it-IT" altLang="it-IT" sz="2400" b="1" smtClean="0">
              <a:cs typeface="Times New Roman" pitchFamily="18" charset="0"/>
            </a:endParaRPr>
          </a:p>
          <a:p>
            <a:endParaRPr lang="en-GB" altLang="it-IT" sz="24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921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7F5D0D-7F40-454E-942D-D4E4868AD25F}" type="slidenum">
              <a:rPr lang="it-IT" altLang="it-IT" sz="1400" smtClean="0"/>
              <a:pPr/>
              <a:t>3</a:t>
            </a:fld>
            <a:endParaRPr lang="it-IT" altLang="it-IT" sz="14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3058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public class Cons extends Thread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   Conto ilSuoConto;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   int maxSpesa;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   int tempo;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 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Cons(int m, int t, Conto c)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ilSuoConto = c;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maxSpesa = m;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tempo = t;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 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public void run ()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while (true)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    if(!ilSuoConto.ritira((int)(Math.random()*maxSpesa)))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	  System.out.println("Non riesco a tirar fuori i soldi!");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    else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	  System.out.println("Riesco a tirar fuori i soldi!");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    try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	sleep(tempo);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    } catch(InterruptedException ie)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         System.out.println(“ERRORE!");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   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	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Times New Roman" pitchFamily="18" charset="0"/>
              </a:rPr>
              <a:t>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it-IT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5603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905905-F190-4877-8FD3-166DDC8E625B}" type="slidenum">
              <a:rPr lang="it-IT" altLang="it-IT" sz="1400" smtClean="0"/>
              <a:pPr/>
              <a:t>30</a:t>
            </a:fld>
            <a:endParaRPr lang="it-IT" altLang="it-IT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public class a extends Thread{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    private String name;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 public a(String n)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this.name = n;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 public void run()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System.out.println("sono "+name);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for(int i=1; i&lt;=5; i++)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System.out.println(name + ":" + i);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try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	sleep(200);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} catch (InterruptedException ie)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	System.out.println(name+" interrotto");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synchronized (this)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notify();}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for(int i=5; i&gt;=1; i--)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System.out.println(name + ":" + i);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try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	sleep(200);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} catch (InterruptedException ie) {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	System.out.println(name+" interrotto");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   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  }</a:t>
            </a:r>
            <a:endParaRPr lang="it-IT" altLang="it-IT" sz="16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600" b="1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GB" altLang="it-IT" sz="1600" b="1" smtClean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6627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4EC0FF-16A7-4261-94D5-09B9399AE021}" type="slidenum">
              <a:rPr lang="it-IT" altLang="it-IT" sz="1400" smtClean="0"/>
              <a:pPr/>
              <a:t>31</a:t>
            </a:fld>
            <a:endParaRPr lang="it-IT" altLang="it-IT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public class b extends Thread{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   String name;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   Thread attendo;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public b(String n, Thread a)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this.name = n;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this.attendo = a;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public void run()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System.out.println("sono "+name);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System.out.println(name+": attendo...");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try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    synchronized (attendo)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	attendo.wait();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    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} catch (InterruptedException ie)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    System.out.println(name+" interrotto");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System.out.println(name+": ok!");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it-IT" sz="1800" b="1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7651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276140-7530-48CA-82DC-AE74D44D8C9B}" type="slidenum">
              <a:rPr lang="it-IT" altLang="it-IT" sz="1400" smtClean="0"/>
              <a:pPr/>
              <a:t>32</a:t>
            </a:fld>
            <a:endParaRPr lang="it-IT" altLang="it-IT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Esercizio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/>
              <a:t>Due autori devono lavorare sullo stesso documento, il documento è formato da diverse parti e ogni autore può prendere il lock su al massimo 2 parti del documento e due autori non possono prendere il lock sulla stessa parte. Si descriva tale problema di concorrenza in java.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867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E81E3E-3FC6-4741-8589-FEAD9AA7D185}" type="slidenum">
              <a:rPr lang="it-IT" altLang="it-IT" sz="1400" smtClean="0"/>
              <a:pPr/>
              <a:t>33</a:t>
            </a:fld>
            <a:endParaRPr lang="it-IT" altLang="it-IT" sz="140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569325" cy="6121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public class Section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</a:t>
            </a:r>
            <a:r>
              <a:rPr lang="en-GB" altLang="it-IT" sz="2800" smtClean="0"/>
              <a:t>private boolean busy;</a:t>
            </a:r>
            <a:endParaRPr lang="en-US" altLang="it-IT" sz="2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	</a:t>
            </a:r>
            <a:r>
              <a:rPr lang="en-US" altLang="it-IT" sz="2800" smtClean="0">
                <a:solidFill>
                  <a:srgbClr val="0000FF"/>
                </a:solidFill>
              </a:rPr>
              <a:t>public synchronized boolean getSection(){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    if (busy)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      	return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    	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      	busy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 		return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   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>
                <a:solidFill>
                  <a:srgbClr val="0000FF"/>
                </a:solidFill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	public synchronized void releaseSection()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  	busy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800" smtClean="0"/>
              <a:t>}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2969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11AFCA-9B0A-4FA6-BA6C-0C785C8B4F9E}" type="slidenum">
              <a:rPr lang="it-IT" altLang="it-IT" sz="1400" smtClean="0"/>
              <a:pPr/>
              <a:t>34</a:t>
            </a:fld>
            <a:endParaRPr lang="it-IT" altLang="it-IT" sz="14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it-IT" sz="2800" smtClean="0"/>
              <a:t>public class Author  extends Thread{</a:t>
            </a:r>
          </a:p>
          <a:p>
            <a:pPr>
              <a:buFontTx/>
              <a:buNone/>
            </a:pPr>
            <a:r>
              <a:rPr lang="en-US" altLang="it-IT" sz="2800" smtClean="0"/>
              <a:t>	int numSections;</a:t>
            </a:r>
          </a:p>
          <a:p>
            <a:pPr>
              <a:buFontTx/>
              <a:buNone/>
            </a:pPr>
            <a:r>
              <a:rPr lang="en-US" altLang="it-IT" sz="2800" smtClean="0"/>
              <a:t>	Section Sections[10];</a:t>
            </a:r>
          </a:p>
          <a:p>
            <a:pPr>
              <a:buFontTx/>
              <a:buNone/>
            </a:pPr>
            <a:r>
              <a:rPr lang="en-US" altLang="it-IT" sz="2800" smtClean="0"/>
              <a:t>	</a:t>
            </a:r>
          </a:p>
          <a:p>
            <a:pPr>
              <a:buFontTx/>
              <a:buNone/>
            </a:pPr>
            <a:r>
              <a:rPr lang="en-US" altLang="it-IT" sz="2800" smtClean="0"/>
              <a:t>	getSection(int n)</a:t>
            </a:r>
          </a:p>
          <a:p>
            <a:pPr>
              <a:buFontTx/>
              <a:buNone/>
            </a:pPr>
            <a:r>
              <a:rPr lang="en-US" altLang="it-IT" sz="2800" smtClean="0"/>
              <a:t>	{</a:t>
            </a:r>
          </a:p>
          <a:p>
            <a:pPr>
              <a:buFontTx/>
              <a:buNone/>
            </a:pPr>
            <a:r>
              <a:rPr lang="en-US" altLang="it-IT" sz="2800" smtClean="0"/>
              <a:t>		if(numSections&lt;2)</a:t>
            </a:r>
          </a:p>
          <a:p>
            <a:pPr>
              <a:buFontTx/>
              <a:buNone/>
            </a:pPr>
            <a:r>
              <a:rPr lang="en-US" altLang="it-IT" sz="2800" smtClean="0"/>
              <a:t>      		if(Sections[n].getSection(this))</a:t>
            </a:r>
          </a:p>
          <a:p>
            <a:pPr>
              <a:buFontTx/>
              <a:buNone/>
            </a:pPr>
            <a:r>
              <a:rPr lang="en-US" altLang="it-IT" sz="2800" smtClean="0"/>
              <a:t>      		{</a:t>
            </a:r>
          </a:p>
          <a:p>
            <a:pPr>
              <a:buFontTx/>
              <a:buNone/>
            </a:pPr>
            <a:r>
              <a:rPr lang="en-US" altLang="it-IT" sz="2800" smtClean="0"/>
              <a:t>           		numSections++;</a:t>
            </a:r>
          </a:p>
          <a:p>
            <a:pPr>
              <a:buFontTx/>
              <a:buNone/>
            </a:pPr>
            <a:r>
              <a:rPr lang="en-US" altLang="it-IT" sz="2800" smtClean="0"/>
              <a:t>      		}</a:t>
            </a:r>
          </a:p>
          <a:p>
            <a:pPr>
              <a:buFontTx/>
              <a:buNone/>
            </a:pPr>
            <a:r>
              <a:rPr lang="en-US" altLang="it-IT" sz="2800" smtClean="0"/>
              <a:t> } </a:t>
            </a:r>
            <a:endParaRPr lang="it-IT" altLang="it-IT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0723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1F89C1-BB12-4BD9-86C2-A59C77D37282}" type="slidenum">
              <a:rPr lang="it-IT" altLang="it-IT" sz="1400" smtClean="0"/>
              <a:pPr/>
              <a:t>35</a:t>
            </a:fld>
            <a:endParaRPr lang="it-IT" altLang="it-IT" sz="140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08962" cy="5903913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it-IT" sz="3200" smtClean="0"/>
              <a:t>releaseSection(int n) {    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it-IT" sz="3200" smtClean="0"/>
              <a:t>Sections[n].releaseSection();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it-IT" sz="3200" smtClean="0"/>
              <a:t>NumSections--;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 sz="3200" smtClean="0"/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 sz="3200" smtClean="0"/>
              <a:t>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 sz="3200" smtClean="0"/>
              <a:t>public void run ()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 sz="3200" smtClean="0"/>
              <a:t>	while (true)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it-IT" sz="3200" smtClean="0"/>
              <a:t>	</a:t>
            </a:r>
            <a:r>
              <a:rPr lang="it-IT" altLang="it-IT" sz="3200" smtClean="0"/>
              <a:t>………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altLang="it-IT" sz="3200" smtClean="0"/>
              <a:t>   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altLang="it-IT" sz="3200" smtClean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}</a:t>
            </a:r>
          </a:p>
          <a:p>
            <a:pPr>
              <a:lnSpc>
                <a:spcPct val="90000"/>
              </a:lnSpc>
            </a:pPr>
            <a:endParaRPr lang="it-IT" altLang="it-IT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1747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5CF385-26DB-4BEF-816C-E3B8BB38102E}" type="slidenum">
              <a:rPr lang="it-IT" altLang="it-IT" sz="1400" smtClean="0"/>
              <a:pPr/>
              <a:t>36</a:t>
            </a:fld>
            <a:endParaRPr lang="it-IT" altLang="it-IT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Esercizio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2800" smtClean="0"/>
              <a:t>Si consideri un software condiviso da 10 utenti di cui si hanno a disposizione solo 4 licenze. Ciascun utente qualora desideri utilizzare il software richiede la licenza, se essa è disponibile la acquisisce, per al più 2 ore, se non è disponibile, si mette in attesa che si liberi una licenza.</a:t>
            </a:r>
          </a:p>
          <a:p>
            <a:r>
              <a:rPr lang="it-IT" altLang="it-IT" sz="2800" smtClean="0"/>
              <a:t>Tracciare in Java le linee principali di un programma che gestisce il problema descritto sopra.</a:t>
            </a:r>
            <a:endParaRPr lang="en-US" altLang="it-IT" sz="2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2771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D91289-7D68-40FF-8B8F-8F18D7AC8EF1}" type="slidenum">
              <a:rPr lang="it-IT" altLang="it-IT" sz="1400" smtClean="0"/>
              <a:pPr/>
              <a:t>37</a:t>
            </a:fld>
            <a:endParaRPr lang="it-IT" altLang="it-IT" sz="140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642350" cy="61928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it-IT" smtClean="0"/>
              <a:t>public class ManagerLicenze {</a:t>
            </a:r>
          </a:p>
          <a:p>
            <a:pPr>
              <a:buFontTx/>
              <a:buNone/>
            </a:pPr>
            <a:r>
              <a:rPr lang="en-US" altLang="it-IT" smtClean="0"/>
              <a:t>	</a:t>
            </a:r>
            <a:r>
              <a:rPr lang="it-IT" altLang="it-IT" smtClean="0"/>
              <a:t>private int num_disp;</a:t>
            </a:r>
          </a:p>
          <a:p>
            <a:pPr>
              <a:buFontTx/>
              <a:buNone/>
            </a:pPr>
            <a:endParaRPr lang="it-IT" altLang="it-IT" smtClean="0"/>
          </a:p>
          <a:p>
            <a:pPr>
              <a:buFontTx/>
              <a:buNone/>
            </a:pPr>
            <a:r>
              <a:rPr lang="it-IT" altLang="it-IT" smtClean="0"/>
              <a:t>	public ManagerLicenze(){</a:t>
            </a:r>
          </a:p>
          <a:p>
            <a:pPr>
              <a:buFontTx/>
              <a:buNone/>
            </a:pPr>
            <a:r>
              <a:rPr lang="it-IT" altLang="it-IT" smtClean="0"/>
              <a:t>		num_disp = 4;</a:t>
            </a:r>
          </a:p>
          <a:p>
            <a:pPr>
              <a:buFontTx/>
              <a:buNone/>
            </a:pPr>
            <a:r>
              <a:rPr lang="it-IT" altLang="it-IT" smtClean="0"/>
              <a:t>	}</a:t>
            </a:r>
          </a:p>
          <a:p>
            <a:pPr>
              <a:buFontTx/>
              <a:buNone/>
            </a:pPr>
            <a:endParaRPr lang="it-IT" altLang="it-IT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3795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DE7AD6-E0C6-40F0-A82E-B5FC7D6D6256}" type="slidenum">
              <a:rPr lang="it-IT" altLang="it-IT" sz="1400" smtClean="0"/>
              <a:pPr/>
              <a:t>38</a:t>
            </a:fld>
            <a:endParaRPr lang="it-IT" altLang="it-IT" sz="140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smtClean="0"/>
              <a:t>	public synchronized boolean richiediLicenza(long minuti){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if(minuti&gt;120)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	return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//ci mettiamo in attesa finchè non c'è una licenza disponibile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</a:t>
            </a:r>
            <a:r>
              <a:rPr lang="en-US" altLang="it-IT" sz="2400" smtClean="0"/>
              <a:t>while(num_disp==0){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	try{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		wait();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	}catch(InterruptedException e){e.printStackTrace();}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num_disp--;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return true;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public synchronized void restituisciLicenza(){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num_disp++;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notify();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400" smtClean="0"/>
              <a:t>}</a:t>
            </a:r>
          </a:p>
          <a:p>
            <a:pPr>
              <a:lnSpc>
                <a:spcPct val="80000"/>
              </a:lnSpc>
            </a:pPr>
            <a:endParaRPr lang="it-IT" altLang="it-IT" sz="24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4819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E5CCD-42A0-4F46-B75D-6BBA22989202}" type="slidenum">
              <a:rPr lang="it-IT" altLang="it-IT" sz="1400" smtClean="0"/>
              <a:pPr/>
              <a:t>39</a:t>
            </a:fld>
            <a:endParaRPr lang="it-IT" altLang="it-IT" sz="14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713788" cy="6264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mtClean="0"/>
              <a:t>public class Utente extends Thread{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mtClean="0"/>
              <a:t>	</a:t>
            </a:r>
            <a:r>
              <a:rPr lang="it-IT" altLang="it-IT" smtClean="0"/>
              <a:t>String nome;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ManagerLicenze manager;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long minuti;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altLang="it-IT" smtClean="0"/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public Utente(String nome, ManagerLicenze manager, long minuti){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	this.nome = nome;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	this.manager = manager;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	this.minuti = minuti;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mtClean="0"/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altLang="it-IT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10243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7438C-704F-4411-A59C-328117F3975A}" type="slidenum">
              <a:rPr lang="it-IT" altLang="it-IT" sz="1400" smtClean="0"/>
              <a:pPr/>
              <a:t>4</a:t>
            </a:fld>
            <a:endParaRPr lang="it-IT" altLang="it-IT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public class Marito extends Thread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   private Conto ilMioConto;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Marito(Conto c)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ilMioConto = c;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public void run()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while (true)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    ilMioConto.deposita((int)(Math.random()*1000));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    try {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	sleep(6000);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Times New Roman" pitchFamily="18" charset="0"/>
              </a:rPr>
              <a:t>	    } catch(InterruptedException ie)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Times New Roman" pitchFamily="18" charset="0"/>
              </a:rPr>
              <a:t>          System.out.println(“ERRORE!");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Times New Roman" pitchFamily="18" charset="0"/>
              </a:rPr>
              <a:t>	    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it-IT" altLang="it-IT" sz="1800" b="1" smtClean="0">
              <a:cs typeface="Times New Roman" pitchFamily="18" charset="0"/>
            </a:endParaRPr>
          </a:p>
          <a:p>
            <a:pPr>
              <a:buFontTx/>
              <a:buNone/>
            </a:pPr>
            <a:endParaRPr lang="en-GB" altLang="it-IT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5843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366241-95BC-4B30-A838-6E7864CDDDAD}" type="slidenum">
              <a:rPr lang="it-IT" altLang="it-IT" sz="1400" smtClean="0"/>
              <a:pPr/>
              <a:t>40</a:t>
            </a:fld>
            <a:endParaRPr lang="it-IT" altLang="it-IT" sz="14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62642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public void run(){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    if(manager.richiediLicenza(minuti)){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System.out.println(“L’utente "+nome+" ha preso una licenza");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</a:t>
            </a:r>
            <a:r>
              <a:rPr lang="en-US" altLang="it-IT" sz="2000" smtClean="0"/>
              <a:t>try{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		sleep(minuti*60000);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	}catch(InterruptedException e){e.printStackTrace();}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manager.restituisciLicenza();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System.out.println(“L’utente " + nome + " ha lasciato la licenza dopo " 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				 minuti + " minuti");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   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    else{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System.out.println("Errore: L’utente " + nome +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	" ha richiesto una licenza per un periodo superiore a 120 minuti.");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    </a:t>
            </a:r>
            <a:r>
              <a:rPr lang="en-US" altLang="it-IT" sz="2000" smtClean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0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6867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F0E773-7A1E-4176-BF34-38066E1A192C}" type="slidenum">
              <a:rPr lang="it-IT" altLang="it-IT" sz="1400" smtClean="0"/>
              <a:pPr/>
              <a:t>41</a:t>
            </a:fld>
            <a:endParaRPr lang="it-IT" altLang="it-IT" sz="140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40763" cy="6597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public class Esempio{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</a:t>
            </a:r>
            <a:r>
              <a:rPr lang="it-IT" altLang="it-IT" sz="2000" smtClean="0"/>
              <a:t>Utente[] clienti;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ManagerLicenze manager;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public Esempio(int n){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clienti = new Utente[n];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</a:t>
            </a:r>
            <a:r>
              <a:rPr lang="en-US" altLang="it-IT" sz="2000" smtClean="0"/>
              <a:t>manager = new ManagerLicenze();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public static void main(String[] args){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it-IT" sz="2000" smtClean="0"/>
              <a:t>		</a:t>
            </a:r>
            <a:r>
              <a:rPr lang="it-IT" altLang="it-IT" sz="2000" smtClean="0"/>
              <a:t>Esempio es = new Esempio(5);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es.clienti[0] = new Utente("utente1", es.manager, 30);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es.clienti[1] = new Utente("utente2", es.manager, 45);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es.clienti[2] = new Utente("utente3", es.manager, 120);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es.clienti[3] = new Utente("utente4", es.manager, 120);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es.clienti[4] = new Utente("utente5", es.manager, 120);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es.clienti[0].start();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es.clienti[1].start();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es.clienti[2].start();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es.clienti[3].start();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es.clienti[4].start();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37891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A13FC3-CAA3-44E7-8132-94FAB7404BB9}" type="slidenum">
              <a:rPr lang="it-IT" altLang="it-IT" sz="1400" smtClean="0"/>
              <a:pPr/>
              <a:t>42</a:t>
            </a:fld>
            <a:endParaRPr lang="it-IT" altLang="it-IT" sz="14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403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Output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utente1 ha acquisito una licenza.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utente2 ha acquisito una licenza.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utente3 ha acquisito una licenza.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utente4 ha acquisito una licenza.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utente1 ha rilasciato la licenza dopo 30 minuti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utente5 ha acquisito una licenza.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utente2 ha rilasciato la licenza dopo 45 minuti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utente3 ha rilasciato la licenza dopo 120 minuti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utente4 ha rilasciato la licenza dopo 120 minuti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L'utente utente5 ha rilasciato la licenza dopo 120 minuti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olo 1"/>
          <p:cNvSpPr>
            <a:spLocks noGrp="1"/>
          </p:cNvSpPr>
          <p:nvPr>
            <p:ph type="title"/>
          </p:nvPr>
        </p:nvSpPr>
        <p:spPr>
          <a:xfrm>
            <a:off x="657225" y="71438"/>
            <a:ext cx="7772400" cy="1143000"/>
          </a:xfrm>
        </p:spPr>
        <p:txBody>
          <a:bodyPr/>
          <a:lstStyle/>
          <a:p>
            <a:r>
              <a:rPr lang="it-IT" altLang="it-IT" smtClean="0"/>
              <a:t>Esercizio: sala da ballo</a:t>
            </a:r>
          </a:p>
        </p:txBody>
      </p:sp>
      <p:sp>
        <p:nvSpPr>
          <p:cNvPr id="49155" name="Segnaposto contenuto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r>
              <a:rPr lang="it-IT" altLang="it-IT" sz="2400" smtClean="0"/>
              <a:t>In una sala da ballo, m cavalieri (threads) e n dame (risorse; senza offesa) sono impegnati nel ballo liscio. Si ha m&gt;n. Lo stato delle risorse è definito dall'array: </a:t>
            </a:r>
          </a:p>
          <a:p>
            <a:pPr>
              <a:buFontTx/>
              <a:buNone/>
            </a:pPr>
            <a:r>
              <a:rPr lang="it-IT" altLang="it-IT" sz="2400" smtClean="0"/>
              <a:t>	int [n] CavaliereInCoppiaCon; </a:t>
            </a:r>
          </a:p>
          <a:p>
            <a:pPr>
              <a:buFontTx/>
              <a:buNone/>
            </a:pPr>
            <a:r>
              <a:rPr lang="it-IT" altLang="it-IT" sz="2400" smtClean="0"/>
              <a:t>	dove CavaliereInCoppiaCon[j] == i se e solo se la dama j balla in coppia con il cavaliere i e CavaliereInCoppiaCon[j]== 0 se la dama j è libera. Si suppone il valore iniziale 0 per ogni dama; dopo l’inizializzazione ogni dama è sempre in coppia, salvo il transitorio durante le riassegnazioni.</a:t>
            </a:r>
          </a:p>
          <a:p>
            <a:r>
              <a:rPr lang="it-IT" altLang="it-IT" sz="2400" smtClean="0"/>
              <a:t>Lo stato dei cavalieri è definito dall'array:  </a:t>
            </a:r>
          </a:p>
          <a:p>
            <a:pPr>
              <a:buFontTx/>
              <a:buNone/>
            </a:pPr>
            <a:r>
              <a:rPr lang="it-IT" altLang="it-IT" sz="2400" smtClean="0"/>
              <a:t>	int [m] stato;    </a:t>
            </a:r>
          </a:p>
          <a:p>
            <a:pPr>
              <a:buFontTx/>
              <a:buNone/>
            </a:pPr>
            <a:r>
              <a:rPr lang="it-IT" altLang="it-IT" sz="2400" smtClean="0"/>
              <a:t>	stato[i] assume valori: 0 (indefinito), 1 (InCoppia),  2 (InCrisi), 3 (SenzaDama)</a:t>
            </a:r>
          </a:p>
        </p:txBody>
      </p:sp>
      <p:sp>
        <p:nvSpPr>
          <p:cNvPr id="49156" name="Segnaposto piè di pagina 3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49157" name="Segnaposto numero diapositiva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D4B140-95F0-4D93-B6BE-56A443DCA1BA}" type="slidenum">
              <a:rPr lang="it-IT" altLang="it-IT" sz="1400" smtClean="0"/>
              <a:pPr/>
              <a:t>43</a:t>
            </a:fld>
            <a:endParaRPr lang="it-IT" altLang="it-IT" sz="14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it-IT" altLang="it-IT" sz="2000" smtClean="0"/>
              <a:t>Prima dell’inizializzazione il valore è indefinito per ogni elemento; l’inizializzazione porta ogni cavaliere nello stato InCoppia (assegnando una dama) oppure nello stato SenzaDama (che equivale alla richiesta di ballare in coppia con una qualsiasi dama che rimanga libera).</a:t>
            </a:r>
          </a:p>
          <a:p>
            <a:r>
              <a:rPr lang="it-IT" altLang="it-IT" sz="2000" smtClean="0"/>
              <a:t>Per ogni coppia, trascorso un certo tempo dalla formazione, il cavaliere i manifesta l’intenzione di formare una coppia diversa: il cavaliere i passa nello stato InCrisi, che equivale a dichiarare l’intenzione di rilasciare la risorsa. Il cavaliere i individua anche una dama con la quale vorrebbe ballare. La selezione è casuale ed è svolta dal metodo  int damaCheAffascina(int IndiceDiCavaliere).  </a:t>
            </a:r>
          </a:p>
          <a:p>
            <a:r>
              <a:rPr lang="it-IT" altLang="it-IT" sz="2000" smtClean="0"/>
              <a:t>Le risorse sono rilasciate due per volta: se e solo se il cavaliere h che è in coppia con la dama selezionata dal cavaliere i è a sua volta InCrisi, le dame in coppia con i e h divengono libere e formano due nuove coppie. Ciascuna di esse può essere assegnata, oltre che a i o ad h, a uno qualunque dei cavalieri che si trovano nello stato SenzaDama. La selezione è eseguita in modo casuale dal metodo int ilPreferitoDi(int IndiceDiDama). A seconda che ottenga o meno l’assegnazione, ciascuno dei cavalieri i e h passa nello stato InCoppia oppure nello stato SenzaDama. </a:t>
            </a:r>
          </a:p>
          <a:p>
            <a:r>
              <a:rPr lang="it-IT" altLang="it-IT" sz="2000" smtClean="0"/>
              <a:t>I processi che si trovano nello stato InCoppia sono in esecuzione; la transizione nello stato InCrisi o SenzaDama provoca la loro sospensione.</a:t>
            </a:r>
          </a:p>
          <a:p>
            <a:r>
              <a:rPr lang="it-IT" altLang="it-IT" sz="2000" smtClean="0"/>
              <a:t> Realizzare il monitor SalaDaBallo per permettere ai cavalieri di ballare con le dame. </a:t>
            </a:r>
          </a:p>
          <a:p>
            <a:pPr>
              <a:buFontTx/>
              <a:buNone/>
            </a:pPr>
            <a:endParaRPr lang="it-IT" altLang="it-IT" sz="2000" smtClean="0"/>
          </a:p>
          <a:p>
            <a:pPr>
              <a:buFontTx/>
              <a:buNone/>
            </a:pPr>
            <a:endParaRPr lang="it-IT" altLang="it-IT" sz="18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contenuto 2"/>
          <p:cNvSpPr>
            <a:spLocks noGrp="1"/>
          </p:cNvSpPr>
          <p:nvPr>
            <p:ph idx="1"/>
          </p:nvPr>
        </p:nvSpPr>
        <p:spPr>
          <a:xfrm>
            <a:off x="142875" y="142875"/>
            <a:ext cx="8786813" cy="6500813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000" b="1" smtClean="0"/>
              <a:t>	public</a:t>
            </a:r>
            <a:r>
              <a:rPr lang="it-IT" altLang="it-IT" sz="2000" smtClean="0"/>
              <a:t> </a:t>
            </a:r>
            <a:r>
              <a:rPr lang="it-IT" altLang="it-IT" sz="2000" b="1" smtClean="0"/>
              <a:t>class</a:t>
            </a:r>
            <a:r>
              <a:rPr lang="it-IT" altLang="it-IT" sz="2000" smtClean="0"/>
              <a:t> BalloLiscio {</a:t>
            </a:r>
            <a:br>
              <a:rPr lang="it-IT" altLang="it-IT" sz="2000" smtClean="0"/>
            </a:br>
            <a:r>
              <a:rPr lang="it-IT" altLang="it-IT" sz="2000" smtClean="0"/>
              <a:t/>
            </a:r>
            <a:br>
              <a:rPr lang="it-IT" altLang="it-IT" sz="2000" smtClean="0"/>
            </a:br>
            <a:r>
              <a:rPr lang="it-IT" altLang="it-IT" sz="2000" smtClean="0"/>
              <a:t>/** Le condizioni di funzionamento del metodo main richiedono di fornire un numero di cavalieri strettamente superiore del numero delle dame ed un numero di dame strettamente superiore a 2. */</a:t>
            </a:r>
            <a:br>
              <a:rPr lang="it-IT" altLang="it-IT" sz="2000" smtClean="0"/>
            </a:br>
            <a:r>
              <a:rPr lang="it-IT" altLang="it-IT" sz="2000" smtClean="0"/>
              <a:t>    </a:t>
            </a:r>
            <a:r>
              <a:rPr lang="it-IT" altLang="it-IT" sz="2000" b="1" smtClean="0"/>
              <a:t>public</a:t>
            </a:r>
            <a:r>
              <a:rPr lang="it-IT" altLang="it-IT" sz="2000" smtClean="0"/>
              <a:t> static </a:t>
            </a:r>
            <a:r>
              <a:rPr lang="it-IT" altLang="it-IT" sz="2000" b="1" smtClean="0"/>
              <a:t>void</a:t>
            </a:r>
            <a:r>
              <a:rPr lang="it-IT" altLang="it-IT" sz="2000" smtClean="0"/>
              <a:t> main(String [] args) {</a:t>
            </a:r>
            <a:br>
              <a:rPr lang="it-IT" altLang="it-IT" sz="2000" smtClean="0"/>
            </a:br>
            <a:r>
              <a:rPr lang="it-IT" altLang="it-IT" sz="2000" smtClean="0"/>
              <a:t>        </a:t>
            </a:r>
            <a:r>
              <a:rPr lang="it-IT" altLang="it-IT" sz="2000" b="1" smtClean="0"/>
              <a:t>int</a:t>
            </a:r>
            <a:r>
              <a:rPr lang="it-IT" altLang="it-IT" sz="2000" smtClean="0"/>
              <a:t> dame = Integer.parseInt(args[0]);</a:t>
            </a:r>
            <a:br>
              <a:rPr lang="it-IT" altLang="it-IT" sz="2000" smtClean="0"/>
            </a:br>
            <a:r>
              <a:rPr lang="it-IT" altLang="it-IT" sz="2000" smtClean="0"/>
              <a:t>        </a:t>
            </a:r>
            <a:r>
              <a:rPr lang="it-IT" altLang="it-IT" sz="2000" b="1" smtClean="0"/>
              <a:t>int</a:t>
            </a:r>
            <a:r>
              <a:rPr lang="it-IT" altLang="it-IT" sz="2000" smtClean="0"/>
              <a:t> cavalieri = Integer.parseInt(args[1]);</a:t>
            </a:r>
            <a:br>
              <a:rPr lang="it-IT" altLang="it-IT" sz="2000" smtClean="0"/>
            </a:br>
            <a:r>
              <a:rPr lang="it-IT" altLang="it-IT" sz="2000" smtClean="0"/>
              <a:t>        // aggiungere controlli nel caso le due condizioni d'ingresso </a:t>
            </a:r>
            <a:br>
              <a:rPr lang="it-IT" altLang="it-IT" sz="2000" smtClean="0"/>
            </a:br>
            <a:r>
              <a:rPr lang="it-IT" altLang="it-IT" sz="2000" smtClean="0"/>
              <a:t>        // siano errate</a:t>
            </a:r>
            <a:br>
              <a:rPr lang="it-IT" altLang="it-IT" sz="2000" smtClean="0"/>
            </a:br>
            <a:r>
              <a:rPr lang="it-IT" altLang="it-IT" sz="2000" smtClean="0"/>
              <a:t>        SalaDaBallo sballo= </a:t>
            </a:r>
            <a:r>
              <a:rPr lang="it-IT" altLang="it-IT" sz="2000" b="1" smtClean="0"/>
              <a:t>new</a:t>
            </a:r>
            <a:r>
              <a:rPr lang="it-IT" altLang="it-IT" sz="2000" smtClean="0"/>
              <a:t> SalaDaBallo(dame,cavalieri);</a:t>
            </a:r>
            <a:br>
              <a:rPr lang="it-IT" altLang="it-IT" sz="2000" smtClean="0"/>
            </a:br>
            <a:r>
              <a:rPr lang="it-IT" altLang="it-IT" sz="2000" smtClean="0"/>
              <a:t>        System.out.println("Inizino le danze");</a:t>
            </a:r>
            <a:br>
              <a:rPr lang="it-IT" altLang="it-IT" sz="2000" smtClean="0"/>
            </a:br>
            <a:r>
              <a:rPr lang="it-IT" altLang="it-IT" sz="2000" smtClean="0"/>
              <a:t>           </a:t>
            </a:r>
            <a:r>
              <a:rPr lang="it-IT" altLang="it-IT" sz="2000" b="1" smtClean="0"/>
              <a:t>for</a:t>
            </a:r>
            <a:r>
              <a:rPr lang="it-IT" altLang="it-IT" sz="2000" smtClean="0"/>
              <a:t> (</a:t>
            </a:r>
            <a:r>
              <a:rPr lang="it-IT" altLang="it-IT" sz="2000" b="1" smtClean="0"/>
              <a:t>int</a:t>
            </a:r>
            <a:r>
              <a:rPr lang="it-IT" altLang="it-IT" sz="2000" smtClean="0"/>
              <a:t> i=1; i &lt;= cavalieri; i++) {</a:t>
            </a:r>
            <a:br>
              <a:rPr lang="it-IT" altLang="it-IT" sz="2000" smtClean="0"/>
            </a:br>
            <a:r>
              <a:rPr lang="it-IT" altLang="it-IT" sz="2000" smtClean="0"/>
              <a:t>            Cavaliere c = </a:t>
            </a:r>
            <a:r>
              <a:rPr lang="it-IT" altLang="it-IT" sz="2000" b="1" smtClean="0"/>
              <a:t>new</a:t>
            </a:r>
            <a:r>
              <a:rPr lang="it-IT" altLang="it-IT" sz="2000" smtClean="0"/>
              <a:t> Cavaliere(i,sballo);</a:t>
            </a:r>
            <a:br>
              <a:rPr lang="it-IT" altLang="it-IT" sz="2000" smtClean="0"/>
            </a:br>
            <a:r>
              <a:rPr lang="it-IT" altLang="it-IT" sz="2000" smtClean="0"/>
              <a:t>            c.start();</a:t>
            </a:r>
            <a:br>
              <a:rPr lang="it-IT" altLang="it-IT" sz="2000" smtClean="0"/>
            </a:br>
            <a:r>
              <a:rPr lang="it-IT" altLang="it-IT" sz="2000" smtClean="0"/>
              <a:t>        }</a:t>
            </a:r>
            <a:br>
              <a:rPr lang="it-IT" altLang="it-IT" sz="2000" smtClean="0"/>
            </a:br>
            <a:r>
              <a:rPr lang="it-IT" altLang="it-IT" sz="2000" smtClean="0"/>
              <a:t>    }</a:t>
            </a:r>
            <a:br>
              <a:rPr lang="it-IT" altLang="it-IT" sz="2000" smtClean="0"/>
            </a:br>
            <a:r>
              <a:rPr lang="it-IT" altLang="it-IT" sz="2000" smtClean="0"/>
              <a:t>}</a:t>
            </a:r>
          </a:p>
          <a:p>
            <a:pPr>
              <a:buFontTx/>
              <a:buNone/>
            </a:pPr>
            <a:r>
              <a:rPr lang="it-IT" altLang="it-IT" sz="2000" b="1" smtClean="0"/>
              <a:t>	</a:t>
            </a:r>
            <a:endParaRPr lang="it-IT" altLang="it-IT" sz="2000" smtClean="0"/>
          </a:p>
        </p:txBody>
      </p:sp>
      <p:sp>
        <p:nvSpPr>
          <p:cNvPr id="51203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F1808C-EC8E-4719-8CBC-D27D33EC83B3}" type="slidenum">
              <a:rPr lang="it-IT" altLang="it-IT" sz="1400" smtClean="0"/>
              <a:pPr/>
              <a:t>45</a:t>
            </a:fld>
            <a:endParaRPr lang="it-IT" altLang="it-IT" sz="14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000" b="1" smtClean="0"/>
              <a:t>	import</a:t>
            </a:r>
            <a:r>
              <a:rPr lang="it-IT" altLang="it-IT" sz="2000" smtClean="0"/>
              <a:t> java.util.Random;</a:t>
            </a:r>
            <a:br>
              <a:rPr lang="it-IT" altLang="it-IT" sz="2000" smtClean="0"/>
            </a:br>
            <a:r>
              <a:rPr lang="it-IT" altLang="it-IT" sz="2000" b="1" smtClean="0"/>
              <a:t>public</a:t>
            </a:r>
            <a:r>
              <a:rPr lang="it-IT" altLang="it-IT" sz="2000" smtClean="0"/>
              <a:t> </a:t>
            </a:r>
            <a:r>
              <a:rPr lang="it-IT" altLang="it-IT" sz="2000" b="1" smtClean="0"/>
              <a:t>class</a:t>
            </a:r>
            <a:r>
              <a:rPr lang="it-IT" altLang="it-IT" sz="2000" smtClean="0"/>
              <a:t> Cavaliere </a:t>
            </a:r>
            <a:r>
              <a:rPr lang="it-IT" altLang="it-IT" sz="2000" b="1" smtClean="0"/>
              <a:t>extends</a:t>
            </a:r>
            <a:r>
              <a:rPr lang="it-IT" altLang="it-IT" sz="2000" smtClean="0"/>
              <a:t> </a:t>
            </a:r>
            <a:r>
              <a:rPr lang="it-IT" altLang="it-IT" sz="2000" b="1" smtClean="0"/>
              <a:t>Thread</a:t>
            </a:r>
            <a:r>
              <a:rPr lang="it-IT" altLang="it-IT" sz="2000" smtClean="0"/>
              <a:t> {</a:t>
            </a:r>
            <a:br>
              <a:rPr lang="it-IT" altLang="it-IT" sz="2000" smtClean="0"/>
            </a:br>
            <a:r>
              <a:rPr lang="it-IT" altLang="it-IT" sz="2000" smtClean="0"/>
              <a:t>    </a:t>
            </a:r>
            <a:r>
              <a:rPr lang="it-IT" altLang="it-IT" sz="2000" b="1" smtClean="0"/>
              <a:t>private</a:t>
            </a:r>
            <a:r>
              <a:rPr lang="it-IT" altLang="it-IT" sz="2000" smtClean="0"/>
              <a:t> </a:t>
            </a:r>
            <a:r>
              <a:rPr lang="it-IT" altLang="it-IT" sz="2000" b="1" smtClean="0"/>
              <a:t>int</a:t>
            </a:r>
            <a:r>
              <a:rPr lang="it-IT" altLang="it-IT" sz="2000" smtClean="0"/>
              <a:t> indice;  </a:t>
            </a:r>
            <a:r>
              <a:rPr lang="it-IT" altLang="it-IT" sz="2000" b="1" smtClean="0"/>
              <a:t>private</a:t>
            </a:r>
            <a:r>
              <a:rPr lang="it-IT" altLang="it-IT" sz="2000" smtClean="0"/>
              <a:t> SalaDaBallo sballo;</a:t>
            </a:r>
            <a:br>
              <a:rPr lang="it-IT" altLang="it-IT" sz="2000" smtClean="0"/>
            </a:br>
            <a:r>
              <a:rPr lang="it-IT" altLang="it-IT" sz="2000" smtClean="0"/>
              <a:t/>
            </a:r>
            <a:br>
              <a:rPr lang="it-IT" altLang="it-IT" sz="2000" smtClean="0"/>
            </a:br>
            <a:r>
              <a:rPr lang="it-IT" altLang="it-IT" sz="2000" smtClean="0"/>
              <a:t>    // Il cavaliere conosce il suo nome e quello della sala da ballo</a:t>
            </a:r>
            <a:br>
              <a:rPr lang="it-IT" altLang="it-IT" sz="2000" smtClean="0"/>
            </a:br>
            <a:r>
              <a:rPr lang="it-IT" altLang="it-IT" sz="2000" smtClean="0"/>
              <a:t>    </a:t>
            </a:r>
            <a:r>
              <a:rPr lang="it-IT" altLang="it-IT" sz="2000" b="1" smtClean="0"/>
              <a:t>public</a:t>
            </a:r>
            <a:r>
              <a:rPr lang="it-IT" altLang="it-IT" sz="2000" smtClean="0"/>
              <a:t> Cavaliere(</a:t>
            </a:r>
            <a:r>
              <a:rPr lang="it-IT" altLang="it-IT" sz="2000" b="1" smtClean="0"/>
              <a:t>int</a:t>
            </a:r>
            <a:r>
              <a:rPr lang="it-IT" altLang="it-IT" sz="2000" smtClean="0"/>
              <a:t> i, SalaDaBallo sb) {  indice = i;  sballo = sb;  }</a:t>
            </a:r>
            <a:br>
              <a:rPr lang="it-IT" altLang="it-IT" sz="2000" smtClean="0"/>
            </a:br>
            <a:r>
              <a:rPr lang="it-IT" altLang="it-IT" sz="2000" smtClean="0"/>
              <a:t/>
            </a:r>
            <a:br>
              <a:rPr lang="it-IT" altLang="it-IT" sz="2000" smtClean="0"/>
            </a:br>
            <a:r>
              <a:rPr lang="it-IT" altLang="it-IT" sz="2000" smtClean="0"/>
              <a:t>     /** Il cavaliere balla con una dama finchè non si invaghisce di un'altra.</a:t>
            </a:r>
            <a:br>
              <a:rPr lang="it-IT" altLang="it-IT" sz="2000" smtClean="0"/>
            </a:br>
            <a:r>
              <a:rPr lang="it-IT" altLang="it-IT" sz="2000" smtClean="0"/>
              <a:t>        * Passerà, dunque, tra stati di ballo e sedute al tavolino.*/</a:t>
            </a:r>
            <a:br>
              <a:rPr lang="it-IT" altLang="it-IT" sz="2000" smtClean="0"/>
            </a:br>
            <a:r>
              <a:rPr lang="it-IT" altLang="it-IT" sz="2000" smtClean="0"/>
              <a:t>    </a:t>
            </a:r>
            <a:r>
              <a:rPr lang="it-IT" altLang="it-IT" sz="2000" b="1" smtClean="0"/>
              <a:t>public</a:t>
            </a:r>
            <a:r>
              <a:rPr lang="it-IT" altLang="it-IT" sz="2000" smtClean="0"/>
              <a:t> </a:t>
            </a:r>
            <a:r>
              <a:rPr lang="it-IT" altLang="it-IT" sz="2000" b="1" smtClean="0"/>
              <a:t>void</a:t>
            </a:r>
            <a:r>
              <a:rPr lang="it-IT" altLang="it-IT" sz="2000" smtClean="0"/>
              <a:t> </a:t>
            </a:r>
            <a:r>
              <a:rPr lang="it-IT" altLang="it-IT" sz="2000" b="1" smtClean="0"/>
              <a:t>run</a:t>
            </a:r>
            <a:r>
              <a:rPr lang="it-IT" altLang="it-IT" sz="2000" smtClean="0"/>
              <a:t>() {</a:t>
            </a:r>
            <a:br>
              <a:rPr lang="it-IT" altLang="it-IT" sz="2000" smtClean="0"/>
            </a:br>
            <a:r>
              <a:rPr lang="it-IT" altLang="it-IT" sz="2000" smtClean="0"/>
              <a:t>        sballo.inizializzazione(indice);</a:t>
            </a:r>
            <a:br>
              <a:rPr lang="it-IT" altLang="it-IT" sz="2000" smtClean="0"/>
            </a:br>
            <a:r>
              <a:rPr lang="it-IT" altLang="it-IT" sz="2000" smtClean="0"/>
              <a:t>        </a:t>
            </a:r>
            <a:r>
              <a:rPr lang="it-IT" altLang="it-IT" sz="2000" b="1" smtClean="0"/>
              <a:t>int</a:t>
            </a:r>
            <a:r>
              <a:rPr lang="it-IT" altLang="it-IT" sz="2000" smtClean="0"/>
              <a:t> damaAssegnata = sballo.laMiaDama(indice);</a:t>
            </a:r>
            <a:br>
              <a:rPr lang="it-IT" altLang="it-IT" sz="2000" smtClean="0"/>
            </a:br>
            <a:r>
              <a:rPr lang="it-IT" altLang="it-IT" sz="2000" smtClean="0"/>
              <a:t>        Random gen = </a:t>
            </a:r>
            <a:r>
              <a:rPr lang="it-IT" altLang="it-IT" sz="2000" b="1" smtClean="0"/>
              <a:t>new</a:t>
            </a:r>
            <a:r>
              <a:rPr lang="it-IT" altLang="it-IT" sz="2000" smtClean="0"/>
              <a:t> Random();</a:t>
            </a:r>
            <a:br>
              <a:rPr lang="it-IT" altLang="it-IT" sz="2000" smtClean="0"/>
            </a:br>
            <a:r>
              <a:rPr lang="it-IT" altLang="it-IT" sz="2000" smtClean="0"/>
              <a:t>        </a:t>
            </a:r>
            <a:r>
              <a:rPr lang="it-IT" altLang="it-IT" sz="2000" b="1" smtClean="0"/>
              <a:t>while</a:t>
            </a:r>
            <a:r>
              <a:rPr lang="it-IT" altLang="it-IT" sz="2000" smtClean="0"/>
              <a:t> (</a:t>
            </a:r>
            <a:r>
              <a:rPr lang="it-IT" altLang="it-IT" sz="2000" b="1" smtClean="0"/>
              <a:t>true</a:t>
            </a:r>
            <a:r>
              <a:rPr lang="it-IT" altLang="it-IT" sz="2000" smtClean="0"/>
              <a:t>) {</a:t>
            </a:r>
            <a:br>
              <a:rPr lang="it-IT" altLang="it-IT" sz="2000" smtClean="0"/>
            </a:br>
            <a:r>
              <a:rPr lang="it-IT" altLang="it-IT" sz="2000" smtClean="0"/>
              <a:t>            System.out.println("Il cavaliere "+indice+" balla con " + damaAssegnata);</a:t>
            </a:r>
            <a:br>
              <a:rPr lang="it-IT" altLang="it-IT" sz="2000" smtClean="0"/>
            </a:br>
            <a:r>
              <a:rPr lang="it-IT" altLang="it-IT" sz="2000" smtClean="0"/>
              <a:t>            </a:t>
            </a:r>
            <a:r>
              <a:rPr lang="it-IT" altLang="it-IT" sz="2000" b="1" smtClean="0"/>
              <a:t>try</a:t>
            </a:r>
            <a:r>
              <a:rPr lang="it-IT" altLang="it-IT" sz="2000" smtClean="0"/>
              <a:t> {  </a:t>
            </a:r>
            <a:r>
              <a:rPr lang="it-IT" altLang="it-IT" sz="2000" b="1" smtClean="0"/>
              <a:t>sleep</a:t>
            </a:r>
            <a:r>
              <a:rPr lang="it-IT" altLang="it-IT" sz="2000" smtClean="0"/>
              <a:t>(gen.nextInt(2000));  } </a:t>
            </a:r>
            <a:r>
              <a:rPr lang="it-IT" altLang="it-IT" sz="2000" b="1" smtClean="0"/>
              <a:t>catch</a:t>
            </a:r>
            <a:r>
              <a:rPr lang="it-IT" altLang="it-IT" sz="2000" smtClean="0"/>
              <a:t> (</a:t>
            </a:r>
            <a:r>
              <a:rPr lang="it-IT" altLang="it-IT" sz="2000" b="1" smtClean="0"/>
              <a:t>InterruptedException</a:t>
            </a:r>
            <a:r>
              <a:rPr lang="it-IT" altLang="it-IT" sz="2000" smtClean="0"/>
              <a:t> e) {}</a:t>
            </a:r>
            <a:br>
              <a:rPr lang="it-IT" altLang="it-IT" sz="2000" smtClean="0"/>
            </a:br>
            <a:r>
              <a:rPr lang="it-IT" altLang="it-IT" sz="2000" smtClean="0"/>
              <a:t>            System.out.println("Il cavaliere" + indice + " e' in crisi");</a:t>
            </a:r>
            <a:br>
              <a:rPr lang="it-IT" altLang="it-IT" sz="2000" smtClean="0"/>
            </a:br>
            <a:r>
              <a:rPr lang="it-IT" altLang="it-IT" sz="2000" smtClean="0"/>
              <a:t>            sballo.coppiaInCrisi(indice);</a:t>
            </a:r>
            <a:br>
              <a:rPr lang="it-IT" altLang="it-IT" sz="2000" smtClean="0"/>
            </a:br>
            <a:r>
              <a:rPr lang="it-IT" altLang="it-IT" sz="2000" smtClean="0"/>
              <a:t>            damaAssegnata = sballo.laMiaDama(indice);</a:t>
            </a:r>
            <a:br>
              <a:rPr lang="it-IT" altLang="it-IT" sz="2000" smtClean="0"/>
            </a:br>
            <a:r>
              <a:rPr lang="it-IT" altLang="it-IT" sz="2000" smtClean="0"/>
              <a:t>        }</a:t>
            </a:r>
            <a:br>
              <a:rPr lang="it-IT" altLang="it-IT" sz="2000" smtClean="0"/>
            </a:br>
            <a:r>
              <a:rPr lang="it-IT" altLang="it-IT" sz="2000" smtClean="0"/>
              <a:t>    }</a:t>
            </a:r>
            <a:br>
              <a:rPr lang="it-IT" altLang="it-IT" sz="2000" smtClean="0"/>
            </a:br>
            <a:r>
              <a:rPr lang="it-IT" altLang="it-IT" sz="2000" smtClean="0"/>
              <a:t>}</a:t>
            </a:r>
          </a:p>
          <a:p>
            <a:pPr>
              <a:buFontTx/>
              <a:buNone/>
            </a:pPr>
            <a:endParaRPr lang="it-IT" altLang="it-IT" sz="2000" smtClean="0"/>
          </a:p>
          <a:p>
            <a:pPr>
              <a:buFontTx/>
              <a:buNone/>
            </a:pPr>
            <a:endParaRPr lang="it-IT" altLang="it-IT" sz="2000" smtClean="0"/>
          </a:p>
        </p:txBody>
      </p:sp>
      <p:sp>
        <p:nvSpPr>
          <p:cNvPr id="5222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15457-5E25-495C-BDCF-C72CC70E34E1}" type="slidenum">
              <a:rPr lang="it-IT" altLang="it-IT" sz="1400" smtClean="0"/>
              <a:pPr/>
              <a:t>46</a:t>
            </a:fld>
            <a:endParaRPr lang="it-IT" altLang="it-IT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4"/>
          <p:cNvSpPr>
            <a:spLocks noGrp="1"/>
          </p:cNvSpPr>
          <p:nvPr>
            <p:ph type="ftr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1400" smtClean="0"/>
              <a:t>Concorrenza</a:t>
            </a:r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24B936-E29A-4BAF-AEB3-3DFFFB7E0C38}" type="slidenum">
              <a:rPr lang="it-IT" altLang="it-IT" sz="1400" smtClean="0"/>
              <a:pPr/>
              <a:t>5</a:t>
            </a:fld>
            <a:endParaRPr lang="it-IT" altLang="it-IT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457200"/>
            <a:ext cx="8786812" cy="5638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public class Famiglia {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 public static void main(String Args[]) {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Conto </a:t>
            </a:r>
            <a:r>
              <a:rPr lang="it-IT" altLang="it-IT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 = new Conto();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Marito p = new Marito(</a:t>
            </a:r>
            <a:r>
              <a:rPr lang="it-IT" altLang="it-IT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Cons m = new Cons(1000,4000,</a:t>
            </a:r>
            <a:r>
              <a:rPr lang="it-IT" altLang="it-IT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Cons f = new Cons(300,3000,</a:t>
            </a:r>
            <a:r>
              <a:rPr lang="it-IT" altLang="it-IT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 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p.start();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m.start();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	f.start();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 }</a:t>
            </a:r>
            <a:endParaRPr lang="it-IT" altLang="it-IT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it-IT" altLang="it-IT" sz="2400" b="1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GB" altLang="it-IT" sz="2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Esercizio Thread Pentola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400" dirty="0" smtClean="0"/>
              <a:t>Dei campeggiatori mangiano servendosi da una pentola comune.</a:t>
            </a:r>
          </a:p>
          <a:p>
            <a:pPr>
              <a:lnSpc>
                <a:spcPct val="80000"/>
              </a:lnSpc>
            </a:pPr>
            <a:r>
              <a:rPr lang="it-IT" altLang="it-IT" sz="2400" dirty="0" smtClean="0"/>
              <a:t>La pentola può contenere P porzioni di cibo (con P non necessariamente maggiore del numero di </a:t>
            </a:r>
            <a:r>
              <a:rPr lang="it-IT" altLang="it-IT" sz="2400" dirty="0"/>
              <a:t>campeggiatori). </a:t>
            </a:r>
            <a:r>
              <a:rPr lang="it-IT" altLang="it-IT" sz="2400" dirty="0" smtClean="0"/>
              <a:t>Ogni campeggiatore mangia una porzione per volta. Quando la pentola si svuota (e solo allora), il cuoco provvede a riempirla con nuove P porzioni.</a:t>
            </a:r>
          </a:p>
          <a:p>
            <a:pPr>
              <a:lnSpc>
                <a:spcPct val="80000"/>
              </a:lnSpc>
            </a:pPr>
            <a:r>
              <a:rPr lang="it-IT" altLang="it-IT" sz="2400" dirty="0" smtClean="0"/>
              <a:t>Tratteggiare in Java per le sole parti relative alla sincronizzazione tra i processi, i programmi che realizzano i comportamenti dei </a:t>
            </a:r>
            <a:r>
              <a:rPr lang="it-IT" altLang="it-IT" sz="2400" dirty="0"/>
              <a:t>campeggiatori </a:t>
            </a:r>
            <a:r>
              <a:rPr lang="it-IT" altLang="it-IT" sz="2400" dirty="0" smtClean="0"/>
              <a:t>e del cuoco e la gestione della pentola.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Soluzione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mtClean="0"/>
              <a:t>Class Pentola {</a:t>
            </a:r>
          </a:p>
          <a:p>
            <a:pPr>
              <a:buFontTx/>
              <a:buNone/>
            </a:pPr>
            <a:r>
              <a:rPr lang="it-IT" altLang="it-IT" smtClean="0"/>
              <a:t>    final int P = 40;</a:t>
            </a:r>
          </a:p>
          <a:p>
            <a:pPr>
              <a:buFontTx/>
              <a:buNone/>
            </a:pPr>
            <a:r>
              <a:rPr lang="it-IT" altLang="it-IT" smtClean="0"/>
              <a:t>    private int nPorzioni;</a:t>
            </a:r>
          </a:p>
          <a:p>
            <a:pPr>
              <a:buFontTx/>
              <a:buNone/>
            </a:pPr>
            <a:r>
              <a:rPr lang="it-IT" altLang="it-IT" smtClean="0"/>
              <a:t>    public Pentola() {</a:t>
            </a:r>
          </a:p>
          <a:p>
            <a:pPr>
              <a:buFontTx/>
              <a:buNone/>
            </a:pPr>
            <a:r>
              <a:rPr lang="it-IT" altLang="it-IT" smtClean="0"/>
              <a:t>		nPorzioni = P;</a:t>
            </a:r>
          </a:p>
          <a:p>
            <a:pPr>
              <a:buFontTx/>
              <a:buNone/>
            </a:pPr>
            <a:r>
              <a:rPr lang="it-IT" altLang="it-IT" smtClean="0"/>
              <a:t>    }</a:t>
            </a:r>
          </a:p>
          <a:p>
            <a:pPr>
              <a:buFontTx/>
              <a:buNone/>
            </a:pPr>
            <a:r>
              <a:rPr lang="it-IT" altLang="it-IT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public syncronized  void prendiPorzione(){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</a:t>
            </a:r>
            <a:r>
              <a:rPr lang="en-GB" altLang="it-IT" sz="2000" smtClean="0"/>
              <a:t>while ( ! (nPorzioni &gt; 0) 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			try { wait();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			catch (InterruptedException e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                             </a:t>
            </a:r>
            <a:r>
              <a:rPr lang="it-IT" altLang="it-IT" sz="2000" smtClean="0"/>
              <a:t>System.out.println(“ERRORE!!!!");</a:t>
            </a:r>
            <a:endParaRPr lang="en-GB" altLang="it-IT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            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		</a:t>
            </a:r>
            <a:r>
              <a:rPr lang="it-IT" altLang="it-IT" sz="2000" smtClean="0"/>
              <a:t>nPorzioni--;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System.out.println("Pentola: presa porzione");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notifyAll();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    }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    public syncronized void riempiPentola(){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</a:t>
            </a:r>
            <a:r>
              <a:rPr lang="en-GB" altLang="it-IT" sz="2000" smtClean="0"/>
              <a:t>while ( ! (nPorzioni == 0) 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			try { wait();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			catch (InterruptedException e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                             </a:t>
            </a:r>
            <a:r>
              <a:rPr lang="it-IT" altLang="it-IT" sz="2000" smtClean="0"/>
              <a:t>System.out.println(“ERRORE!!!!");</a:t>
            </a:r>
            <a:endParaRPr lang="en-GB" altLang="it-IT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            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		</a:t>
            </a:r>
            <a:r>
              <a:rPr lang="it-IT" altLang="it-IT" sz="2000" smtClean="0"/>
              <a:t>nPorzioni = 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System.out.println("Pentola: riempita di porzioni");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smtClean="0"/>
              <a:t>		</a:t>
            </a:r>
            <a:r>
              <a:rPr lang="en-GB" altLang="it-IT" sz="2000" smtClean="0"/>
              <a:t>notifyAll();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    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000" smtClean="0"/>
              <a:t>} </a:t>
            </a:r>
            <a:endParaRPr lang="it-IT" altLang="it-IT" sz="2000" smtClean="0"/>
          </a:p>
          <a:p>
            <a:pPr>
              <a:lnSpc>
                <a:spcPct val="80000"/>
              </a:lnSpc>
              <a:buFontTx/>
              <a:buNone/>
            </a:pPr>
            <a:endParaRPr lang="it-IT" alt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373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smtClean="0"/>
              <a:t>Class Cuoco extends Thread{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smtClean="0"/>
              <a:t>    </a:t>
            </a:r>
            <a:r>
              <a:rPr lang="it-IT" altLang="it-IT" sz="2800" smtClean="0"/>
              <a:t>private Pentola pentola;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     public Cuoco(Pentola p)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        </a:t>
            </a:r>
            <a:r>
              <a:rPr lang="en-GB" altLang="it-IT" sz="2800" smtClean="0"/>
              <a:t>pentola=p;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smtClean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it-IT" sz="2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smtClean="0"/>
              <a:t>    public void run (){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800" smtClean="0"/>
              <a:t>        </a:t>
            </a:r>
            <a:r>
              <a:rPr lang="it-IT" altLang="it-IT" sz="2800" smtClean="0"/>
              <a:t>while(true){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pentola.riempiPentola();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System.out.println(“cuoco: ho riempito la pentola”);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  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smtClean="0"/>
              <a:t>}</a:t>
            </a:r>
            <a:endParaRPr lang="en-GB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1559</Words>
  <Application>Microsoft Office PowerPoint</Application>
  <PresentationFormat>Presentazione su schermo (4:3)</PresentationFormat>
  <Paragraphs>629</Paragraphs>
  <Slides>46</Slides>
  <Notes>46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51" baseType="lpstr">
      <vt:lpstr>Arial</vt:lpstr>
      <vt:lpstr>Courier New</vt:lpstr>
      <vt:lpstr>Times New Roman</vt:lpstr>
      <vt:lpstr>Default Design</vt:lpstr>
      <vt:lpstr>Immagine</vt:lpstr>
      <vt:lpstr>Conto corrente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 Thread Pentola</vt:lpstr>
      <vt:lpstr>Soluzione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</vt:lpstr>
      <vt:lpstr>Parte 1</vt:lpstr>
      <vt:lpstr>Soluzione 1</vt:lpstr>
      <vt:lpstr>Parte 2</vt:lpstr>
      <vt:lpstr>Soluzione 2</vt:lpstr>
      <vt:lpstr>Parte 3</vt:lpstr>
      <vt:lpstr>Soluzione 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 impianto con valvola</vt:lpstr>
      <vt:lpstr>Impianto in Java</vt:lpstr>
      <vt:lpstr>Presentazione standard di PowerPoint</vt:lpstr>
      <vt:lpstr>Presentazione standard di PowerPoint</vt:lpstr>
      <vt:lpstr>Presentazione standard di PowerPoint</vt:lpstr>
      <vt:lpstr>Esempio</vt:lpstr>
      <vt:lpstr>Presentazione standard di PowerPoint</vt:lpstr>
      <vt:lpstr>Presentazione standard di PowerPoint</vt:lpstr>
      <vt:lpstr>Presentazione standard di PowerPoint</vt:lpstr>
      <vt:lpstr>Esercizio</vt:lpstr>
      <vt:lpstr>Presentazione standard di PowerPoint</vt:lpstr>
      <vt:lpstr>Presentazione standard di PowerPoint</vt:lpstr>
      <vt:lpstr>Presentazione standard di PowerPoint</vt:lpstr>
      <vt:lpstr>Esercizio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Esercizio: sala da ballo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Esercitazioni Linguaggi</dc:title>
  <dc:creator>Paola Spoletini</dc:creator>
  <cp:lastModifiedBy>campi</cp:lastModifiedBy>
  <cp:revision>59</cp:revision>
  <cp:lastPrinted>2002-03-06T10:42:33Z</cp:lastPrinted>
  <dcterms:created xsi:type="dcterms:W3CDTF">2002-03-01T10:19:21Z</dcterms:created>
  <dcterms:modified xsi:type="dcterms:W3CDTF">2016-04-11T17:51:09Z</dcterms:modified>
</cp:coreProperties>
</file>