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87" r:id="rId3"/>
    <p:sldId id="288" r:id="rId4"/>
    <p:sldId id="289" r:id="rId5"/>
    <p:sldId id="290" r:id="rId6"/>
    <p:sldId id="291" r:id="rId7"/>
    <p:sldId id="257" r:id="rId8"/>
    <p:sldId id="258" r:id="rId9"/>
    <p:sldId id="259" r:id="rId10"/>
    <p:sldId id="261" r:id="rId11"/>
    <p:sldId id="262" r:id="rId12"/>
    <p:sldId id="265" r:id="rId13"/>
    <p:sldId id="266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4" d="100"/>
          <a:sy n="64" d="100"/>
        </p:scale>
        <p:origin x="-2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CCD16C6-224A-4CDA-BF95-52701F3EB67F}" type="datetimeFigureOut">
              <a:rPr lang="it-IT"/>
              <a:pPr>
                <a:defRPr/>
              </a:pPr>
              <a:t>08/04/2014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2ECD9CE-E10F-43A5-A7B1-A495FE69A8C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8099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3482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E2C173A-1309-4F60-B214-92C1F0710ECD}" type="slidenum">
              <a:rPr lang="it-IT" altLang="it-IT" sz="1200" smtClean="0"/>
              <a:pPr eaLnBrk="1" hangingPunct="1"/>
              <a:t>1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403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20D772E5-B974-420A-AC44-874971B6BC60}" type="slidenum">
              <a:rPr lang="it-IT" altLang="it-IT" sz="1200" smtClean="0"/>
              <a:pPr eaLnBrk="1" hangingPunct="1"/>
              <a:t>10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506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7FD2EE23-45E9-4952-B87C-6BF029696BD5}" type="slidenum">
              <a:rPr lang="it-IT" altLang="it-IT" sz="1200" smtClean="0"/>
              <a:pPr eaLnBrk="1" hangingPunct="1"/>
              <a:t>11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608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6478D8F-3C79-4C62-8746-7581064AB068}" type="slidenum">
              <a:rPr lang="it-IT" altLang="it-IT" sz="1200" smtClean="0"/>
              <a:pPr eaLnBrk="1" hangingPunct="1"/>
              <a:t>12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710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5678424-2964-43AD-B975-84428D709C77}" type="slidenum">
              <a:rPr lang="it-IT" altLang="it-IT" sz="1200" smtClean="0"/>
              <a:pPr eaLnBrk="1" hangingPunct="1"/>
              <a:t>13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F7B6C54-CB91-4B81-927A-384927B1DB55}" type="slidenum">
              <a:rPr lang="it-IT" altLang="it-IT" sz="1200" smtClean="0"/>
              <a:pPr eaLnBrk="1" hangingPunct="1"/>
              <a:t>14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915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A4EF7E39-5213-46ED-ADAE-99890451B291}" type="slidenum">
              <a:rPr lang="it-IT" altLang="it-IT" sz="1200" smtClean="0"/>
              <a:pPr eaLnBrk="1" hangingPunct="1"/>
              <a:t>15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5018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AB56C92C-E190-4EB6-A9AE-CE7528F2B658}" type="slidenum">
              <a:rPr lang="it-IT" altLang="it-IT" sz="1200" smtClean="0"/>
              <a:pPr eaLnBrk="1" hangingPunct="1"/>
              <a:t>16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5120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04EF165-31C7-4390-A930-A33F6AFA24BB}" type="slidenum">
              <a:rPr lang="it-IT" altLang="it-IT" sz="1200" smtClean="0"/>
              <a:pPr eaLnBrk="1" hangingPunct="1"/>
              <a:t>17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5222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292B5A0-2D9E-4192-A672-A3D5DE621B62}" type="slidenum">
              <a:rPr lang="it-IT" altLang="it-IT" sz="1200" smtClean="0"/>
              <a:pPr eaLnBrk="1" hangingPunct="1"/>
              <a:t>18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5325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C4CF6DD-EC13-4FE5-A5BF-D13A281038F7}" type="slidenum">
              <a:rPr lang="it-IT" altLang="it-IT" sz="1200" smtClean="0"/>
              <a:pPr eaLnBrk="1" hangingPunct="1"/>
              <a:t>19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3584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14F6BAD-C213-4897-8271-278663EDD1F2}" type="slidenum">
              <a:rPr lang="it-IT" altLang="it-IT" sz="1200" smtClean="0"/>
              <a:pPr eaLnBrk="1" hangingPunct="1"/>
              <a:t>2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5427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4F602DC-A3B6-4C92-8430-20E871F57AF7}" type="slidenum">
              <a:rPr lang="it-IT" altLang="it-IT" sz="1200" smtClean="0"/>
              <a:pPr eaLnBrk="1" hangingPunct="1"/>
              <a:t>20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553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0CE9BA4-B26F-44A0-A59B-F68B15E62236}" type="slidenum">
              <a:rPr lang="it-IT" altLang="it-IT" sz="1200" smtClean="0"/>
              <a:pPr eaLnBrk="1" hangingPunct="1"/>
              <a:t>21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5632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08716B1-5CE0-4042-9FBF-FDABB906E6BB}" type="slidenum">
              <a:rPr lang="it-IT" altLang="it-IT" sz="1200" smtClean="0"/>
              <a:pPr eaLnBrk="1" hangingPunct="1"/>
              <a:t>22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573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A929E1D-3C8F-44C2-B130-8E76293BFF0B}" type="slidenum">
              <a:rPr lang="it-IT" altLang="it-IT" sz="1200" smtClean="0"/>
              <a:pPr eaLnBrk="1" hangingPunct="1"/>
              <a:t>23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5837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B892470F-BD26-47F1-B19E-A0F3F1B4B5E6}" type="slidenum">
              <a:rPr lang="it-IT" altLang="it-IT" sz="1200" smtClean="0"/>
              <a:pPr eaLnBrk="1" hangingPunct="1"/>
              <a:t>24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5939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E1A18755-6EC1-4577-BFED-7DFAA0C98B08}" type="slidenum">
              <a:rPr lang="it-IT" altLang="it-IT" sz="1200" smtClean="0"/>
              <a:pPr eaLnBrk="1" hangingPunct="1"/>
              <a:t>25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042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258A4D0B-708E-48BB-ACC7-89FBF7FDACBA}" type="slidenum">
              <a:rPr lang="it-IT" altLang="it-IT" sz="1200" smtClean="0"/>
              <a:pPr eaLnBrk="1" hangingPunct="1"/>
              <a:t>26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144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156861A-C5B9-4701-9C8E-B99C8A758F0D}" type="slidenum">
              <a:rPr lang="it-IT" altLang="it-IT" sz="1200" smtClean="0"/>
              <a:pPr eaLnBrk="1" hangingPunct="1"/>
              <a:t>27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246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A0BB37F-4B7C-44F6-AD5A-ADEE389748B2}" type="slidenum">
              <a:rPr lang="it-IT" altLang="it-IT" sz="1200" smtClean="0"/>
              <a:pPr eaLnBrk="1" hangingPunct="1"/>
              <a:t>28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349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D2E987F-5B94-4601-9434-F3987092A2D6}" type="slidenum">
              <a:rPr lang="it-IT" altLang="it-IT" sz="1200" smtClean="0"/>
              <a:pPr eaLnBrk="1" hangingPunct="1"/>
              <a:t>29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3686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7969B7B3-13B2-4D49-A965-11D4689E350F}" type="slidenum">
              <a:rPr lang="it-IT" altLang="it-IT" sz="1200" smtClean="0"/>
              <a:pPr eaLnBrk="1" hangingPunct="1"/>
              <a:t>3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45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300548F-A1AF-4DBF-B488-0A6E7BFFF122}" type="slidenum">
              <a:rPr lang="it-IT" altLang="it-IT" sz="1200" smtClean="0"/>
              <a:pPr eaLnBrk="1" hangingPunct="1"/>
              <a:t>30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554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A6F6C64-7B8A-449B-BBC5-D8F7BA55E5B3}" type="slidenum">
              <a:rPr lang="it-IT" altLang="it-IT" sz="1200" smtClean="0"/>
              <a:pPr eaLnBrk="1" hangingPunct="1"/>
              <a:t>31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3789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893B9A2E-B113-48ED-86DD-687291C5F82A}" type="slidenum">
              <a:rPr lang="it-IT" altLang="it-IT" sz="1200" smtClean="0"/>
              <a:pPr eaLnBrk="1" hangingPunct="1"/>
              <a:t>4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389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AE9932B3-24F0-41DF-829E-2C68CC748262}" type="slidenum">
              <a:rPr lang="it-IT" altLang="it-IT" sz="1200" smtClean="0"/>
              <a:pPr eaLnBrk="1" hangingPunct="1"/>
              <a:t>5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3994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2BF962F9-7D44-48E3-AA21-A7797423A527}" type="slidenum">
              <a:rPr lang="it-IT" altLang="it-IT" sz="1200" smtClean="0"/>
              <a:pPr eaLnBrk="1" hangingPunct="1"/>
              <a:t>6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096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53CB787-4791-4C4D-94B8-698DA60A01B1}" type="slidenum">
              <a:rPr lang="it-IT" altLang="it-IT" sz="1200" smtClean="0"/>
              <a:pPr eaLnBrk="1" hangingPunct="1"/>
              <a:t>7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198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21E7FA6B-9B0B-493E-B273-B625F72056AC}" type="slidenum">
              <a:rPr lang="it-IT" altLang="it-IT" sz="1200" smtClean="0"/>
              <a:pPr eaLnBrk="1" hangingPunct="1"/>
              <a:t>8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301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0A29335-3B91-4800-92AD-C84A2BD0834F}" type="slidenum">
              <a:rPr lang="it-IT" altLang="it-IT" sz="1200" smtClean="0"/>
              <a:pPr eaLnBrk="1" hangingPunct="1"/>
              <a:t>9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31DE8-A8E9-42E9-833E-937D2946EDD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709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562B9-171F-4FA3-B89B-06864CB8F18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077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77632-58D7-4483-8D80-4585B23E793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999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C010C-2A24-4841-AE5A-95F392187FF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4309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509DB-0105-4E19-B865-3F81729A2EB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17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B0097-D3A0-45E3-AB03-7920AC6AA6F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6065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048AB-0149-49BE-AA4C-91DDC79E613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6509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0EA0B-89EA-4B03-B14D-76BF3AD38CF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29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1A349-E53E-4C73-867F-284088EFBCD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4344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26563-0116-4E08-B398-B77C78AED87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477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CB9E3-1F83-4D52-8ADD-8E92BD4621E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9547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BD93EB9-1865-4104-90E6-12D73FEFB49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it-IT" altLang="it-IT" smtClean="0"/>
              <a:t>Progettazione di software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it-IT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Conascenza di convenzione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Più parti sono costruite in base a una convenzione fissata</a:t>
            </a:r>
          </a:p>
          <a:p>
            <a:pPr lvl="1" eaLnBrk="1" hangingPunct="1"/>
            <a:r>
              <a:rPr lang="it-IT" altLang="it-IT" smtClean="0"/>
              <a:t>Esempio: i conti delle persone hanno un id positivo, quelli delle società negativo</a:t>
            </a:r>
          </a:p>
          <a:p>
            <a:pPr eaLnBrk="1" hangingPunct="1"/>
            <a:r>
              <a:rPr lang="it-IT" altLang="it-IT" smtClean="0"/>
              <a:t>Nascono ad esempio da costanti nel codice</a:t>
            </a:r>
          </a:p>
          <a:p>
            <a:pPr lvl="1" eaLnBrk="1" hangingPunct="1"/>
            <a:r>
              <a:rPr lang="it-IT" altLang="it-IT" smtClean="0"/>
              <a:t>0:nord 1:sud…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Conascenza di algoritmo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Una classe usa un certo algoritmo per eseguire una certa operazione basato su certe ipotesi sui dati (input o output)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Conascenza temporale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Esiste nei sistemi real-time</a:t>
            </a:r>
          </a:p>
          <a:p>
            <a:pPr eaLnBrk="1" hangingPunct="1"/>
            <a:r>
              <a:rPr lang="it-IT" altLang="it-IT" smtClean="0"/>
              <a:t>Esempio: il cancello va chiuso 20 secondi dopo essere stato aperto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Conascenza di valore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Vincoli aritmetici sui valori</a:t>
            </a:r>
          </a:p>
          <a:p>
            <a:pPr lvl="1" eaLnBrk="1" hangingPunct="1"/>
            <a:r>
              <a:rPr lang="it-IT" altLang="it-IT" smtClean="0"/>
              <a:t>Gli angoli di un quadrilatero hanno somma 360</a:t>
            </a:r>
          </a:p>
          <a:p>
            <a:pPr eaLnBrk="1" hangingPunct="1"/>
            <a:r>
              <a:rPr lang="it-IT" altLang="it-IT" smtClean="0"/>
              <a:t>Nasce dalla ridondanza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Contronascenza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Due cose </a:t>
            </a:r>
            <a:r>
              <a:rPr lang="it-IT" altLang="it-IT" i="1" smtClean="0"/>
              <a:t>devono</a:t>
            </a:r>
            <a:r>
              <a:rPr lang="it-IT" altLang="it-IT" smtClean="0"/>
              <a:t> essere diverse</a:t>
            </a:r>
          </a:p>
          <a:p>
            <a:pPr eaLnBrk="1" hangingPunct="1">
              <a:buFontTx/>
              <a:buNone/>
            </a:pPr>
            <a:r>
              <a:rPr lang="it-IT" altLang="it-IT" smtClean="0"/>
              <a:t>	int i;</a:t>
            </a:r>
          </a:p>
          <a:p>
            <a:pPr eaLnBrk="1" hangingPunct="1">
              <a:buFontTx/>
              <a:buNone/>
            </a:pPr>
            <a:r>
              <a:rPr lang="it-IT" altLang="it-IT" smtClean="0"/>
              <a:t>	int j;</a:t>
            </a:r>
          </a:p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/>
              <a:t>È una conascenza dove invece dell’uguale c’è il diverso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Conascenza e incapsulamento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L’incapsulamento riduce la conascenza</a:t>
            </a:r>
          </a:p>
          <a:p>
            <a:pPr eaLnBrk="1" hangingPunct="1"/>
            <a:r>
              <a:rPr lang="it-IT" altLang="it-IT" smtClean="0"/>
              <a:t>Meno conascenza c’è meglio è</a:t>
            </a:r>
          </a:p>
          <a:p>
            <a:pPr eaLnBrk="1" hangingPunct="1"/>
            <a:r>
              <a:rPr lang="it-IT" altLang="it-IT" smtClean="0"/>
              <a:t>Quella residua deve essere documentata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Manutenibilità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Il software può essere mantenuto se:</a:t>
            </a:r>
          </a:p>
          <a:p>
            <a:pPr lvl="1" eaLnBrk="1" hangingPunct="1"/>
            <a:r>
              <a:rPr lang="it-IT" altLang="it-IT" smtClean="0"/>
              <a:t>Si riduce al minimo la conascenza</a:t>
            </a:r>
          </a:p>
          <a:p>
            <a:pPr lvl="1" eaLnBrk="1" hangingPunct="1"/>
            <a:r>
              <a:rPr lang="it-IT" altLang="it-IT" smtClean="0"/>
              <a:t>Tutta la conascenza residua è confinata nell’incapsulamento</a:t>
            </a:r>
          </a:p>
          <a:p>
            <a:pPr lvl="1" eaLnBrk="1" hangingPunct="1"/>
            <a:endParaRPr lang="it-IT" altLang="it-IT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Domini delle classi di oggetti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Le classi non sono tutte uguali</a:t>
            </a:r>
          </a:p>
          <a:p>
            <a:pPr eaLnBrk="1" hangingPunct="1"/>
            <a:r>
              <a:rPr lang="it-IT" altLang="it-IT" smtClean="0"/>
              <a:t>4 domini</a:t>
            </a:r>
          </a:p>
          <a:p>
            <a:pPr lvl="1" eaLnBrk="1" hangingPunct="1"/>
            <a:r>
              <a:rPr lang="it-IT" altLang="it-IT" smtClean="0"/>
              <a:t>Dominio applicativo</a:t>
            </a:r>
          </a:p>
          <a:p>
            <a:pPr lvl="1" eaLnBrk="1" hangingPunct="1"/>
            <a:r>
              <a:rPr lang="it-IT" altLang="it-IT" smtClean="0"/>
              <a:t>Dominio aziendale</a:t>
            </a:r>
          </a:p>
          <a:p>
            <a:pPr lvl="1" eaLnBrk="1" hangingPunct="1"/>
            <a:r>
              <a:rPr lang="it-IT" altLang="it-IT" smtClean="0"/>
              <a:t>Dominio architetturale</a:t>
            </a:r>
          </a:p>
          <a:p>
            <a:pPr lvl="1" eaLnBrk="1" hangingPunct="1"/>
            <a:r>
              <a:rPr lang="it-IT" altLang="it-IT" smtClean="0"/>
              <a:t>Dominio fondazionale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Dominio applicativo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Classi per riconoscere eventi</a:t>
            </a:r>
          </a:p>
          <a:p>
            <a:pPr lvl="1" eaLnBrk="1" hangingPunct="1"/>
            <a:r>
              <a:rPr lang="it-IT" altLang="it-IT" smtClean="0"/>
              <a:t>BottoneCliccato</a:t>
            </a:r>
          </a:p>
          <a:p>
            <a:pPr lvl="1" eaLnBrk="1" hangingPunct="1"/>
            <a:r>
              <a:rPr lang="it-IT" altLang="it-IT" smtClean="0"/>
              <a:t>TemperaturaTroppoAlta</a:t>
            </a:r>
          </a:p>
          <a:p>
            <a:pPr eaLnBrk="1" hangingPunct="1"/>
            <a:r>
              <a:rPr lang="it-IT" altLang="it-IT" smtClean="0"/>
              <a:t>Classi per gestire eventi</a:t>
            </a:r>
          </a:p>
          <a:p>
            <a:pPr lvl="1" eaLnBrk="1" hangingPunct="1"/>
            <a:r>
              <a:rPr lang="it-IT" altLang="it-IT" smtClean="0"/>
              <a:t>RiscaldamentoPazienteIpotermico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Dominio aziendale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800" smtClean="0"/>
              <a:t>Classi di attributo: catturano le proprietà tipiche di un certo dominio aziendale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400" smtClean="0"/>
              <a:t>Saldo, TemperaturaCorporea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800" smtClean="0"/>
              <a:t>Classi di ruolo: derivano dai diversi ruoli che un’entità può avere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400" smtClean="0"/>
              <a:t>Paziente, Cliente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800" smtClean="0"/>
              <a:t>Classi di relazione: derivano da associazioni tipiche dei diversi contesti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400" smtClean="0"/>
              <a:t>IntestazioneConto, SupervisionePaziente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Pericoli dell’ereditarietà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Spesso si usa l’ereditarietà dove non si dovrebbe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Dominio architetturale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Classi per l’interfaccia utente</a:t>
            </a:r>
          </a:p>
          <a:p>
            <a:pPr eaLnBrk="1" hangingPunct="1"/>
            <a:r>
              <a:rPr lang="it-IT" altLang="it-IT" smtClean="0"/>
              <a:t>Classi per la gestione delle basi di dati</a:t>
            </a:r>
          </a:p>
          <a:p>
            <a:pPr eaLnBrk="1" hangingPunct="1"/>
            <a:r>
              <a:rPr lang="it-IT" altLang="it-IT" smtClean="0"/>
              <a:t>Classi per la comunicazione di rete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Dominio fondazionale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Classi fondamentali</a:t>
            </a:r>
          </a:p>
          <a:p>
            <a:pPr lvl="1" eaLnBrk="1" hangingPunct="1"/>
            <a:r>
              <a:rPr lang="it-IT" altLang="it-IT" smtClean="0"/>
              <a:t>Boolean, Char, …</a:t>
            </a:r>
          </a:p>
          <a:p>
            <a:pPr eaLnBrk="1" hangingPunct="1"/>
            <a:r>
              <a:rPr lang="it-IT" altLang="it-IT" smtClean="0"/>
              <a:t>Classi strutturali</a:t>
            </a:r>
          </a:p>
          <a:p>
            <a:pPr lvl="1" eaLnBrk="1" hangingPunct="1"/>
            <a:r>
              <a:rPr lang="it-IT" altLang="it-IT" smtClean="0"/>
              <a:t>Vector, Stack, …</a:t>
            </a:r>
          </a:p>
          <a:p>
            <a:pPr eaLnBrk="1" hangingPunct="1"/>
            <a:r>
              <a:rPr lang="it-IT" altLang="it-IT" smtClean="0"/>
              <a:t>Classi semantiche</a:t>
            </a:r>
          </a:p>
          <a:p>
            <a:pPr lvl="1" eaLnBrk="1" hangingPunct="1"/>
            <a:r>
              <a:rPr lang="it-IT" altLang="it-IT" smtClean="0"/>
              <a:t>Angolo, Ora, Massa, Linea, Cerchio, …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In ordine di riutilizzabilità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Nessuno scrive più le ultime, tutti devono farsi le prime</a:t>
            </a:r>
          </a:p>
          <a:p>
            <a:pPr eaLnBrk="1" hangingPunct="1"/>
            <a:r>
              <a:rPr lang="it-IT" altLang="it-IT" smtClean="0"/>
              <a:t>In mezzo dipende…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Ingombro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Misura l’equipaggiamento ausiliario di una classe</a:t>
            </a:r>
          </a:p>
          <a:p>
            <a:pPr eaLnBrk="1" hangingPunct="1"/>
            <a:r>
              <a:rPr lang="it-IT" altLang="it-IT" smtClean="0"/>
              <a:t>Conta le classi a cui una classe si deve affidare per funzionare (contando anche quelle a cui fanno riferimento quelle a cui fa riferimento, e così via)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Ingombro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 eredita da D</a:t>
            </a:r>
          </a:p>
          <a:p>
            <a:pPr eaLnBrk="1" hangingPunct="1"/>
            <a:r>
              <a:rPr lang="it-IT" altLang="it-IT" smtClean="0"/>
              <a:t>C contiene un attributo di tipo D</a:t>
            </a:r>
          </a:p>
          <a:p>
            <a:pPr eaLnBrk="1" hangingPunct="1"/>
            <a:r>
              <a:rPr lang="it-IT" altLang="it-IT" smtClean="0"/>
              <a:t>C ha un’operazione con un parametro di tipo D</a:t>
            </a:r>
          </a:p>
          <a:p>
            <a:pPr eaLnBrk="1" hangingPunct="1"/>
            <a:r>
              <a:rPr lang="it-IT" altLang="it-IT" smtClean="0"/>
              <a:t>C ha una variabile di tipo D</a:t>
            </a:r>
          </a:p>
          <a:p>
            <a:pPr eaLnBrk="1" hangingPunct="1"/>
            <a:r>
              <a:rPr lang="it-IT" altLang="it-IT" smtClean="0"/>
              <a:t>C ha un metodo con tipo restituito di tipo D</a:t>
            </a:r>
          </a:p>
          <a:p>
            <a:pPr eaLnBrk="1" hangingPunct="1"/>
            <a:r>
              <a:rPr lang="it-IT" altLang="it-IT" smtClean="0"/>
              <a:t>…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Ingombro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L’ingombro è più basso nelle classi fondamentali e cresce nelle altre</a:t>
            </a:r>
          </a:p>
          <a:p>
            <a:pPr eaLnBrk="1" hangingPunct="1"/>
            <a:r>
              <a:rPr lang="it-IT" altLang="it-IT" smtClean="0"/>
              <a:t>Da ridurre il più possibile…</a:t>
            </a:r>
          </a:p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Coesione di classe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mtClean="0"/>
              <a:t>È la misura della corrispondenza reciproca fra le caratteristiche (attributi e metodi) situati nell’interfaccia esterna di una classe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mtClean="0"/>
              <a:t>Bassa coesione: insieme di caratteristiche slegate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mtClean="0"/>
              <a:t>Alta coesione: insieme di caratteristiche che insieme contribuiscono a costruire l’astrazione rappresentata dalla classe </a:t>
            </a:r>
            <a:r>
              <a:rPr lang="it-IT" altLang="it-IT" smtClean="0">
                <a:sym typeface="Wingdings" pitchFamily="2" charset="2"/>
              </a:rPr>
              <a:t> </a:t>
            </a:r>
            <a:r>
              <a:rPr lang="it-IT" altLang="it-IT" smtClean="0"/>
              <a:t>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Violazioni della coesione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Coesione a istanza mista</a:t>
            </a:r>
          </a:p>
          <a:p>
            <a:pPr eaLnBrk="1" hangingPunct="1"/>
            <a:r>
              <a:rPr lang="it-IT" altLang="it-IT" smtClean="0"/>
              <a:t>Coesione a dominio misto</a:t>
            </a:r>
          </a:p>
          <a:p>
            <a:pPr eaLnBrk="1" hangingPunct="1"/>
            <a:r>
              <a:rPr lang="it-IT" altLang="it-IT" smtClean="0"/>
              <a:t>Coesione a ruolo misto</a:t>
            </a:r>
          </a:p>
          <a:p>
            <a:pPr lvl="1" eaLnBrk="1" hangingPunct="1"/>
            <a:r>
              <a:rPr lang="it-IT" altLang="it-IT" smtClean="0"/>
              <a:t>In ordine decrescente di gravità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Coesione a istanza mista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Ha caratteristiche indefinite per alcuni oggeti della classe</a:t>
            </a:r>
          </a:p>
          <a:p>
            <a:pPr lvl="1" eaLnBrk="1" hangingPunct="1"/>
            <a:r>
              <a:rPr lang="it-IT" altLang="it-IT" smtClean="0"/>
              <a:t>Dipendenti: solo alcuni possono prendere provvigioni</a:t>
            </a:r>
          </a:p>
          <a:p>
            <a:pPr lvl="1" eaLnBrk="1" hangingPunct="1"/>
            <a:r>
              <a:rPr lang="it-IT" altLang="it-IT" smtClean="0"/>
              <a:t>Il metodo emettiPagamentoProvvigioni</a:t>
            </a:r>
          </a:p>
          <a:p>
            <a:pPr lvl="1" eaLnBrk="1" hangingPunct="1"/>
            <a:r>
              <a:rPr lang="it-IT" altLang="it-IT" smtClean="0"/>
              <a:t>Potrebbe emettere un pagamento pari a 0</a:t>
            </a:r>
          </a:p>
          <a:p>
            <a:pPr lvl="2" eaLnBrk="1" hangingPunct="1"/>
            <a:r>
              <a:rPr lang="it-IT" altLang="it-IT" smtClean="0"/>
              <a:t>Orrendo!!!!!!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Coesione a dominio misto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Contiene un elemento che la ingombra direttamente con una classe estrinseca appartenente a un dominio diverso</a:t>
            </a:r>
          </a:p>
          <a:p>
            <a:pPr lvl="1" eaLnBrk="1" hangingPunct="1"/>
            <a:r>
              <a:rPr lang="it-IT" altLang="it-IT" smtClean="0"/>
              <a:t>Mettere nella classe Real il metodo equivalenteInGradiCelsius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Aggregati errati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Usare l’ereditarietà dove serve aggregazione</a:t>
            </a:r>
          </a:p>
          <a:p>
            <a:pPr lvl="1" eaLnBrk="1" hangingPunct="1"/>
            <a:r>
              <a:rPr lang="it-IT" altLang="it-IT" smtClean="0"/>
              <a:t>Aereo usa le operazioni di ala, coda, motore…</a:t>
            </a:r>
          </a:p>
          <a:p>
            <a:pPr lvl="1" eaLnBrk="1" hangingPunct="1"/>
            <a:r>
              <a:rPr lang="it-IT" altLang="it-IT" smtClean="0"/>
              <a:t>Aereo è composto da…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Coesione a ruolo misto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Contiene un elemento che ingombra la classe con una classe estrinseca appartenente allo stesso dominio</a:t>
            </a:r>
          </a:p>
          <a:p>
            <a:pPr lvl="1" eaLnBrk="1" hangingPunct="1"/>
            <a:r>
              <a:rPr lang="it-IT" altLang="it-IT" smtClean="0"/>
              <a:t>Mettere in persona l’attributo numeroDiCaniPosseduti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Conformità di tipo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Se S è un sottotipo di T, allora S può essere fornito dovunque ci si aspetti T e la correttezza viene mantenuta</a:t>
            </a:r>
          </a:p>
          <a:p>
            <a:pPr lvl="1" eaLnBrk="1" hangingPunct="1"/>
            <a:r>
              <a:rPr lang="it-IT" altLang="it-IT" smtClean="0"/>
              <a:t>Cerchio sottotipo di Ellisse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Gerarchie invertite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Dipendente eredita da Dirigente che eredita da MembroConsiglioAmministrazione</a:t>
            </a:r>
          </a:p>
          <a:p>
            <a:pPr eaLnBrk="1" hangingPunct="1"/>
            <a:r>
              <a:rPr lang="it-IT" altLang="it-IT" smtClean="0"/>
              <a:t>È il contrario!!!!!!!!!!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Confusione tra classe e istanza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mtClean="0"/>
              <a:t>Panda eredita da Orso e da SpecieProtetta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mtClean="0"/>
              <a:t>Errato: 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mtClean="0"/>
              <a:t>un’istanza di Orso è Yoghi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mtClean="0"/>
              <a:t>Un’istanza di Panda è Ling-Ling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mtClean="0"/>
              <a:t>Un’istanza di SpecieProtetta è Panda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mtClean="0"/>
              <a:t>Soluzione corretta: un animale ha un attributo specie che nel caso della classe Panda è istanza di SpecieProtetta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Applicazione errata di è-un (is-a)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Stanza eredita da Parallelepipedo</a:t>
            </a:r>
          </a:p>
          <a:p>
            <a:pPr eaLnBrk="1" hangingPunct="1"/>
            <a:r>
              <a:rPr lang="it-IT" altLang="it-IT" smtClean="0"/>
              <a:t>E se ho una stanza cilindrica?</a:t>
            </a:r>
          </a:p>
          <a:p>
            <a:pPr eaLnBrk="1" hangingPunct="1"/>
            <a:r>
              <a:rPr lang="it-IT" altLang="it-IT" smtClean="0"/>
              <a:t>Errato: Stanza ha una Forma uguale a Parallelepipedo</a:t>
            </a:r>
          </a:p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Conascenza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mtClean="0"/>
              <a:t>Letteralmente: “essere nati insieme” o “avere destini intrecciati nella propria vita”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mtClean="0"/>
              <a:t>Due elementi software conascenti derivano da esigenze software correlate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mtClean="0"/>
              <a:t>A e B sono conascenti se è possibile postulare dei cambiamenti di A che richiederebbero cambiamenti di B (o viceversa)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Conascenza – esempio banale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it-IT" altLang="it-IT" smtClean="0"/>
              <a:t>int i;</a:t>
            </a:r>
          </a:p>
          <a:p>
            <a:pPr eaLnBrk="1" hangingPunct="1">
              <a:buFontTx/>
              <a:buNone/>
            </a:pPr>
            <a:r>
              <a:rPr lang="it-IT" altLang="it-IT" smtClean="0"/>
              <a:t>…</a:t>
            </a:r>
          </a:p>
          <a:p>
            <a:pPr eaLnBrk="1" hangingPunct="1">
              <a:buFontTx/>
              <a:buNone/>
            </a:pPr>
            <a:r>
              <a:rPr lang="it-IT" altLang="it-IT" smtClean="0"/>
              <a:t>i=7;</a:t>
            </a:r>
          </a:p>
          <a:p>
            <a:pPr eaLnBrk="1" hangingPunct="1">
              <a:buFontTx/>
              <a:buNone/>
            </a:pPr>
            <a:endParaRPr lang="it-IT" altLang="it-IT" smtClean="0"/>
          </a:p>
          <a:p>
            <a:pPr eaLnBrk="1" hangingPunct="1">
              <a:buFontTx/>
              <a:buNone/>
            </a:pPr>
            <a:r>
              <a:rPr lang="it-IT" altLang="it-IT" smtClean="0"/>
              <a:t>Le due linee sono conascenti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Conascenza di nome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Due variabili devono avere lo stesso nome per fare riferimento alla stessa cosa</a:t>
            </a:r>
          </a:p>
          <a:p>
            <a:pPr eaLnBrk="1" hangingPunct="1"/>
            <a:r>
              <a:rPr lang="it-IT" altLang="it-IT" smtClean="0"/>
              <a:t>Nell’esempio entrambe le righe usano i</a:t>
            </a:r>
          </a:p>
          <a:p>
            <a:pPr eaLnBrk="1" hangingPunct="1"/>
            <a:r>
              <a:rPr lang="it-IT" altLang="it-IT" smtClean="0"/>
              <a:t>Se una sottoclasse usa un attributo di una sovraclasse deve identificarlo col nome dato nella sovraclasse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820</Words>
  <Application>Microsoft Office PowerPoint</Application>
  <PresentationFormat>Presentazione su schermo (4:3)</PresentationFormat>
  <Paragraphs>165</Paragraphs>
  <Slides>31</Slides>
  <Notes>31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6" baseType="lpstr">
      <vt:lpstr>Times New Roman</vt:lpstr>
      <vt:lpstr>Arial</vt:lpstr>
      <vt:lpstr>Calibri</vt:lpstr>
      <vt:lpstr>Wingdings</vt:lpstr>
      <vt:lpstr>Struttura predefinita</vt:lpstr>
      <vt:lpstr>Progettazione di software</vt:lpstr>
      <vt:lpstr>Pericoli dell’ereditarietà</vt:lpstr>
      <vt:lpstr>Aggregati errati</vt:lpstr>
      <vt:lpstr>Gerarchie invertite</vt:lpstr>
      <vt:lpstr>Confusione tra classe e istanza</vt:lpstr>
      <vt:lpstr>Applicazione errata di è-un (is-a)</vt:lpstr>
      <vt:lpstr>Conascenza</vt:lpstr>
      <vt:lpstr>Conascenza – esempio banale</vt:lpstr>
      <vt:lpstr>Conascenza di nome</vt:lpstr>
      <vt:lpstr>Conascenza di convenzione</vt:lpstr>
      <vt:lpstr>Conascenza di algoritmo</vt:lpstr>
      <vt:lpstr>Conascenza temporale</vt:lpstr>
      <vt:lpstr>Conascenza di valore</vt:lpstr>
      <vt:lpstr>Contronascenza</vt:lpstr>
      <vt:lpstr>Conascenza e incapsulamento</vt:lpstr>
      <vt:lpstr>Manutenibilità</vt:lpstr>
      <vt:lpstr>Domini delle classi di oggetti</vt:lpstr>
      <vt:lpstr>Dominio applicativo</vt:lpstr>
      <vt:lpstr>Dominio aziendale</vt:lpstr>
      <vt:lpstr>Dominio architetturale</vt:lpstr>
      <vt:lpstr>Dominio fondazionale</vt:lpstr>
      <vt:lpstr>In ordine di riutilizzabilità</vt:lpstr>
      <vt:lpstr>Ingombro</vt:lpstr>
      <vt:lpstr>Ingombro</vt:lpstr>
      <vt:lpstr>Ingombro</vt:lpstr>
      <vt:lpstr>Coesione di classe</vt:lpstr>
      <vt:lpstr>Violazioni della coesione</vt:lpstr>
      <vt:lpstr>Coesione a istanza mista</vt:lpstr>
      <vt:lpstr>Coesione a dominio misto</vt:lpstr>
      <vt:lpstr>Coesione a ruolo misto</vt:lpstr>
      <vt:lpstr>Conformità di tipo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Progettazione di software</dc:title>
  <dc:creator>CampiAle</dc:creator>
  <cp:lastModifiedBy>campi</cp:lastModifiedBy>
  <cp:revision>7</cp:revision>
  <dcterms:created xsi:type="dcterms:W3CDTF">2005-06-13T20:56:58Z</dcterms:created>
  <dcterms:modified xsi:type="dcterms:W3CDTF">2014-04-08T21:46:57Z</dcterms:modified>
</cp:coreProperties>
</file>