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41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62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359" r:id="rId36"/>
    <p:sldId id="360" r:id="rId37"/>
    <p:sldId id="361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0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9A4AF-0EC5-E04A-BBA4-465D4D508D9A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D3040-1EC1-604E-80CC-5B9D1D2C6DF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537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BAD32-1B96-5645-856A-BA2CBC7EA083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6596C-4AAC-194C-8770-97E147E3872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53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6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1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4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7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424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44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7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095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711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275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2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Esercizi</a:t>
            </a:r>
            <a:br>
              <a:rPr lang="it-IT" dirty="0" smtClean="0"/>
            </a:br>
            <a:r>
              <a:rPr lang="it-IT" dirty="0" smtClean="0"/>
              <a:t>Design pattern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091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Singleton: </a:t>
            </a:r>
            <a:r>
              <a:rPr lang="en-US" dirty="0" err="1" smtClean="0"/>
              <a:t>Implementazioni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LazySingleton</a:t>
            </a:r>
            <a:r>
              <a:rPr lang="en-US" dirty="0" smtClean="0"/>
              <a:t>:</a:t>
            </a:r>
          </a:p>
          <a:p>
            <a:pPr marL="914400" lvl="1" indent="-514350"/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l’istanza</a:t>
            </a:r>
            <a:r>
              <a:rPr lang="en-US" dirty="0" smtClean="0"/>
              <a:t> solo </a:t>
            </a:r>
            <a:r>
              <a:rPr lang="en-US" dirty="0" err="1" smtClean="0"/>
              <a:t>quando</a:t>
            </a:r>
            <a:r>
              <a:rPr lang="en-US" dirty="0" smtClean="0"/>
              <a:t> serve</a:t>
            </a:r>
          </a:p>
          <a:p>
            <a:pPr marL="914400" lvl="1" indent="-514350"/>
            <a:r>
              <a:rPr lang="en-US" dirty="0" smtClean="0"/>
              <a:t>ATTENZIONE: NON THREAD-SAFE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SynchronizedLazySingleton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inefficiente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EagerSingleton</a:t>
            </a:r>
            <a:endParaRPr lang="en-US" dirty="0" smtClean="0"/>
          </a:p>
          <a:p>
            <a:pPr marL="914400" lvl="1" indent="-514350"/>
            <a:r>
              <a:rPr lang="en-US" dirty="0" smtClean="0"/>
              <a:t>Eager </a:t>
            </a:r>
            <a:r>
              <a:rPr lang="en-US" dirty="0" err="1" smtClean="0"/>
              <a:t>inizialization</a:t>
            </a:r>
            <a:r>
              <a:rPr lang="en-US" dirty="0" smtClean="0"/>
              <a:t>: </a:t>
            </a:r>
            <a:r>
              <a:rPr lang="en-US" dirty="0" err="1" smtClean="0"/>
              <a:t>crea</a:t>
            </a:r>
            <a:r>
              <a:rPr lang="en-US" dirty="0" smtClean="0"/>
              <a:t> </a:t>
            </a:r>
            <a:r>
              <a:rPr lang="en-US" dirty="0" err="1" smtClean="0"/>
              <a:t>l’oggetto</a:t>
            </a:r>
            <a:r>
              <a:rPr lang="en-US" dirty="0" smtClean="0"/>
              <a:t> </a:t>
            </a:r>
            <a:r>
              <a:rPr lang="en-US" dirty="0" err="1" smtClean="0"/>
              <a:t>subito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occupare</a:t>
            </a:r>
            <a:r>
              <a:rPr lang="en-US" dirty="0" smtClean="0"/>
              <a:t> </a:t>
            </a:r>
            <a:r>
              <a:rPr lang="en-US" dirty="0" err="1" smtClean="0"/>
              <a:t>memoria</a:t>
            </a:r>
            <a:r>
              <a:rPr lang="en-US" dirty="0" smtClean="0"/>
              <a:t> </a:t>
            </a:r>
            <a:r>
              <a:rPr lang="en-US" dirty="0" err="1" smtClean="0"/>
              <a:t>innecessaria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EnumSingleton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vediamo</a:t>
            </a:r>
            <a:endParaRPr lang="en-US" dirty="0" smtClean="0"/>
          </a:p>
          <a:p>
            <a:pPr marL="51435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08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Singleton: </a:t>
            </a:r>
            <a:r>
              <a:rPr lang="en-US" dirty="0" err="1" smtClean="0"/>
              <a:t>Implementazioni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LazySingleton</a:t>
            </a:r>
            <a:r>
              <a:rPr lang="en-US" dirty="0" smtClean="0"/>
              <a:t>:</a:t>
            </a:r>
          </a:p>
          <a:p>
            <a:pPr marL="914400" lvl="1" indent="-514350"/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l’istanza</a:t>
            </a:r>
            <a:r>
              <a:rPr lang="en-US" dirty="0" smtClean="0"/>
              <a:t> solo </a:t>
            </a:r>
            <a:r>
              <a:rPr lang="en-US" dirty="0" err="1" smtClean="0"/>
              <a:t>quando</a:t>
            </a:r>
            <a:r>
              <a:rPr lang="en-US" dirty="0" smtClean="0"/>
              <a:t> serve</a:t>
            </a:r>
          </a:p>
          <a:p>
            <a:pPr marL="914400" lvl="1" indent="-514350"/>
            <a:r>
              <a:rPr lang="en-US" dirty="0" smtClean="0"/>
              <a:t>ATTENZIONE: NON THREAD-SAFE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SynchronizedLazySingleton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inefficiente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EagerSingleton</a:t>
            </a:r>
            <a:endParaRPr lang="en-US" dirty="0" smtClean="0"/>
          </a:p>
          <a:p>
            <a:pPr marL="914400" lvl="1" indent="-514350"/>
            <a:r>
              <a:rPr lang="en-US" dirty="0" smtClean="0"/>
              <a:t>Eager </a:t>
            </a:r>
            <a:r>
              <a:rPr lang="en-US" dirty="0" err="1" smtClean="0"/>
              <a:t>inizialization</a:t>
            </a:r>
            <a:r>
              <a:rPr lang="en-US" dirty="0" smtClean="0"/>
              <a:t>: </a:t>
            </a:r>
            <a:r>
              <a:rPr lang="en-US" dirty="0" err="1" smtClean="0"/>
              <a:t>crea</a:t>
            </a:r>
            <a:r>
              <a:rPr lang="en-US" dirty="0" smtClean="0"/>
              <a:t> </a:t>
            </a:r>
            <a:r>
              <a:rPr lang="en-US" dirty="0" err="1" smtClean="0"/>
              <a:t>l’oggetto</a:t>
            </a:r>
            <a:r>
              <a:rPr lang="en-US" dirty="0" smtClean="0"/>
              <a:t> </a:t>
            </a:r>
            <a:r>
              <a:rPr lang="en-US" dirty="0" err="1" smtClean="0"/>
              <a:t>subito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occupare</a:t>
            </a:r>
            <a:r>
              <a:rPr lang="en-US" dirty="0" smtClean="0"/>
              <a:t> </a:t>
            </a:r>
            <a:r>
              <a:rPr lang="en-US" dirty="0" err="1" smtClean="0"/>
              <a:t>memoria</a:t>
            </a:r>
            <a:r>
              <a:rPr lang="en-US" dirty="0" smtClean="0"/>
              <a:t> </a:t>
            </a:r>
            <a:r>
              <a:rPr lang="en-US" dirty="0" err="1" smtClean="0"/>
              <a:t>innecessaria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EnumSingleton</a:t>
            </a:r>
            <a:endParaRPr lang="en-US" dirty="0" smtClean="0"/>
          </a:p>
          <a:p>
            <a:pPr marL="914400" lvl="1" indent="-514350"/>
            <a:r>
              <a:rPr lang="en-US" dirty="0" smtClean="0"/>
              <a:t>Non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ereditare</a:t>
            </a:r>
            <a:r>
              <a:rPr lang="en-US" dirty="0" smtClean="0"/>
              <a:t> da </a:t>
            </a:r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classi</a:t>
            </a:r>
            <a:endParaRPr lang="en-US" dirty="0" smtClean="0"/>
          </a:p>
          <a:p>
            <a:pPr marL="51435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18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Method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Definisce</a:t>
            </a:r>
            <a:r>
              <a:rPr lang="en-US" dirty="0" smtClean="0"/>
              <a:t> </a:t>
            </a:r>
            <a:r>
              <a:rPr lang="en-US" dirty="0" err="1" smtClean="0"/>
              <a:t>un’interfaccia</a:t>
            </a:r>
            <a:r>
              <a:rPr lang="en-US" dirty="0" smtClean="0"/>
              <a:t> per la </a:t>
            </a:r>
            <a:r>
              <a:rPr lang="en-US" dirty="0" err="1" smtClean="0"/>
              <a:t>creazione</a:t>
            </a:r>
            <a:r>
              <a:rPr lang="en-US" dirty="0" smtClean="0"/>
              <a:t> di un </a:t>
            </a:r>
            <a:r>
              <a:rPr lang="en-US" dirty="0" err="1" smtClean="0"/>
              <a:t>oggetto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Lascia</a:t>
            </a:r>
            <a:r>
              <a:rPr lang="en-US" dirty="0" smtClean="0"/>
              <a:t> le </a:t>
            </a:r>
            <a:r>
              <a:rPr lang="en-US" b="1" dirty="0" err="1" smtClean="0"/>
              <a:t>sottoclassi</a:t>
            </a:r>
            <a:r>
              <a:rPr lang="en-US" dirty="0" smtClean="0"/>
              <a:t> </a:t>
            </a:r>
            <a:r>
              <a:rPr lang="en-US" dirty="0" err="1" smtClean="0"/>
              <a:t>decidere</a:t>
            </a:r>
            <a:r>
              <a:rPr lang="en-US" dirty="0" smtClean="0"/>
              <a:t> </a:t>
            </a:r>
            <a:r>
              <a:rPr lang="en-US" dirty="0" err="1" smtClean="0"/>
              <a:t>quali</a:t>
            </a:r>
            <a:r>
              <a:rPr lang="en-US" dirty="0" smtClean="0"/>
              <a:t> </a:t>
            </a:r>
            <a:r>
              <a:rPr lang="en-US" dirty="0" err="1" smtClean="0"/>
              <a:t>oggetti</a:t>
            </a:r>
            <a:r>
              <a:rPr lang="en-US" dirty="0" smtClean="0"/>
              <a:t> </a:t>
            </a:r>
            <a:r>
              <a:rPr lang="en-US" dirty="0" err="1" smtClean="0"/>
              <a:t>istanziare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64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Method UML</a:t>
            </a:r>
            <a:endParaRPr lang="en-US" dirty="0"/>
          </a:p>
        </p:txBody>
      </p:sp>
      <p:pic>
        <p:nvPicPr>
          <p:cNvPr id="5" name="Content Placeholder 4" descr="Factory_Method_UML_class_diagr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493" b="-949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34704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Esercizio</a:t>
            </a:r>
            <a:r>
              <a:rPr lang="en-US" dirty="0" smtClean="0"/>
              <a:t>: </a:t>
            </a:r>
            <a:r>
              <a:rPr lang="en-US" dirty="0" err="1" smtClean="0"/>
              <a:t>Pizzerie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Progettare</a:t>
            </a:r>
            <a:r>
              <a:rPr lang="en-US" dirty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software per la </a:t>
            </a:r>
            <a:r>
              <a:rPr lang="en-US" dirty="0" err="1" smtClean="0"/>
              <a:t>preparazione</a:t>
            </a:r>
            <a:r>
              <a:rPr lang="en-US" dirty="0" smtClean="0"/>
              <a:t> e </a:t>
            </a:r>
            <a:r>
              <a:rPr lang="en-US" dirty="0" err="1" smtClean="0"/>
              <a:t>ordinazione</a:t>
            </a:r>
            <a:r>
              <a:rPr lang="en-US" dirty="0" smtClean="0"/>
              <a:t> di </a:t>
            </a:r>
            <a:r>
              <a:rPr lang="en-US" dirty="0" err="1" smtClean="0"/>
              <a:t>pizze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Installato</a:t>
            </a:r>
            <a:r>
              <a:rPr lang="en-US" dirty="0" smtClean="0"/>
              <a:t> in diverse </a:t>
            </a:r>
            <a:r>
              <a:rPr lang="en-US" dirty="0" err="1" smtClean="0"/>
              <a:t>pizzerie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Vediamo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192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Fornire</a:t>
            </a:r>
            <a:r>
              <a:rPr lang="en-US" dirty="0" smtClean="0"/>
              <a:t> </a:t>
            </a:r>
            <a:r>
              <a:rPr lang="en-US" dirty="0" err="1" smtClean="0"/>
              <a:t>un’interfaccia</a:t>
            </a:r>
            <a:r>
              <a:rPr lang="en-US" dirty="0" smtClean="0"/>
              <a:t> per la </a:t>
            </a:r>
            <a:r>
              <a:rPr lang="en-US" dirty="0" err="1" smtClean="0"/>
              <a:t>creazione</a:t>
            </a:r>
            <a:r>
              <a:rPr lang="en-US" dirty="0" smtClean="0"/>
              <a:t> di </a:t>
            </a:r>
            <a:r>
              <a:rPr lang="en-US" b="1" dirty="0" err="1" smtClean="0"/>
              <a:t>famiglie</a:t>
            </a:r>
            <a:r>
              <a:rPr lang="en-US" dirty="0" smtClean="0"/>
              <a:t> di </a:t>
            </a:r>
            <a:r>
              <a:rPr lang="en-US" dirty="0" err="1" smtClean="0"/>
              <a:t>oggetti</a:t>
            </a:r>
            <a:r>
              <a:rPr lang="en-US" dirty="0" smtClean="0"/>
              <a:t> </a:t>
            </a:r>
            <a:r>
              <a:rPr lang="en-US" dirty="0" err="1" smtClean="0"/>
              <a:t>collegati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differenza</a:t>
            </a:r>
            <a:r>
              <a:rPr lang="en-US" dirty="0" smtClean="0"/>
              <a:t> del Factory Method,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delega</a:t>
            </a:r>
            <a:r>
              <a:rPr lang="en-US" dirty="0" smtClean="0"/>
              <a:t> la </a:t>
            </a:r>
            <a:r>
              <a:rPr lang="en-US" dirty="0" err="1" smtClean="0"/>
              <a:t>responsabilità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creazione</a:t>
            </a:r>
            <a:r>
              <a:rPr lang="en-US" dirty="0" smtClean="0"/>
              <a:t> di un </a:t>
            </a:r>
            <a:r>
              <a:rPr lang="en-US" dirty="0" err="1" smtClean="0"/>
              <a:t>oggetto</a:t>
            </a:r>
            <a:r>
              <a:rPr lang="en-US" dirty="0" smtClean="0"/>
              <a:t> </a:t>
            </a:r>
            <a:r>
              <a:rPr lang="en-US" dirty="0" err="1" smtClean="0"/>
              <a:t>tramite</a:t>
            </a:r>
            <a:r>
              <a:rPr lang="en-US" dirty="0" smtClean="0"/>
              <a:t> </a:t>
            </a:r>
            <a:r>
              <a:rPr lang="en-US" b="1" dirty="0" err="1" smtClean="0"/>
              <a:t>composizione</a:t>
            </a:r>
            <a:r>
              <a:rPr lang="en-US" b="1" dirty="0" smtClean="0"/>
              <a:t>.</a:t>
            </a:r>
          </a:p>
          <a:p>
            <a:r>
              <a:rPr lang="en-US" dirty="0" err="1" smtClean="0"/>
              <a:t>Modifichiamo</a:t>
            </a:r>
            <a:r>
              <a:rPr lang="en-US" dirty="0" smtClean="0"/>
              <a:t> </a:t>
            </a:r>
            <a:r>
              <a:rPr lang="en-US" dirty="0" err="1" smtClean="0"/>
              <a:t>l’esercizio</a:t>
            </a:r>
            <a:r>
              <a:rPr lang="en-US" dirty="0" smtClean="0"/>
              <a:t> </a:t>
            </a:r>
            <a:r>
              <a:rPr lang="en-US" dirty="0" err="1" smtClean="0"/>
              <a:t>precedente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Gestione</a:t>
            </a:r>
            <a:r>
              <a:rPr lang="en-US" dirty="0" smtClean="0"/>
              <a:t> </a:t>
            </a:r>
            <a:r>
              <a:rPr lang="en-US" dirty="0" err="1" smtClean="0"/>
              <a:t>uniforme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ingredienti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19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Factory UML</a:t>
            </a:r>
            <a:endParaRPr lang="en-US" dirty="0"/>
          </a:p>
        </p:txBody>
      </p:sp>
      <p:pic>
        <p:nvPicPr>
          <p:cNvPr id="5" name="Content Placeholder 4" descr="AbstractFactory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037" r="-80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91941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STRUTTURALI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51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Converte</a:t>
            </a:r>
            <a:r>
              <a:rPr lang="en-US" dirty="0" smtClean="0"/>
              <a:t> </a:t>
            </a:r>
            <a:r>
              <a:rPr lang="en-US" dirty="0" err="1" smtClean="0"/>
              <a:t>l’interfaccia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r>
              <a:rPr lang="en-US" dirty="0" smtClean="0"/>
              <a:t> in </a:t>
            </a:r>
            <a:r>
              <a:rPr lang="en-US" dirty="0" err="1" smtClean="0"/>
              <a:t>un’altra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client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aspetta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Permette</a:t>
            </a:r>
            <a:r>
              <a:rPr lang="en-US" dirty="0" smtClean="0"/>
              <a:t> </a:t>
            </a:r>
            <a:r>
              <a:rPr lang="en-US" dirty="0" err="1" smtClean="0"/>
              <a:t>l’interazione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classi</a:t>
            </a:r>
            <a:r>
              <a:rPr lang="en-US" dirty="0" smtClean="0"/>
              <a:t> con </a:t>
            </a:r>
            <a:r>
              <a:rPr lang="en-US" dirty="0" err="1" smtClean="0"/>
              <a:t>interfacce</a:t>
            </a:r>
            <a:r>
              <a:rPr lang="en-US" dirty="0" smtClean="0"/>
              <a:t> </a:t>
            </a:r>
            <a:r>
              <a:rPr lang="en-US" dirty="0" err="1" smtClean="0"/>
              <a:t>incompatibili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66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Adapter UML</a:t>
            </a:r>
            <a:endParaRPr lang="en-US" dirty="0"/>
          </a:p>
        </p:txBody>
      </p:sp>
      <p:pic>
        <p:nvPicPr>
          <p:cNvPr id="5" name="Content Placeholder 4" descr="adapter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92" r="-28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7018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Permette</a:t>
            </a:r>
            <a:r>
              <a:rPr lang="en-US" dirty="0"/>
              <a:t> la </a:t>
            </a:r>
            <a:r>
              <a:rPr lang="en-US" dirty="0" err="1"/>
              <a:t>creazione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sola </a:t>
            </a:r>
            <a:r>
              <a:rPr lang="en-US" dirty="0" err="1"/>
              <a:t>istanza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dirty="0" err="1"/>
              <a:t>all’interno</a:t>
            </a:r>
            <a:r>
              <a:rPr lang="en-US" dirty="0"/>
              <a:t> </a:t>
            </a:r>
            <a:r>
              <a:rPr lang="en-US" dirty="0" err="1"/>
              <a:t>dell’applicazione</a:t>
            </a:r>
            <a:r>
              <a:rPr lang="en-US" dirty="0"/>
              <a:t> </a:t>
            </a:r>
          </a:p>
          <a:p>
            <a:r>
              <a:rPr lang="en-US" dirty="0" err="1"/>
              <a:t>Fornisce</a:t>
            </a:r>
            <a:r>
              <a:rPr lang="en-US" dirty="0"/>
              <a:t> un </a:t>
            </a:r>
            <a:r>
              <a:rPr lang="en-US" dirty="0" err="1"/>
              <a:t>metodo</a:t>
            </a:r>
            <a:r>
              <a:rPr lang="en-US" dirty="0"/>
              <a:t> con cui </a:t>
            </a:r>
            <a:r>
              <a:rPr lang="en-US" dirty="0" err="1"/>
              <a:t>ottenere</a:t>
            </a:r>
            <a:r>
              <a:rPr lang="en-US" dirty="0"/>
              <a:t> </a:t>
            </a:r>
            <a:r>
              <a:rPr lang="en-US" dirty="0" err="1"/>
              <a:t>l’istanza</a:t>
            </a:r>
            <a:r>
              <a:rPr lang="en-US" dirty="0"/>
              <a:t> </a:t>
            </a:r>
          </a:p>
          <a:p>
            <a:r>
              <a:rPr lang="en-US" dirty="0"/>
              <a:t>Il </a:t>
            </a:r>
            <a:r>
              <a:rPr lang="en-US" dirty="0" err="1"/>
              <a:t>costruttore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non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accessibile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7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Esempio</a:t>
            </a:r>
            <a:r>
              <a:rPr lang="en-US" dirty="0" smtClean="0"/>
              <a:t>: Iterator e Enumeration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antiche</a:t>
            </a:r>
            <a:r>
              <a:rPr lang="en-US" dirty="0" smtClean="0"/>
              <a:t> </a:t>
            </a:r>
            <a:r>
              <a:rPr lang="en-US" dirty="0" err="1" smtClean="0"/>
              <a:t>versioni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collections in Java </a:t>
            </a:r>
            <a:r>
              <a:rPr lang="en-US" b="1" dirty="0" smtClean="0"/>
              <a:t>non</a:t>
            </a:r>
            <a:r>
              <a:rPr lang="en-US" dirty="0" smtClean="0"/>
              <a:t> </a:t>
            </a:r>
            <a:r>
              <a:rPr lang="en-US" dirty="0" err="1" smtClean="0"/>
              <a:t>avevano</a:t>
            </a:r>
            <a:r>
              <a:rPr lang="en-US" dirty="0" smtClean="0"/>
              <a:t> </a:t>
            </a:r>
            <a:r>
              <a:rPr lang="en-US" dirty="0" err="1" smtClean="0"/>
              <a:t>l’interfaccia</a:t>
            </a:r>
            <a:r>
              <a:rPr lang="en-US" dirty="0" smtClean="0"/>
              <a:t> </a:t>
            </a:r>
            <a:r>
              <a:rPr lang="en-US" b="1" dirty="0" smtClean="0"/>
              <a:t>iterator</a:t>
            </a:r>
            <a:r>
              <a:rPr lang="en-US" dirty="0"/>
              <a:t> </a:t>
            </a:r>
            <a:r>
              <a:rPr lang="en-US" dirty="0" smtClean="0"/>
              <a:t>con I </a:t>
            </a:r>
            <a:r>
              <a:rPr lang="en-US" dirty="0" err="1" smtClean="0"/>
              <a:t>metodi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hasNext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next()</a:t>
            </a:r>
          </a:p>
          <a:p>
            <a:pPr lvl="1"/>
            <a:r>
              <a:rPr lang="en-US" dirty="0" smtClean="0"/>
              <a:t>remove</a:t>
            </a:r>
          </a:p>
          <a:p>
            <a:r>
              <a:rPr lang="en-US" dirty="0" err="1" smtClean="0"/>
              <a:t>Esisteva</a:t>
            </a:r>
            <a:r>
              <a:rPr lang="en-US" dirty="0" smtClean="0"/>
              <a:t> solo </a:t>
            </a:r>
            <a:r>
              <a:rPr lang="en-US" dirty="0" err="1" smtClean="0"/>
              <a:t>l’interfaccia</a:t>
            </a:r>
            <a:r>
              <a:rPr lang="en-US" dirty="0" smtClean="0"/>
              <a:t> Enumeration con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metodi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hasMoreElements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nextElement</a:t>
            </a:r>
            <a:r>
              <a:rPr lang="en-US" dirty="0" smtClean="0"/>
              <a:t>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747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Esercizio1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Utilizzare</a:t>
            </a:r>
            <a:r>
              <a:rPr lang="en-US" dirty="0" smtClean="0"/>
              <a:t> </a:t>
            </a:r>
            <a:r>
              <a:rPr lang="en-US" dirty="0" err="1" smtClean="0"/>
              <a:t>codice</a:t>
            </a:r>
            <a:r>
              <a:rPr lang="en-US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vecchi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legacy.</a:t>
            </a:r>
          </a:p>
          <a:p>
            <a:r>
              <a:rPr lang="en-US" dirty="0" err="1" smtClean="0"/>
              <a:t>Implementare</a:t>
            </a:r>
            <a:r>
              <a:rPr lang="en-US" dirty="0" smtClean="0"/>
              <a:t> un adapter </a:t>
            </a:r>
            <a:r>
              <a:rPr lang="en-US" dirty="0" err="1" smtClean="0"/>
              <a:t>IteratorToEnumerationAdapter</a:t>
            </a:r>
            <a:r>
              <a:rPr lang="en-US" dirty="0" smtClean="0"/>
              <a:t> da Iterator a Enumeration.</a:t>
            </a:r>
          </a:p>
          <a:p>
            <a:r>
              <a:rPr lang="en-US" dirty="0" err="1" smtClean="0"/>
              <a:t>Implementare</a:t>
            </a:r>
            <a:r>
              <a:rPr lang="en-US" dirty="0" smtClean="0"/>
              <a:t> un </a:t>
            </a:r>
            <a:r>
              <a:rPr lang="en-US" dirty="0" err="1" smtClean="0"/>
              <a:t>LegacyClient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 err="1" smtClean="0"/>
              <a:t>IteratorToEnumerationAdapter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722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Esercizio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Utilizzare</a:t>
            </a:r>
            <a:r>
              <a:rPr lang="en-US" dirty="0" smtClean="0"/>
              <a:t> </a:t>
            </a:r>
            <a:r>
              <a:rPr lang="en-US" dirty="0" err="1" smtClean="0"/>
              <a:t>codice</a:t>
            </a:r>
            <a:r>
              <a:rPr lang="en-US" dirty="0" smtClean="0"/>
              <a:t> legacy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nuovi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endParaRPr lang="en-US" dirty="0" smtClean="0"/>
          </a:p>
          <a:p>
            <a:r>
              <a:rPr lang="en-US" dirty="0" err="1"/>
              <a:t>Implementare</a:t>
            </a:r>
            <a:r>
              <a:rPr lang="en-US" dirty="0"/>
              <a:t> un adapter </a:t>
            </a:r>
            <a:r>
              <a:rPr lang="en-US" dirty="0" err="1" smtClean="0"/>
              <a:t>EnumerationToIteratorAdapter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smtClean="0"/>
              <a:t>Enumeration a Iterator.</a:t>
            </a:r>
          </a:p>
          <a:p>
            <a:r>
              <a:rPr lang="en-US" dirty="0" err="1"/>
              <a:t>Implementare</a:t>
            </a:r>
            <a:r>
              <a:rPr lang="en-US" dirty="0"/>
              <a:t> un </a:t>
            </a:r>
            <a:r>
              <a:rPr lang="en-US" dirty="0" err="1" smtClean="0"/>
              <a:t>NewClient</a:t>
            </a:r>
            <a:r>
              <a:rPr lang="en-US" dirty="0" smtClean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usa</a:t>
            </a:r>
            <a:r>
              <a:rPr lang="en-US" dirty="0"/>
              <a:t> </a:t>
            </a:r>
            <a:r>
              <a:rPr lang="en-US" dirty="0" err="1"/>
              <a:t>EnumerationToIteratorAdapter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2481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 proxy pattern </a:t>
            </a:r>
            <a:r>
              <a:rPr lang="en-US" dirty="0" err="1" smtClean="0"/>
              <a:t>espone</a:t>
            </a:r>
            <a:r>
              <a:rPr lang="en-US" dirty="0" smtClean="0"/>
              <a:t> un </a:t>
            </a:r>
            <a:r>
              <a:rPr lang="en-US" dirty="0" err="1" smtClean="0"/>
              <a:t>oggetto</a:t>
            </a:r>
            <a:r>
              <a:rPr lang="en-US" dirty="0" smtClean="0"/>
              <a:t> in </a:t>
            </a:r>
            <a:r>
              <a:rPr lang="en-US" i="1" dirty="0" err="1" smtClean="0"/>
              <a:t>rappresentanza</a:t>
            </a:r>
            <a:r>
              <a:rPr lang="en-US" i="1" dirty="0" smtClean="0"/>
              <a:t> </a:t>
            </a:r>
            <a:r>
              <a:rPr lang="en-US" dirty="0" smtClean="0"/>
              <a:t>di un </a:t>
            </a:r>
            <a:r>
              <a:rPr lang="en-US" dirty="0" err="1" smtClean="0"/>
              <a:t>altro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 </a:t>
            </a:r>
            <a:r>
              <a:rPr lang="en-US" dirty="0" err="1" smtClean="0"/>
              <a:t>controlla</a:t>
            </a:r>
            <a:r>
              <a:rPr lang="en-US" dirty="0" smtClean="0"/>
              <a:t> </a:t>
            </a:r>
            <a:r>
              <a:rPr lang="en-US" dirty="0" err="1" smtClean="0"/>
              <a:t>l’accesso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Ad </a:t>
            </a:r>
            <a:r>
              <a:rPr lang="en-US" dirty="0" err="1" smtClean="0"/>
              <a:t>es</a:t>
            </a:r>
            <a:r>
              <a:rPr lang="en-US" dirty="0" smtClean="0"/>
              <a:t>. per </a:t>
            </a:r>
            <a:r>
              <a:rPr lang="en-US" dirty="0" err="1" smtClean="0"/>
              <a:t>motivi</a:t>
            </a:r>
            <a:r>
              <a:rPr lang="en-US" dirty="0" smtClean="0"/>
              <a:t> di </a:t>
            </a:r>
            <a:r>
              <a:rPr lang="en-US" dirty="0" err="1" smtClean="0"/>
              <a:t>sicurezza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11192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UML</a:t>
            </a:r>
            <a:endParaRPr lang="en-US" dirty="0"/>
          </a:p>
        </p:txBody>
      </p:sp>
      <p:pic>
        <p:nvPicPr>
          <p:cNvPr id="5" name="Content Placeholder 4" descr="Proxy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05" b="-55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27225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Esercizio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Aggiungere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logica</a:t>
            </a:r>
            <a:r>
              <a:rPr lang="en-US" dirty="0"/>
              <a:t> </a:t>
            </a:r>
            <a:r>
              <a:rPr lang="en-US" dirty="0" err="1"/>
              <a:t>applicativa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cache per </a:t>
            </a:r>
            <a:r>
              <a:rPr lang="en-US" dirty="0" err="1"/>
              <a:t>migliorare</a:t>
            </a:r>
            <a:r>
              <a:rPr lang="en-US" dirty="0"/>
              <a:t> </a:t>
            </a:r>
            <a:r>
              <a:rPr lang="en-US" dirty="0" err="1"/>
              <a:t>l’efficienza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risposta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richieste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utenti</a:t>
            </a:r>
            <a:r>
              <a:rPr lang="en-US" dirty="0"/>
              <a:t> </a:t>
            </a:r>
          </a:p>
          <a:p>
            <a:r>
              <a:rPr lang="en-US" dirty="0" err="1"/>
              <a:t>L’interfaccia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cache non cambia </a:t>
            </a:r>
            <a:r>
              <a:rPr lang="en-US" dirty="0" err="1"/>
              <a:t>rispetto</a:t>
            </a:r>
            <a:r>
              <a:rPr lang="en-US" dirty="0"/>
              <a:t> a </a:t>
            </a:r>
            <a:r>
              <a:rPr lang="en-US" dirty="0" err="1"/>
              <a:t>quella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logica</a:t>
            </a:r>
            <a:r>
              <a:rPr lang="en-US" dirty="0"/>
              <a:t> </a:t>
            </a:r>
            <a:r>
              <a:rPr lang="en-US" dirty="0" err="1"/>
              <a:t>vera</a:t>
            </a:r>
            <a:r>
              <a:rPr lang="en-US" dirty="0"/>
              <a:t> e </a:t>
            </a:r>
            <a:r>
              <a:rPr lang="en-US" dirty="0" err="1"/>
              <a:t>propria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8524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L’utilizzo</a:t>
            </a:r>
            <a:r>
              <a:rPr lang="en-US" dirty="0"/>
              <a:t> del proxy non </a:t>
            </a:r>
            <a:r>
              <a:rPr lang="en-US" dirty="0" err="1"/>
              <a:t>richiede</a:t>
            </a:r>
            <a:r>
              <a:rPr lang="en-US" dirty="0"/>
              <a:t> </a:t>
            </a:r>
            <a:r>
              <a:rPr lang="en-US" dirty="0" err="1"/>
              <a:t>nessuna</a:t>
            </a:r>
            <a:r>
              <a:rPr lang="en-US" dirty="0"/>
              <a:t> </a:t>
            </a:r>
            <a:r>
              <a:rPr lang="en-US" dirty="0" err="1"/>
              <a:t>modifica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client </a:t>
            </a:r>
            <a:r>
              <a:rPr lang="en-US" dirty="0" err="1"/>
              <a:t>che</a:t>
            </a:r>
            <a:r>
              <a:rPr lang="en-US" dirty="0"/>
              <a:t> lo </a:t>
            </a:r>
            <a:r>
              <a:rPr lang="en-US" dirty="0" err="1"/>
              <a:t>deve</a:t>
            </a:r>
            <a:r>
              <a:rPr lang="en-US" dirty="0"/>
              <a:t> </a:t>
            </a:r>
            <a:r>
              <a:rPr lang="en-US" dirty="0" err="1"/>
              <a:t>utilizzare</a:t>
            </a:r>
            <a:r>
              <a:rPr lang="en-US" dirty="0"/>
              <a:t> </a:t>
            </a:r>
          </a:p>
          <a:p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esempi</a:t>
            </a:r>
            <a:r>
              <a:rPr lang="en-US" dirty="0"/>
              <a:t> di proxy </a:t>
            </a:r>
            <a:r>
              <a:rPr lang="en-US" dirty="0" err="1"/>
              <a:t>sono</a:t>
            </a:r>
            <a:r>
              <a:rPr lang="en-US" dirty="0"/>
              <a:t> le </a:t>
            </a:r>
            <a:r>
              <a:rPr lang="en-US" dirty="0" err="1"/>
              <a:t>versioni</a:t>
            </a:r>
            <a:r>
              <a:rPr lang="en-US" dirty="0"/>
              <a:t> </a:t>
            </a:r>
            <a:r>
              <a:rPr lang="en-US" i="1" dirty="0" err="1"/>
              <a:t>unmodifiable</a:t>
            </a:r>
            <a:r>
              <a:rPr lang="en-US" i="1" dirty="0"/>
              <a:t> </a:t>
            </a:r>
            <a:r>
              <a:rPr lang="en-US" dirty="0" err="1"/>
              <a:t>delle</a:t>
            </a:r>
            <a:r>
              <a:rPr lang="en-US" dirty="0"/>
              <a:t> collections </a:t>
            </a:r>
          </a:p>
          <a:p>
            <a:r>
              <a:rPr lang="en-US" dirty="0" smtClean="0"/>
              <a:t>In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metodi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re-</a:t>
            </a:r>
            <a:r>
              <a:rPr lang="en-US" dirty="0" err="1"/>
              <a:t>implementati</a:t>
            </a:r>
            <a:r>
              <a:rPr lang="en-US" dirty="0"/>
              <a:t> per </a:t>
            </a:r>
            <a:r>
              <a:rPr lang="en-US" dirty="0" err="1"/>
              <a:t>inibire</a:t>
            </a:r>
            <a:r>
              <a:rPr lang="en-US" dirty="0"/>
              <a:t> le </a:t>
            </a:r>
            <a:r>
              <a:rPr lang="en-US" dirty="0" err="1"/>
              <a:t>operazioni</a:t>
            </a:r>
            <a:r>
              <a:rPr lang="en-US" dirty="0"/>
              <a:t> di </a:t>
            </a:r>
            <a:r>
              <a:rPr lang="en-US" dirty="0" err="1"/>
              <a:t>modifica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89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Permette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aggiungere</a:t>
            </a:r>
            <a:r>
              <a:rPr lang="en-US" dirty="0"/>
              <a:t> </a:t>
            </a:r>
            <a:r>
              <a:rPr lang="en-US" dirty="0" err="1"/>
              <a:t>funzionalita</a:t>
            </a:r>
            <a:r>
              <a:rPr lang="en-US" dirty="0"/>
              <a:t>̀ ad un </a:t>
            </a:r>
            <a:r>
              <a:rPr lang="en-US" dirty="0" err="1"/>
              <a:t>oggetto</a:t>
            </a:r>
            <a:r>
              <a:rPr lang="en-US" dirty="0"/>
              <a:t> </a:t>
            </a:r>
          </a:p>
          <a:p>
            <a:r>
              <a:rPr lang="en-US" dirty="0"/>
              <a:t>Il </a:t>
            </a:r>
            <a:r>
              <a:rPr lang="en-US" dirty="0" err="1"/>
              <a:t>nuovo</a:t>
            </a:r>
            <a:r>
              <a:rPr lang="en-US" dirty="0"/>
              <a:t> </a:t>
            </a:r>
            <a:r>
              <a:rPr lang="en-US" dirty="0" err="1"/>
              <a:t>comportamento</a:t>
            </a:r>
            <a:r>
              <a:rPr lang="en-US" dirty="0"/>
              <a:t> </a:t>
            </a:r>
            <a:r>
              <a:rPr lang="en-US" dirty="0" err="1"/>
              <a:t>puo</a:t>
            </a:r>
            <a:r>
              <a:rPr lang="en-US" dirty="0"/>
              <a:t>̀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aggiunto</a:t>
            </a:r>
            <a:r>
              <a:rPr lang="en-US" dirty="0"/>
              <a:t> a run time </a:t>
            </a:r>
          </a:p>
          <a:p>
            <a:r>
              <a:rPr lang="en-US" dirty="0"/>
              <a:t>Non </a:t>
            </a:r>
            <a:r>
              <a:rPr lang="en-US" dirty="0" err="1"/>
              <a:t>richiede</a:t>
            </a:r>
            <a:r>
              <a:rPr lang="en-US" dirty="0"/>
              <a:t> la </a:t>
            </a:r>
            <a:r>
              <a:rPr lang="en-US" dirty="0" err="1"/>
              <a:t>creazione</a:t>
            </a:r>
            <a:r>
              <a:rPr lang="en-US" dirty="0"/>
              <a:t> di </a:t>
            </a:r>
            <a:r>
              <a:rPr lang="en-US" dirty="0" err="1"/>
              <a:t>nuove</a:t>
            </a:r>
            <a:r>
              <a:rPr lang="en-US" dirty="0"/>
              <a:t> </a:t>
            </a:r>
            <a:r>
              <a:rPr lang="en-US" dirty="0" err="1"/>
              <a:t>sottoclassi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448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Decorator UML</a:t>
            </a:r>
            <a:endParaRPr lang="en-US" dirty="0"/>
          </a:p>
        </p:txBody>
      </p:sp>
      <p:pic>
        <p:nvPicPr>
          <p:cNvPr id="5" name="Content Placeholder 4" descr="400px-Decorator_UML_class_diagram.svg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051" r="-220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89963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Esercizio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Scrivere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applicazione</a:t>
            </a:r>
            <a:r>
              <a:rPr lang="en-US" dirty="0"/>
              <a:t> per </a:t>
            </a:r>
            <a:r>
              <a:rPr lang="en-US" dirty="0" err="1"/>
              <a:t>rappresentare</a:t>
            </a:r>
            <a:r>
              <a:rPr lang="en-US" dirty="0"/>
              <a:t> </a:t>
            </a:r>
            <a:r>
              <a:rPr lang="en-US" dirty="0" err="1"/>
              <a:t>diversi</a:t>
            </a:r>
            <a:r>
              <a:rPr lang="en-US" dirty="0"/>
              <a:t> tipi di </a:t>
            </a:r>
            <a:r>
              <a:rPr lang="en-US" dirty="0" err="1"/>
              <a:t>caffe</a:t>
            </a:r>
            <a:r>
              <a:rPr lang="en-US" dirty="0"/>
              <a:t>̀ con </a:t>
            </a:r>
            <a:r>
              <a:rPr lang="en-US" dirty="0" err="1"/>
              <a:t>diversi</a:t>
            </a:r>
            <a:r>
              <a:rPr lang="en-US" dirty="0"/>
              <a:t> </a:t>
            </a:r>
            <a:r>
              <a:rPr lang="en-US" dirty="0" err="1"/>
              <a:t>ingredienti</a:t>
            </a:r>
            <a:r>
              <a:rPr lang="en-US" dirty="0"/>
              <a:t> </a:t>
            </a:r>
          </a:p>
          <a:p>
            <a:r>
              <a:rPr lang="en-US" dirty="0" err="1"/>
              <a:t>Potremmo</a:t>
            </a:r>
            <a:r>
              <a:rPr lang="en-US" dirty="0"/>
              <a:t> fare diverse </a:t>
            </a:r>
            <a:r>
              <a:rPr lang="en-US" dirty="0" err="1"/>
              <a:t>sottoclassi</a:t>
            </a:r>
            <a:r>
              <a:rPr lang="en-US" dirty="0"/>
              <a:t>, ma ne </a:t>
            </a:r>
            <a:r>
              <a:rPr lang="en-US" dirty="0" err="1"/>
              <a:t>dovremmo</a:t>
            </a:r>
            <a:r>
              <a:rPr lang="en-US" dirty="0"/>
              <a:t> fare </a:t>
            </a:r>
            <a:r>
              <a:rPr lang="en-US" dirty="0" err="1"/>
              <a:t>troppe</a:t>
            </a:r>
            <a:r>
              <a:rPr lang="en-US" dirty="0"/>
              <a:t> </a:t>
            </a:r>
          </a:p>
          <a:p>
            <a:r>
              <a:rPr lang="en-US" dirty="0"/>
              <a:t>La </a:t>
            </a:r>
            <a:r>
              <a:rPr lang="en-US" dirty="0" err="1"/>
              <a:t>soluzione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sottoclassi</a:t>
            </a:r>
            <a:r>
              <a:rPr lang="en-US" dirty="0"/>
              <a:t> non </a:t>
            </a:r>
            <a:r>
              <a:rPr lang="en-US" dirty="0" err="1"/>
              <a:t>permetterebbe</a:t>
            </a:r>
            <a:r>
              <a:rPr lang="en-US" dirty="0"/>
              <a:t> di </a:t>
            </a:r>
            <a:r>
              <a:rPr lang="en-US" dirty="0" err="1"/>
              <a:t>aggiungere</a:t>
            </a:r>
            <a:r>
              <a:rPr lang="en-US" dirty="0"/>
              <a:t> </a:t>
            </a:r>
            <a:r>
              <a:rPr lang="en-US" dirty="0" err="1"/>
              <a:t>nuovi</a:t>
            </a:r>
            <a:r>
              <a:rPr lang="en-US" dirty="0"/>
              <a:t> </a:t>
            </a:r>
            <a:r>
              <a:rPr lang="en-US" dirty="0" err="1"/>
              <a:t>ingredienti</a:t>
            </a:r>
            <a:r>
              <a:rPr lang="en-US" dirty="0"/>
              <a:t> a run time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9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UML</a:t>
            </a:r>
            <a:endParaRPr lang="en-US" dirty="0"/>
          </a:p>
        </p:txBody>
      </p:sp>
      <p:pic>
        <p:nvPicPr>
          <p:cNvPr id="7" name="Content Placeholder 6" descr="patron-singleton-UM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0" b="41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335724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 </a:t>
            </a:r>
            <a:r>
              <a:rPr lang="en-US" dirty="0" err="1"/>
              <a:t>approccio</a:t>
            </a:r>
            <a:r>
              <a:rPr lang="en-US" dirty="0"/>
              <a:t> simile è </a:t>
            </a:r>
            <a:r>
              <a:rPr lang="en-US" dirty="0" err="1"/>
              <a:t>usato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classi</a:t>
            </a:r>
            <a:r>
              <a:rPr lang="en-US" dirty="0"/>
              <a:t> per </a:t>
            </a:r>
            <a:r>
              <a:rPr lang="en-US" dirty="0" err="1"/>
              <a:t>l’input</a:t>
            </a:r>
            <a:r>
              <a:rPr lang="en-US" dirty="0"/>
              <a:t>/output di Java: stream, writer, reader </a:t>
            </a:r>
          </a:p>
          <a:p>
            <a:r>
              <a:rPr lang="en-US" dirty="0" err="1"/>
              <a:t>Oltre</a:t>
            </a:r>
            <a:r>
              <a:rPr lang="en-US" dirty="0"/>
              <a:t> a </a:t>
            </a:r>
            <a:r>
              <a:rPr lang="en-US" dirty="0" err="1"/>
              <a:t>modificare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comportamento</a:t>
            </a:r>
            <a:r>
              <a:rPr lang="en-US" dirty="0"/>
              <a:t> è </a:t>
            </a:r>
            <a:r>
              <a:rPr lang="en-US" dirty="0" err="1"/>
              <a:t>possibile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aggiungere</a:t>
            </a:r>
            <a:r>
              <a:rPr lang="en-US" dirty="0"/>
              <a:t> </a:t>
            </a:r>
            <a:r>
              <a:rPr lang="en-US" dirty="0" err="1"/>
              <a:t>nuovi</a:t>
            </a:r>
            <a:r>
              <a:rPr lang="en-US" dirty="0"/>
              <a:t> </a:t>
            </a:r>
            <a:r>
              <a:rPr lang="en-US" dirty="0" err="1"/>
              <a:t>comportamenti</a:t>
            </a:r>
            <a:r>
              <a:rPr lang="en-US" dirty="0"/>
              <a:t> </a:t>
            </a:r>
          </a:p>
          <a:p>
            <a:r>
              <a:rPr lang="en-US" dirty="0"/>
              <a:t>Decorator è simile a Proxy, ma </a:t>
            </a:r>
            <a:r>
              <a:rPr lang="en-US" dirty="0" err="1"/>
              <a:t>permette</a:t>
            </a:r>
            <a:r>
              <a:rPr lang="en-US" dirty="0"/>
              <a:t> di </a:t>
            </a:r>
            <a:r>
              <a:rPr lang="en-US" dirty="0" err="1"/>
              <a:t>comporre</a:t>
            </a:r>
            <a:r>
              <a:rPr lang="en-US" dirty="0"/>
              <a:t> </a:t>
            </a:r>
            <a:r>
              <a:rPr lang="en-US" dirty="0" err="1"/>
              <a:t>diversi</a:t>
            </a:r>
            <a:r>
              <a:rPr lang="en-US" dirty="0"/>
              <a:t> </a:t>
            </a:r>
            <a:r>
              <a:rPr lang="en-US" dirty="0" err="1"/>
              <a:t>comportamenti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613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</a:t>
            </a:r>
            <a:r>
              <a:rPr lang="en-US" dirty="0" err="1" smtClean="0"/>
              <a:t>comportamentali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324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Permette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variare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algoritmi</a:t>
            </a:r>
            <a:r>
              <a:rPr lang="en-US" dirty="0"/>
              <a:t> </a:t>
            </a:r>
            <a:r>
              <a:rPr lang="en-US" dirty="0" err="1"/>
              <a:t>utilizzati</a:t>
            </a:r>
            <a:r>
              <a:rPr lang="en-US" dirty="0"/>
              <a:t> </a:t>
            </a:r>
            <a:r>
              <a:rPr lang="en-US" dirty="0" err="1"/>
              <a:t>nell’implementazione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</a:t>
            </a:r>
          </a:p>
          <a:p>
            <a:r>
              <a:rPr lang="en-US" dirty="0"/>
              <a:t>La </a:t>
            </a:r>
            <a:r>
              <a:rPr lang="en-US" dirty="0" err="1"/>
              <a:t>classe</a:t>
            </a:r>
            <a:r>
              <a:rPr lang="en-US" dirty="0"/>
              <a:t> base </a:t>
            </a:r>
            <a:r>
              <a:rPr lang="en-US" dirty="0" err="1"/>
              <a:t>richiede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strategia</a:t>
            </a:r>
            <a:r>
              <a:rPr lang="en-US" dirty="0"/>
              <a:t> </a:t>
            </a:r>
            <a:r>
              <a:rPr lang="en-US" dirty="0" err="1"/>
              <a:t>esterna</a:t>
            </a:r>
            <a:r>
              <a:rPr lang="en-US" dirty="0"/>
              <a:t> per </a:t>
            </a:r>
            <a:r>
              <a:rPr lang="en-US" dirty="0" err="1"/>
              <a:t>portare</a:t>
            </a:r>
            <a:r>
              <a:rPr lang="en-US" dirty="0"/>
              <a:t> a </a:t>
            </a:r>
            <a:r>
              <a:rPr lang="en-US" dirty="0" err="1"/>
              <a:t>termine</a:t>
            </a:r>
            <a:r>
              <a:rPr lang="en-US" dirty="0"/>
              <a:t> </a:t>
            </a:r>
            <a:r>
              <a:rPr lang="en-US" dirty="0" err="1"/>
              <a:t>correttamente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suo</a:t>
            </a:r>
            <a:r>
              <a:rPr lang="en-US" dirty="0"/>
              <a:t> </a:t>
            </a:r>
            <a:r>
              <a:rPr lang="en-US" dirty="0" err="1"/>
              <a:t>compito</a:t>
            </a:r>
            <a:r>
              <a:rPr lang="en-US" dirty="0"/>
              <a:t> </a:t>
            </a:r>
          </a:p>
          <a:p>
            <a:r>
              <a:rPr lang="en-US" dirty="0" err="1"/>
              <a:t>L’abbiamo</a:t>
            </a:r>
            <a:r>
              <a:rPr lang="en-US" dirty="0"/>
              <a:t> </a:t>
            </a:r>
            <a:r>
              <a:rPr lang="en-US" dirty="0" err="1"/>
              <a:t>visto</a:t>
            </a:r>
            <a:r>
              <a:rPr lang="en-US" dirty="0"/>
              <a:t> con </a:t>
            </a:r>
            <a:r>
              <a:rPr lang="en-US" dirty="0" err="1"/>
              <a:t>l’ordinamento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richiede</a:t>
            </a:r>
            <a:r>
              <a:rPr lang="en-US" dirty="0"/>
              <a:t> la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strategia</a:t>
            </a:r>
            <a:r>
              <a:rPr lang="en-US" dirty="0"/>
              <a:t> di </a:t>
            </a:r>
            <a:r>
              <a:rPr lang="en-US" dirty="0" err="1"/>
              <a:t>comparazione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coppia</a:t>
            </a:r>
            <a:r>
              <a:rPr lang="en-US" dirty="0"/>
              <a:t> di </a:t>
            </a:r>
            <a:r>
              <a:rPr lang="en-US" dirty="0" err="1"/>
              <a:t>elementi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7598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UML</a:t>
            </a:r>
            <a:endParaRPr lang="en-US" dirty="0"/>
          </a:p>
        </p:txBody>
      </p:sp>
      <p:pic>
        <p:nvPicPr>
          <p:cNvPr id="5" name="Content Placeholder 4" descr="Strategy Pattern UML_2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272" b="-232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905043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Esercizio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Scrivere</a:t>
            </a:r>
            <a:r>
              <a:rPr lang="en-US" dirty="0" smtClean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codice</a:t>
            </a:r>
            <a:r>
              <a:rPr lang="en-US" dirty="0"/>
              <a:t> per </a:t>
            </a:r>
            <a:r>
              <a:rPr lang="en-US" dirty="0" err="1"/>
              <a:t>rappresentare</a:t>
            </a:r>
            <a:r>
              <a:rPr lang="en-US" dirty="0"/>
              <a:t> un robot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puo</a:t>
            </a:r>
            <a:r>
              <a:rPr lang="en-US" dirty="0"/>
              <a:t>̀ </a:t>
            </a:r>
            <a:r>
              <a:rPr lang="en-US" dirty="0" err="1"/>
              <a:t>avere</a:t>
            </a:r>
            <a:r>
              <a:rPr lang="en-US" dirty="0"/>
              <a:t> diverse </a:t>
            </a:r>
            <a:r>
              <a:rPr lang="en-US" dirty="0" err="1"/>
              <a:t>strategie</a:t>
            </a:r>
            <a:r>
              <a:rPr lang="en-US" dirty="0"/>
              <a:t> per </a:t>
            </a:r>
            <a:r>
              <a:rPr lang="en-US" dirty="0" err="1"/>
              <a:t>gestire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suo</a:t>
            </a:r>
            <a:r>
              <a:rPr lang="en-US" dirty="0"/>
              <a:t> </a:t>
            </a:r>
            <a:r>
              <a:rPr lang="en-US" dirty="0" err="1"/>
              <a:t>comportamento</a:t>
            </a:r>
            <a:r>
              <a:rPr lang="en-US" dirty="0"/>
              <a:t> </a:t>
            </a:r>
          </a:p>
          <a:p>
            <a:r>
              <a:rPr lang="en-US" dirty="0" err="1"/>
              <a:t>Vogliamo</a:t>
            </a:r>
            <a:r>
              <a:rPr lang="en-US" dirty="0"/>
              <a:t> fare </a:t>
            </a:r>
            <a:r>
              <a:rPr lang="en-US" dirty="0" err="1"/>
              <a:t>si</a:t>
            </a:r>
            <a:r>
              <a:rPr lang="en-US" dirty="0"/>
              <a:t>̀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comportamenti</a:t>
            </a:r>
            <a:r>
              <a:rPr lang="en-US" dirty="0"/>
              <a:t> </a:t>
            </a:r>
            <a:r>
              <a:rPr lang="en-US" dirty="0" err="1"/>
              <a:t>possano</a:t>
            </a:r>
            <a:r>
              <a:rPr lang="en-US" dirty="0"/>
              <a:t> </a:t>
            </a:r>
            <a:r>
              <a:rPr lang="en-US" dirty="0" err="1"/>
              <a:t>cambiare</a:t>
            </a:r>
            <a:r>
              <a:rPr lang="en-US" dirty="0"/>
              <a:t> </a:t>
            </a:r>
            <a:r>
              <a:rPr lang="en-US" dirty="0" err="1"/>
              <a:t>mentre</a:t>
            </a:r>
            <a:r>
              <a:rPr lang="en-US" dirty="0"/>
              <a:t> la nostra </a:t>
            </a:r>
            <a:r>
              <a:rPr lang="en-US" dirty="0" err="1"/>
              <a:t>applicazione</a:t>
            </a:r>
            <a:r>
              <a:rPr lang="en-US" dirty="0"/>
              <a:t> è in </a:t>
            </a:r>
            <a:r>
              <a:rPr lang="en-US" dirty="0" err="1"/>
              <a:t>esecuzione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42137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Definisce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dipendenza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</a:t>
            </a:r>
            <a:r>
              <a:rPr lang="en-US" i="1" dirty="0" smtClean="0"/>
              <a:t>1 </a:t>
            </a:r>
            <a:r>
              <a:rPr lang="en-US" i="1" dirty="0" smtClean="0">
                <a:sym typeface="Wingdings"/>
              </a:rPr>
              <a:t> </a:t>
            </a:r>
            <a:r>
              <a:rPr lang="en-US" i="1" dirty="0" err="1" smtClean="0">
                <a:sym typeface="Wingdings"/>
              </a:rPr>
              <a:t>molti</a:t>
            </a:r>
            <a:r>
              <a:rPr lang="en-US" i="1" dirty="0" smtClean="0">
                <a:sym typeface="Wingdings"/>
              </a:rPr>
              <a:t> </a:t>
            </a:r>
            <a:endParaRPr lang="en-US" i="1" dirty="0" smtClean="0">
              <a:sym typeface="Wingdings"/>
            </a:endParaRPr>
          </a:p>
          <a:p>
            <a:pPr marL="0" indent="0">
              <a:buNone/>
            </a:pPr>
            <a:r>
              <a:rPr lang="en-US" i="1" dirty="0">
                <a:sym typeface="Wingdings"/>
              </a:rPr>
              <a:t>	</a:t>
            </a:r>
            <a:r>
              <a:rPr lang="en-US" dirty="0" err="1" smtClean="0">
                <a:sym typeface="Wingdings"/>
              </a:rPr>
              <a:t>tra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oggetti</a:t>
            </a:r>
            <a:r>
              <a:rPr lang="en-US" dirty="0" smtClean="0">
                <a:sym typeface="Wingdings"/>
              </a:rPr>
              <a:t>.</a:t>
            </a:r>
          </a:p>
          <a:p>
            <a:r>
              <a:rPr lang="en-US" dirty="0" err="1" smtClean="0">
                <a:sym typeface="Wingdings"/>
              </a:rPr>
              <a:t>Quando</a:t>
            </a:r>
            <a:r>
              <a:rPr lang="en-US" dirty="0" smtClean="0">
                <a:sym typeface="Wingdings"/>
              </a:rPr>
              <a:t> un </a:t>
            </a:r>
            <a:r>
              <a:rPr lang="en-US" dirty="0" err="1" smtClean="0">
                <a:sym typeface="Wingdings"/>
              </a:rPr>
              <a:t>oggetto</a:t>
            </a:r>
            <a:r>
              <a:rPr lang="en-US" dirty="0" smtClean="0">
                <a:sym typeface="Wingdings"/>
              </a:rPr>
              <a:t> cambia </a:t>
            </a:r>
            <a:r>
              <a:rPr lang="en-US" dirty="0" err="1" smtClean="0">
                <a:sym typeface="Wingdings"/>
              </a:rPr>
              <a:t>stato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tutti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oggetti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dipendenti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notificati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aggiornati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automaticamente</a:t>
            </a:r>
            <a:r>
              <a:rPr lang="en-US" dirty="0" smtClean="0">
                <a:sym typeface="Wingdings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325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Observer UML</a:t>
            </a:r>
            <a:endParaRPr lang="en-US" dirty="0"/>
          </a:p>
        </p:txBody>
      </p:sp>
      <p:pic>
        <p:nvPicPr>
          <p:cNvPr id="5" name="Content Placeholder 4" descr="observer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9" b="-1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098242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Esercizio</a:t>
            </a:r>
            <a:r>
              <a:rPr lang="en-US" dirty="0" smtClean="0"/>
              <a:t>: </a:t>
            </a:r>
            <a:r>
              <a:rPr lang="en-US" dirty="0" err="1" smtClean="0"/>
              <a:t>Stazione</a:t>
            </a:r>
            <a:r>
              <a:rPr lang="en-US" dirty="0" smtClean="0"/>
              <a:t> </a:t>
            </a:r>
            <a:r>
              <a:rPr lang="en-US" dirty="0" err="1" smtClean="0"/>
              <a:t>Meteo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Progettare</a:t>
            </a:r>
            <a:r>
              <a:rPr lang="en-US" dirty="0" smtClean="0"/>
              <a:t> un </a:t>
            </a:r>
            <a:r>
              <a:rPr lang="en-US" dirty="0" err="1" smtClean="0"/>
              <a:t>sistema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monitoraggio</a:t>
            </a:r>
            <a:r>
              <a:rPr lang="en-US" dirty="0"/>
              <a:t> </a:t>
            </a:r>
            <a:r>
              <a:rPr lang="en-US" dirty="0" smtClean="0"/>
              <a:t>del </a:t>
            </a:r>
            <a:r>
              <a:rPr lang="en-US" dirty="0" err="1" smtClean="0"/>
              <a:t>Meteo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 ha a </a:t>
            </a:r>
            <a:r>
              <a:rPr lang="en-US" dirty="0" err="1" smtClean="0"/>
              <a:t>disposizione</a:t>
            </a:r>
            <a:r>
              <a:rPr lang="en-US" dirty="0" smtClean="0"/>
              <a:t> </a:t>
            </a:r>
            <a:r>
              <a:rPr lang="en-US" dirty="0" err="1" smtClean="0"/>
              <a:t>l’oggetto</a:t>
            </a:r>
            <a:r>
              <a:rPr lang="en-US" dirty="0" smtClean="0"/>
              <a:t> </a:t>
            </a:r>
            <a:r>
              <a:rPr lang="en-US" dirty="0" err="1" smtClean="0"/>
              <a:t>WeatherData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fornisce</a:t>
            </a:r>
            <a:r>
              <a:rPr lang="en-US" dirty="0" smtClean="0"/>
              <a:t> </a:t>
            </a:r>
            <a:r>
              <a:rPr lang="en-US" dirty="0" err="1" smtClean="0"/>
              <a:t>temperatura</a:t>
            </a:r>
            <a:r>
              <a:rPr lang="en-US" dirty="0" smtClean="0"/>
              <a:t>, </a:t>
            </a:r>
            <a:r>
              <a:rPr lang="en-US" dirty="0" err="1" smtClean="0"/>
              <a:t>umidità</a:t>
            </a:r>
            <a:r>
              <a:rPr lang="en-US" dirty="0" smtClean="0"/>
              <a:t>, </a:t>
            </a:r>
            <a:r>
              <a:rPr lang="en-US" dirty="0" err="1" smtClean="0"/>
              <a:t>pressione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Implementare</a:t>
            </a:r>
            <a:r>
              <a:rPr lang="en-US" dirty="0" smtClean="0"/>
              <a:t> </a:t>
            </a:r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diversi</a:t>
            </a:r>
            <a:r>
              <a:rPr lang="en-US" dirty="0" smtClean="0"/>
              <a:t> display (</a:t>
            </a:r>
            <a:r>
              <a:rPr lang="en-US" dirty="0" err="1" smtClean="0"/>
              <a:t>condizione</a:t>
            </a:r>
            <a:r>
              <a:rPr lang="en-US" dirty="0" smtClean="0"/>
              <a:t> </a:t>
            </a:r>
            <a:r>
              <a:rPr lang="en-US" dirty="0" err="1" smtClean="0"/>
              <a:t>attuale</a:t>
            </a:r>
            <a:r>
              <a:rPr lang="en-US" dirty="0" smtClean="0"/>
              <a:t>, </a:t>
            </a:r>
            <a:r>
              <a:rPr lang="en-US" dirty="0" err="1" smtClean="0"/>
              <a:t>previsioni</a:t>
            </a:r>
            <a:r>
              <a:rPr lang="en-US" dirty="0" smtClean="0"/>
              <a:t>, e </a:t>
            </a:r>
            <a:r>
              <a:rPr lang="en-US" dirty="0" err="1" smtClean="0"/>
              <a:t>statistiche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b="1" dirty="0" err="1" smtClean="0"/>
              <a:t>espandibile</a:t>
            </a:r>
            <a:r>
              <a:rPr lang="en-US" b="1" dirty="0" smtClean="0"/>
              <a:t> </a:t>
            </a:r>
            <a:r>
              <a:rPr lang="en-US" dirty="0" smtClean="0"/>
              <a:t>per </a:t>
            </a:r>
            <a:r>
              <a:rPr lang="en-US" dirty="0" err="1" smtClean="0"/>
              <a:t>supportare</a:t>
            </a:r>
            <a:r>
              <a:rPr lang="en-US" dirty="0" smtClean="0"/>
              <a:t> </a:t>
            </a:r>
            <a:r>
              <a:rPr lang="en-US" dirty="0" err="1" smtClean="0"/>
              <a:t>nuovi</a:t>
            </a:r>
            <a:r>
              <a:rPr lang="en-US" dirty="0" smtClean="0"/>
              <a:t> display.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08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Singleton: </a:t>
            </a:r>
            <a:r>
              <a:rPr lang="en-US" dirty="0" err="1" smtClean="0"/>
              <a:t>Implementazioni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LazySingleton</a:t>
            </a:r>
            <a:r>
              <a:rPr lang="en-US" dirty="0" smtClean="0"/>
              <a:t>:</a:t>
            </a:r>
          </a:p>
          <a:p>
            <a:pPr marL="914400" lvl="1" indent="-514350"/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l’istanza</a:t>
            </a:r>
            <a:r>
              <a:rPr lang="en-US" dirty="0" smtClean="0"/>
              <a:t> solo </a:t>
            </a:r>
            <a:r>
              <a:rPr lang="en-US" dirty="0" err="1" smtClean="0"/>
              <a:t>quando</a:t>
            </a:r>
            <a:r>
              <a:rPr lang="en-US" dirty="0" smtClean="0"/>
              <a:t> serve</a:t>
            </a:r>
          </a:p>
          <a:p>
            <a:pPr marL="914400" lvl="1" indent="-514350"/>
            <a:r>
              <a:rPr lang="en-US" dirty="0" err="1" smtClean="0"/>
              <a:t>vediamo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72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Singleton: </a:t>
            </a:r>
            <a:r>
              <a:rPr lang="en-US" dirty="0" err="1" smtClean="0"/>
              <a:t>Implementazioni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LazySingleton</a:t>
            </a:r>
            <a:r>
              <a:rPr lang="en-US" dirty="0" smtClean="0"/>
              <a:t>:</a:t>
            </a:r>
          </a:p>
          <a:p>
            <a:pPr marL="914400" lvl="1" indent="-514350"/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l’istanza</a:t>
            </a:r>
            <a:r>
              <a:rPr lang="en-US" dirty="0" smtClean="0"/>
              <a:t> solo </a:t>
            </a:r>
            <a:r>
              <a:rPr lang="en-US" dirty="0" err="1" smtClean="0"/>
              <a:t>quando</a:t>
            </a:r>
            <a:r>
              <a:rPr lang="en-US" dirty="0" smtClean="0"/>
              <a:t> serve</a:t>
            </a:r>
          </a:p>
          <a:p>
            <a:pPr marL="914400" lvl="1" indent="-514350"/>
            <a:r>
              <a:rPr lang="en-US" dirty="0" smtClean="0"/>
              <a:t>ATTENZIONE: NON THREAD-SAFE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9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Singleton: </a:t>
            </a:r>
            <a:r>
              <a:rPr lang="en-US" dirty="0" err="1" smtClean="0"/>
              <a:t>Implementazioni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LazySingleton</a:t>
            </a:r>
            <a:r>
              <a:rPr lang="en-US" dirty="0" smtClean="0"/>
              <a:t>:</a:t>
            </a:r>
          </a:p>
          <a:p>
            <a:pPr marL="914400" lvl="1" indent="-514350"/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l’istanza</a:t>
            </a:r>
            <a:r>
              <a:rPr lang="en-US" dirty="0" smtClean="0"/>
              <a:t> solo </a:t>
            </a:r>
            <a:r>
              <a:rPr lang="en-US" dirty="0" err="1" smtClean="0"/>
              <a:t>quando</a:t>
            </a:r>
            <a:r>
              <a:rPr lang="en-US" dirty="0" smtClean="0"/>
              <a:t> serve</a:t>
            </a:r>
          </a:p>
          <a:p>
            <a:pPr marL="914400" lvl="1" indent="-514350"/>
            <a:r>
              <a:rPr lang="en-US" dirty="0" smtClean="0"/>
              <a:t>ATTENZIONE: NON THREAD-SAFE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SynchronizedLazySingleton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vediamo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2072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Singleton: </a:t>
            </a:r>
            <a:r>
              <a:rPr lang="en-US" dirty="0" err="1" smtClean="0"/>
              <a:t>Implementazioni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LazySingleton</a:t>
            </a:r>
            <a:r>
              <a:rPr lang="en-US" dirty="0" smtClean="0"/>
              <a:t>:</a:t>
            </a:r>
          </a:p>
          <a:p>
            <a:pPr marL="914400" lvl="1" indent="-514350"/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l’istanza</a:t>
            </a:r>
            <a:r>
              <a:rPr lang="en-US" dirty="0" smtClean="0"/>
              <a:t> solo </a:t>
            </a:r>
            <a:r>
              <a:rPr lang="en-US" dirty="0" err="1" smtClean="0"/>
              <a:t>quando</a:t>
            </a:r>
            <a:r>
              <a:rPr lang="en-US" dirty="0" smtClean="0"/>
              <a:t> serve</a:t>
            </a:r>
          </a:p>
          <a:p>
            <a:pPr marL="914400" lvl="1" indent="-514350"/>
            <a:r>
              <a:rPr lang="en-US" dirty="0" smtClean="0"/>
              <a:t>ATTENZIONE: NON THREAD-SAFE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SynchronizedLazySingleton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inefficiente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performance</a:t>
            </a:r>
          </a:p>
          <a:p>
            <a:pPr marL="51435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418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Singleton: </a:t>
            </a:r>
            <a:r>
              <a:rPr lang="en-US" dirty="0" err="1" smtClean="0"/>
              <a:t>Implementazioni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LazySingleton</a:t>
            </a:r>
            <a:r>
              <a:rPr lang="en-US" dirty="0" smtClean="0"/>
              <a:t>:</a:t>
            </a:r>
          </a:p>
          <a:p>
            <a:pPr marL="914400" lvl="1" indent="-514350"/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l’istanza</a:t>
            </a:r>
            <a:r>
              <a:rPr lang="en-US" dirty="0" smtClean="0"/>
              <a:t> solo </a:t>
            </a:r>
            <a:r>
              <a:rPr lang="en-US" dirty="0" err="1" smtClean="0"/>
              <a:t>quando</a:t>
            </a:r>
            <a:r>
              <a:rPr lang="en-US" dirty="0" smtClean="0"/>
              <a:t> serve</a:t>
            </a:r>
          </a:p>
          <a:p>
            <a:pPr marL="914400" lvl="1" indent="-514350"/>
            <a:r>
              <a:rPr lang="en-US" dirty="0" smtClean="0"/>
              <a:t>ATTENZIONE: NON THREAD-SAFE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SynchronizedLazySingleton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inefficiente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EagerSingleton</a:t>
            </a:r>
            <a:endParaRPr lang="en-US" dirty="0" smtClean="0"/>
          </a:p>
          <a:p>
            <a:pPr marL="914400" lvl="1" indent="-514350"/>
            <a:r>
              <a:rPr lang="en-US" dirty="0" smtClean="0"/>
              <a:t>Eager </a:t>
            </a:r>
            <a:r>
              <a:rPr lang="en-US" dirty="0" err="1" smtClean="0"/>
              <a:t>inizialization</a:t>
            </a:r>
            <a:r>
              <a:rPr lang="en-US" dirty="0" smtClean="0"/>
              <a:t>: </a:t>
            </a:r>
            <a:r>
              <a:rPr lang="en-US" dirty="0" err="1" smtClean="0"/>
              <a:t>crea</a:t>
            </a:r>
            <a:r>
              <a:rPr lang="en-US" dirty="0" smtClean="0"/>
              <a:t> </a:t>
            </a:r>
            <a:r>
              <a:rPr lang="en-US" dirty="0" err="1" smtClean="0"/>
              <a:t>l’oggetto</a:t>
            </a:r>
            <a:r>
              <a:rPr lang="en-US" dirty="0" smtClean="0"/>
              <a:t> </a:t>
            </a:r>
            <a:r>
              <a:rPr lang="en-US" dirty="0" err="1" smtClean="0"/>
              <a:t>subito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31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Singleton: </a:t>
            </a:r>
            <a:r>
              <a:rPr lang="en-US" dirty="0" err="1" smtClean="0"/>
              <a:t>Implementazioni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LazySingleton</a:t>
            </a:r>
            <a:r>
              <a:rPr lang="en-US" dirty="0" smtClean="0"/>
              <a:t>:</a:t>
            </a:r>
          </a:p>
          <a:p>
            <a:pPr marL="914400" lvl="1" indent="-514350"/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l’istanza</a:t>
            </a:r>
            <a:r>
              <a:rPr lang="en-US" dirty="0" smtClean="0"/>
              <a:t> solo </a:t>
            </a:r>
            <a:r>
              <a:rPr lang="en-US" dirty="0" err="1" smtClean="0"/>
              <a:t>quando</a:t>
            </a:r>
            <a:r>
              <a:rPr lang="en-US" dirty="0" smtClean="0"/>
              <a:t> serve</a:t>
            </a:r>
          </a:p>
          <a:p>
            <a:pPr marL="914400" lvl="1" indent="-514350"/>
            <a:r>
              <a:rPr lang="en-US" dirty="0" smtClean="0"/>
              <a:t>ATTENZIONE: NON THREAD-SAFE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SynchronizedLazySingleton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inefficiente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EagerSingleton</a:t>
            </a:r>
            <a:endParaRPr lang="en-US" dirty="0" smtClean="0"/>
          </a:p>
          <a:p>
            <a:pPr marL="914400" lvl="1" indent="-514350"/>
            <a:r>
              <a:rPr lang="en-US" dirty="0" smtClean="0"/>
              <a:t>Eager </a:t>
            </a:r>
            <a:r>
              <a:rPr lang="en-US" dirty="0" err="1" smtClean="0"/>
              <a:t>inizialization</a:t>
            </a:r>
            <a:r>
              <a:rPr lang="en-US" dirty="0" smtClean="0"/>
              <a:t>: </a:t>
            </a:r>
            <a:r>
              <a:rPr lang="en-US" dirty="0" err="1" smtClean="0"/>
              <a:t>crea</a:t>
            </a:r>
            <a:r>
              <a:rPr lang="en-US" dirty="0" smtClean="0"/>
              <a:t> </a:t>
            </a:r>
            <a:r>
              <a:rPr lang="en-US" dirty="0" err="1" smtClean="0"/>
              <a:t>l’oggetto</a:t>
            </a:r>
            <a:r>
              <a:rPr lang="en-US" dirty="0" smtClean="0"/>
              <a:t> </a:t>
            </a:r>
            <a:r>
              <a:rPr lang="en-US" dirty="0" err="1" smtClean="0"/>
              <a:t>subito</a:t>
            </a:r>
            <a:endParaRPr lang="en-US" dirty="0" smtClean="0"/>
          </a:p>
          <a:p>
            <a:pPr marL="914400" lvl="1" indent="-514350"/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occupare</a:t>
            </a:r>
            <a:r>
              <a:rPr lang="en-US" dirty="0" smtClean="0"/>
              <a:t> </a:t>
            </a:r>
            <a:r>
              <a:rPr lang="en-US" dirty="0" err="1" smtClean="0"/>
              <a:t>memoria</a:t>
            </a:r>
            <a:r>
              <a:rPr lang="en-US" dirty="0" smtClean="0"/>
              <a:t> </a:t>
            </a:r>
            <a:r>
              <a:rPr lang="en-US" dirty="0" err="1" smtClean="0"/>
              <a:t>innecessaria</a:t>
            </a:r>
            <a:endParaRPr lang="en-US" dirty="0" smtClean="0"/>
          </a:p>
          <a:p>
            <a:pPr marL="51435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26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8734</TotalTime>
  <Words>747</Words>
  <Application>Microsoft Office PowerPoint</Application>
  <PresentationFormat>Presentazione su schermo (4:3)</PresentationFormat>
  <Paragraphs>145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38" baseType="lpstr">
      <vt:lpstr>Office Theme</vt:lpstr>
      <vt:lpstr>Esercizi Design pattern</vt:lpstr>
      <vt:lpstr>Singleton</vt:lpstr>
      <vt:lpstr>Singleton UML</vt:lpstr>
      <vt:lpstr>Singleton: Implementazioni</vt:lpstr>
      <vt:lpstr>Singleton: Implementazioni</vt:lpstr>
      <vt:lpstr>Singleton: Implementazioni</vt:lpstr>
      <vt:lpstr>Singleton: Implementazioni</vt:lpstr>
      <vt:lpstr>Singleton: Implementazioni</vt:lpstr>
      <vt:lpstr>Singleton: Implementazioni</vt:lpstr>
      <vt:lpstr>Singleton: Implementazioni</vt:lpstr>
      <vt:lpstr>Singleton: Implementazioni</vt:lpstr>
      <vt:lpstr>Factory Method Pattern</vt:lpstr>
      <vt:lpstr>Factory Method UML</vt:lpstr>
      <vt:lpstr>Esercizio: Pizzerie</vt:lpstr>
      <vt:lpstr>Abstract Factory</vt:lpstr>
      <vt:lpstr>Abstract Factory UML</vt:lpstr>
      <vt:lpstr>Patterns STRUTTURALI</vt:lpstr>
      <vt:lpstr>Adapter</vt:lpstr>
      <vt:lpstr>Adapter UML</vt:lpstr>
      <vt:lpstr>Esempio: Iterator e Enumeration</vt:lpstr>
      <vt:lpstr>Esercizio1</vt:lpstr>
      <vt:lpstr>Esercizio 2</vt:lpstr>
      <vt:lpstr>Proxy</vt:lpstr>
      <vt:lpstr>Proxy UML</vt:lpstr>
      <vt:lpstr>Esercizio 3</vt:lpstr>
      <vt:lpstr>Note</vt:lpstr>
      <vt:lpstr>Decorator</vt:lpstr>
      <vt:lpstr>Decorator UML</vt:lpstr>
      <vt:lpstr>Esercizio 4</vt:lpstr>
      <vt:lpstr>Note</vt:lpstr>
      <vt:lpstr>Pattern comportamentali</vt:lpstr>
      <vt:lpstr>Strategy</vt:lpstr>
      <vt:lpstr>Strategy UML</vt:lpstr>
      <vt:lpstr>Esercizio</vt:lpstr>
      <vt:lpstr>Observer</vt:lpstr>
      <vt:lpstr>Observer UML</vt:lpstr>
      <vt:lpstr>Esercizio: Stazione Meteo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Ingegneria del Software  Esercitazione 1: Programmazione Java</dc:title>
  <dc:creator>Valerio Panzica La Manna</dc:creator>
  <cp:lastModifiedBy>campi</cp:lastModifiedBy>
  <cp:revision>738</cp:revision>
  <dcterms:created xsi:type="dcterms:W3CDTF">2014-03-17T11:05:49Z</dcterms:created>
  <dcterms:modified xsi:type="dcterms:W3CDTF">2015-05-14T13:43:56Z</dcterms:modified>
</cp:coreProperties>
</file>