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3" r:id="rId15"/>
    <p:sldId id="271" r:id="rId16"/>
    <p:sldId id="272" r:id="rId17"/>
    <p:sldId id="274" r:id="rId18"/>
    <p:sldId id="276" r:id="rId19"/>
    <p:sldId id="277" r:id="rId20"/>
    <p:sldId id="275" r:id="rId21"/>
    <p:sldId id="278" r:id="rId22"/>
    <p:sldId id="279" r:id="rId23"/>
    <p:sldId id="280" r:id="rId24"/>
    <p:sldId id="281" r:id="rId25"/>
    <p:sldId id="285" r:id="rId26"/>
    <p:sldId id="282" r:id="rId27"/>
    <p:sldId id="286" r:id="rId28"/>
    <p:sldId id="283" r:id="rId29"/>
    <p:sldId id="284" r:id="rId30"/>
    <p:sldId id="287" r:id="rId31"/>
    <p:sldId id="288" r:id="rId32"/>
    <p:sldId id="289" r:id="rId33"/>
    <p:sldId id="290" r:id="rId34"/>
    <p:sldId id="291" r:id="rId35"/>
    <p:sldId id="292" r:id="rId36"/>
    <p:sldId id="294" r:id="rId37"/>
    <p:sldId id="295" r:id="rId38"/>
    <p:sldId id="293" r:id="rId39"/>
    <p:sldId id="296"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165C449-1057-40C1-83CE-771276DB32B8}" type="datetimeFigureOut">
              <a:rPr lang="it-IT" smtClean="0"/>
              <a:t>21/05/2017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216238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65C449-1057-40C1-83CE-771276DB32B8}" type="datetimeFigureOut">
              <a:rPr lang="it-IT" smtClean="0"/>
              <a:t>21/05/2017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359514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65C449-1057-40C1-83CE-771276DB32B8}" type="datetimeFigureOut">
              <a:rPr lang="it-IT" smtClean="0"/>
              <a:t>21/05/2017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375243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65C449-1057-40C1-83CE-771276DB32B8}" type="datetimeFigureOut">
              <a:rPr lang="it-IT" smtClean="0"/>
              <a:t>21/05/2017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243214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165C449-1057-40C1-83CE-771276DB32B8}" type="datetimeFigureOut">
              <a:rPr lang="it-IT" smtClean="0"/>
              <a:t>21/05/2017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334554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165C449-1057-40C1-83CE-771276DB32B8}" type="datetimeFigureOut">
              <a:rPr lang="it-IT" smtClean="0"/>
              <a:t>21/05/2017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277082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165C449-1057-40C1-83CE-771276DB32B8}" type="datetimeFigureOut">
              <a:rPr lang="it-IT" smtClean="0"/>
              <a:t>21/05/2017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159648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165C449-1057-40C1-83CE-771276DB32B8}" type="datetimeFigureOut">
              <a:rPr lang="it-IT" smtClean="0"/>
              <a:t>21/05/2017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103628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165C449-1057-40C1-83CE-771276DB32B8}" type="datetimeFigureOut">
              <a:rPr lang="it-IT" smtClean="0"/>
              <a:t>21/05/2017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378513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65C449-1057-40C1-83CE-771276DB32B8}" type="datetimeFigureOut">
              <a:rPr lang="it-IT" smtClean="0"/>
              <a:t>21/05/2017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314063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65C449-1057-40C1-83CE-771276DB32B8}" type="datetimeFigureOut">
              <a:rPr lang="it-IT" smtClean="0"/>
              <a:t>21/05/2017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F8E48-0D64-4C54-8E83-44EECD3E3A97}" type="slidenum">
              <a:rPr lang="it-IT" smtClean="0"/>
              <a:t>‹N›</a:t>
            </a:fld>
            <a:endParaRPr lang="it-IT"/>
          </a:p>
        </p:txBody>
      </p:sp>
    </p:spTree>
    <p:extLst>
      <p:ext uri="{BB962C8B-B14F-4D97-AF65-F5344CB8AC3E}">
        <p14:creationId xmlns:p14="http://schemas.microsoft.com/office/powerpoint/2010/main" val="264921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5C449-1057-40C1-83CE-771276DB32B8}" type="datetimeFigureOut">
              <a:rPr lang="it-IT" smtClean="0"/>
              <a:t>21/05/2017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F8E48-0D64-4C54-8E83-44EECD3E3A97}" type="slidenum">
              <a:rPr lang="it-IT" smtClean="0"/>
              <a:t>‹N›</a:t>
            </a:fld>
            <a:endParaRPr lang="it-IT"/>
          </a:p>
        </p:txBody>
      </p:sp>
    </p:spTree>
    <p:extLst>
      <p:ext uri="{BB962C8B-B14F-4D97-AF65-F5344CB8AC3E}">
        <p14:creationId xmlns:p14="http://schemas.microsoft.com/office/powerpoint/2010/main" val="2083238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UML Pattern</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405204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717" y="0"/>
            <a:ext cx="9296400" cy="6740307"/>
          </a:xfrm>
          <a:prstGeom prst="rect">
            <a:avLst/>
          </a:prstGeom>
        </p:spPr>
        <p:txBody>
          <a:bodyPr wrap="square">
            <a:spAutoFit/>
          </a:bodyPr>
          <a:lstStyle/>
          <a:p>
            <a:r>
              <a:rPr lang="it-IT" dirty="0">
                <a:latin typeface="NimbusMonL-Regu"/>
              </a:rPr>
              <a:t>public </a:t>
            </a:r>
            <a:r>
              <a:rPr lang="it-IT" dirty="0" err="1">
                <a:latin typeface="NimbusMonL-Regu"/>
              </a:rPr>
              <a:t>class</a:t>
            </a:r>
            <a:r>
              <a:rPr lang="it-IT" dirty="0">
                <a:latin typeface="NimbusMonL-Regu"/>
              </a:rPr>
              <a:t> </a:t>
            </a:r>
            <a:r>
              <a:rPr lang="it-IT" dirty="0" err="1">
                <a:latin typeface="NimbusMonL-Regu"/>
              </a:rPr>
              <a:t>PresaCorrenteAdapter</a:t>
            </a:r>
            <a:r>
              <a:rPr lang="it-IT" dirty="0">
                <a:latin typeface="NimbusMonL-Regu"/>
              </a:rPr>
              <a:t> </a:t>
            </a:r>
            <a:r>
              <a:rPr lang="it-IT" dirty="0" err="1">
                <a:latin typeface="NimbusMonL-Regu"/>
              </a:rPr>
              <a:t>implements</a:t>
            </a:r>
            <a:r>
              <a:rPr lang="it-IT" dirty="0">
                <a:latin typeface="NimbusMonL-Regu"/>
              </a:rPr>
              <a:t> Trasformatore {</a:t>
            </a:r>
          </a:p>
          <a:p>
            <a:r>
              <a:rPr lang="it-IT" dirty="0" smtClean="0">
                <a:latin typeface="NimbusMonL-Regu"/>
              </a:rPr>
              <a:t>	private </a:t>
            </a:r>
            <a:r>
              <a:rPr lang="it-IT" dirty="0" err="1">
                <a:latin typeface="NimbusMonL-Regu"/>
              </a:rPr>
              <a:t>final</a:t>
            </a:r>
            <a:r>
              <a:rPr lang="it-IT" dirty="0">
                <a:latin typeface="NimbusMonL-Regu"/>
              </a:rPr>
              <a:t> </a:t>
            </a:r>
            <a:r>
              <a:rPr lang="it-IT" dirty="0" err="1">
                <a:latin typeface="NimbusMonL-Regu"/>
              </a:rPr>
              <a:t>PresaCorrente</a:t>
            </a:r>
            <a:r>
              <a:rPr lang="it-IT" dirty="0">
                <a:latin typeface="NimbusMonL-Regu"/>
              </a:rPr>
              <a:t> </a:t>
            </a:r>
            <a:r>
              <a:rPr lang="it-IT" dirty="0" err="1">
                <a:latin typeface="NimbusMonL-Regu"/>
              </a:rPr>
              <a:t>presaCorrente</a:t>
            </a:r>
            <a:r>
              <a:rPr lang="it-IT" dirty="0">
                <a:latin typeface="NimbusMonL-Regu"/>
              </a:rPr>
              <a:t>;</a:t>
            </a:r>
          </a:p>
          <a:p>
            <a:r>
              <a:rPr lang="it-IT" dirty="0" smtClean="0">
                <a:latin typeface="NimbusMonL-Regu"/>
              </a:rPr>
              <a:t>	public </a:t>
            </a:r>
            <a:r>
              <a:rPr lang="it-IT" dirty="0" err="1">
                <a:latin typeface="NimbusMonL-Regu"/>
              </a:rPr>
              <a:t>PresaCorrenteAdapter</a:t>
            </a:r>
            <a:r>
              <a:rPr lang="it-IT" dirty="0">
                <a:latin typeface="NimbusMonL-Regu"/>
              </a:rPr>
              <a:t>(</a:t>
            </a:r>
            <a:r>
              <a:rPr lang="it-IT" dirty="0" err="1">
                <a:latin typeface="NimbusMonL-Regu"/>
              </a:rPr>
              <a:t>PresaCorrente</a:t>
            </a:r>
            <a:r>
              <a:rPr lang="it-IT" dirty="0">
                <a:latin typeface="NimbusMonL-Regu"/>
              </a:rPr>
              <a:t> </a:t>
            </a:r>
            <a:r>
              <a:rPr lang="it-IT" dirty="0" err="1">
                <a:latin typeface="NimbusMonL-Regu"/>
              </a:rPr>
              <a:t>presaCorrente</a:t>
            </a:r>
            <a:r>
              <a:rPr lang="it-IT" dirty="0">
                <a:latin typeface="NimbusMonL-Regu"/>
              </a:rPr>
              <a:t>) {</a:t>
            </a:r>
          </a:p>
          <a:p>
            <a:r>
              <a:rPr lang="it-IT" dirty="0" smtClean="0">
                <a:latin typeface="NimbusMonL-Regu"/>
              </a:rPr>
              <a:t>		super</a:t>
            </a:r>
            <a:r>
              <a:rPr lang="it-IT" dirty="0">
                <a:latin typeface="NimbusMonL-Regu"/>
              </a:rPr>
              <a:t>();</a:t>
            </a:r>
          </a:p>
          <a:p>
            <a:r>
              <a:rPr lang="it-IT" dirty="0" smtClean="0">
                <a:latin typeface="NimbusMonL-Regu"/>
              </a:rPr>
              <a:t>		</a:t>
            </a:r>
            <a:r>
              <a:rPr lang="it-IT" dirty="0" err="1" smtClean="0">
                <a:latin typeface="NimbusMonL-Regu"/>
              </a:rPr>
              <a:t>this.presaCorrente</a:t>
            </a:r>
            <a:r>
              <a:rPr lang="it-IT" dirty="0" smtClean="0">
                <a:latin typeface="NimbusMonL-Regu"/>
              </a:rPr>
              <a:t> </a:t>
            </a:r>
            <a:r>
              <a:rPr lang="it-IT" dirty="0">
                <a:latin typeface="NimbusMonL-Regu"/>
              </a:rPr>
              <a:t>= </a:t>
            </a:r>
            <a:r>
              <a:rPr lang="it-IT" dirty="0" err="1">
                <a:latin typeface="NimbusMonL-Regu"/>
              </a:rPr>
              <a:t>presaCorrente</a:t>
            </a:r>
            <a:r>
              <a:rPr lang="it-IT" dirty="0">
                <a:latin typeface="NimbusMonL-Regu"/>
              </a:rPr>
              <a:t>;</a:t>
            </a:r>
          </a:p>
          <a:p>
            <a:r>
              <a:rPr lang="it-IT" dirty="0" smtClean="0">
                <a:latin typeface="NimbusMonL-Regu"/>
              </a:rPr>
              <a:t>	}</a:t>
            </a:r>
            <a:endParaRPr lang="it-IT" dirty="0">
              <a:latin typeface="NimbusMonL-Regu"/>
            </a:endParaRPr>
          </a:p>
          <a:p>
            <a:r>
              <a:rPr lang="it-IT" dirty="0" smtClean="0">
                <a:latin typeface="NimbusMonL-Regu"/>
              </a:rPr>
              <a:t>	private </a:t>
            </a:r>
            <a:r>
              <a:rPr lang="it-IT" dirty="0">
                <a:latin typeface="NimbusMonL-Regu"/>
              </a:rPr>
              <a:t>Volt </a:t>
            </a:r>
            <a:r>
              <a:rPr lang="it-IT" dirty="0" err="1">
                <a:latin typeface="NimbusMonL-Regu"/>
              </a:rPr>
              <a:t>convertTo</a:t>
            </a:r>
            <a:r>
              <a:rPr lang="it-IT" dirty="0">
                <a:latin typeface="NimbusMonL-Regu"/>
              </a:rPr>
              <a:t>(</a:t>
            </a:r>
            <a:r>
              <a:rPr lang="it-IT" dirty="0" err="1">
                <a:latin typeface="NimbusMonL-Regu"/>
              </a:rPr>
              <a:t>int</a:t>
            </a:r>
            <a:r>
              <a:rPr lang="it-IT" dirty="0">
                <a:latin typeface="NimbusMonL-Regu"/>
              </a:rPr>
              <a:t> </a:t>
            </a:r>
            <a:r>
              <a:rPr lang="it-IT" dirty="0" err="1">
                <a:latin typeface="NimbusMonL-Regu"/>
              </a:rPr>
              <a:t>value</a:t>
            </a:r>
            <a:r>
              <a:rPr lang="it-IT" dirty="0">
                <a:latin typeface="NimbusMonL-Regu"/>
              </a:rPr>
              <a:t>) {</a:t>
            </a:r>
          </a:p>
          <a:p>
            <a:r>
              <a:rPr lang="it-IT" dirty="0" smtClean="0">
                <a:latin typeface="NimbusMonL-Regu"/>
              </a:rPr>
              <a:t>		Volt </a:t>
            </a:r>
            <a:r>
              <a:rPr lang="it-IT" dirty="0" err="1">
                <a:latin typeface="NimbusMonL-Regu"/>
              </a:rPr>
              <a:t>result</a:t>
            </a:r>
            <a:r>
              <a:rPr lang="it-IT" dirty="0">
                <a:latin typeface="NimbusMonL-Regu"/>
              </a:rPr>
              <a:t> = </a:t>
            </a:r>
            <a:r>
              <a:rPr lang="it-IT" dirty="0" err="1">
                <a:latin typeface="NimbusMonL-Regu"/>
              </a:rPr>
              <a:t>presaCorrente.getVolt</a:t>
            </a:r>
            <a:r>
              <a:rPr lang="it-IT" dirty="0">
                <a:latin typeface="NimbusMonL-Regu"/>
              </a:rPr>
              <a:t>();</a:t>
            </a:r>
          </a:p>
          <a:p>
            <a:r>
              <a:rPr lang="it-IT" dirty="0" smtClean="0">
                <a:latin typeface="NimbusMonL-Regu"/>
              </a:rPr>
              <a:t>		</a:t>
            </a:r>
            <a:r>
              <a:rPr lang="it-IT" dirty="0" err="1" smtClean="0">
                <a:latin typeface="NimbusMonL-Regu"/>
              </a:rPr>
              <a:t>result.setVolts</a:t>
            </a:r>
            <a:r>
              <a:rPr lang="it-IT" dirty="0" smtClean="0">
                <a:latin typeface="NimbusMonL-Regu"/>
              </a:rPr>
              <a:t>(</a:t>
            </a:r>
            <a:r>
              <a:rPr lang="it-IT" dirty="0" err="1" smtClean="0">
                <a:latin typeface="NimbusMonL-Regu"/>
              </a:rPr>
              <a:t>value</a:t>
            </a:r>
            <a:r>
              <a:rPr lang="it-IT" dirty="0">
                <a:latin typeface="NimbusMonL-Regu"/>
              </a:rPr>
              <a:t>);</a:t>
            </a:r>
          </a:p>
          <a:p>
            <a:r>
              <a:rPr lang="it-IT" dirty="0" smtClean="0">
                <a:latin typeface="NimbusMonL-Regu"/>
              </a:rPr>
              <a:t>		</a:t>
            </a:r>
            <a:r>
              <a:rPr lang="it-IT" dirty="0" err="1" smtClean="0">
                <a:latin typeface="NimbusMonL-Regu"/>
              </a:rPr>
              <a:t>return</a:t>
            </a:r>
            <a:r>
              <a:rPr lang="it-IT" dirty="0" smtClean="0">
                <a:latin typeface="NimbusMonL-Regu"/>
              </a:rPr>
              <a:t> </a:t>
            </a:r>
            <a:r>
              <a:rPr lang="it-IT" dirty="0" err="1">
                <a:latin typeface="NimbusMonL-Regu"/>
              </a:rPr>
              <a:t>result</a:t>
            </a:r>
            <a:r>
              <a:rPr lang="it-IT" dirty="0">
                <a:latin typeface="NimbusMonL-Regu"/>
              </a:rPr>
              <a:t>;</a:t>
            </a:r>
          </a:p>
          <a:p>
            <a:r>
              <a:rPr lang="it-IT" dirty="0" smtClean="0">
                <a:latin typeface="NimbusMonL-Regu"/>
              </a:rPr>
              <a:t>	}</a:t>
            </a:r>
            <a:endParaRPr lang="it-IT" dirty="0">
              <a:latin typeface="NimbusMonL-Regu"/>
            </a:endParaRP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a:latin typeface="NimbusMonL-Regu"/>
              </a:rPr>
              <a:t>Volt get220Volt() {</a:t>
            </a:r>
          </a:p>
          <a:p>
            <a:r>
              <a:rPr lang="it-IT" dirty="0" smtClean="0">
                <a:latin typeface="NimbusMonL-Regu"/>
              </a:rPr>
              <a:t>		</a:t>
            </a:r>
            <a:r>
              <a:rPr lang="it-IT" dirty="0" err="1" smtClean="0">
                <a:latin typeface="NimbusMonL-Regu"/>
              </a:rPr>
              <a:t>return</a:t>
            </a:r>
            <a:r>
              <a:rPr lang="it-IT" dirty="0" smtClean="0">
                <a:latin typeface="NimbusMonL-Regu"/>
              </a:rPr>
              <a:t> </a:t>
            </a:r>
            <a:r>
              <a:rPr lang="it-IT" dirty="0" err="1">
                <a:latin typeface="NimbusMonL-Regu"/>
              </a:rPr>
              <a:t>convertTo</a:t>
            </a:r>
            <a:r>
              <a:rPr lang="it-IT" dirty="0">
                <a:latin typeface="NimbusMonL-Regu"/>
              </a:rPr>
              <a:t>(220);</a:t>
            </a:r>
          </a:p>
          <a:p>
            <a:r>
              <a:rPr lang="it-IT" dirty="0" smtClean="0">
                <a:latin typeface="NimbusMonL-Regu"/>
              </a:rPr>
              <a:t>	}</a:t>
            </a:r>
            <a:endParaRPr lang="it-IT" dirty="0">
              <a:latin typeface="NimbusMonL-Regu"/>
            </a:endParaRP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a:latin typeface="NimbusMonL-Regu"/>
              </a:rPr>
              <a:t>Volt get12Volt() {</a:t>
            </a:r>
          </a:p>
          <a:p>
            <a:r>
              <a:rPr lang="it-IT" dirty="0" smtClean="0">
                <a:latin typeface="NimbusMonL-Regu"/>
              </a:rPr>
              <a:t>		</a:t>
            </a:r>
            <a:r>
              <a:rPr lang="it-IT" dirty="0" err="1" smtClean="0">
                <a:latin typeface="NimbusMonL-Regu"/>
              </a:rPr>
              <a:t>return</a:t>
            </a:r>
            <a:r>
              <a:rPr lang="it-IT" dirty="0" smtClean="0">
                <a:latin typeface="NimbusMonL-Regu"/>
              </a:rPr>
              <a:t> </a:t>
            </a:r>
            <a:r>
              <a:rPr lang="it-IT" dirty="0" err="1">
                <a:latin typeface="NimbusMonL-Regu"/>
              </a:rPr>
              <a:t>convertTo</a:t>
            </a:r>
            <a:r>
              <a:rPr lang="it-IT" dirty="0">
                <a:latin typeface="NimbusMonL-Regu"/>
              </a:rPr>
              <a:t>(12);</a:t>
            </a:r>
          </a:p>
          <a:p>
            <a:r>
              <a:rPr lang="it-IT" dirty="0" smtClean="0">
                <a:latin typeface="NimbusMonL-Regu"/>
              </a:rPr>
              <a:t>	}</a:t>
            </a:r>
            <a:endParaRPr lang="it-IT" dirty="0">
              <a:latin typeface="NimbusMonL-Regu"/>
            </a:endParaRP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a:latin typeface="NimbusMonL-Regu"/>
              </a:rPr>
              <a:t>Volt get3Volt() {</a:t>
            </a:r>
          </a:p>
          <a:p>
            <a:r>
              <a:rPr lang="it-IT" dirty="0" smtClean="0">
                <a:latin typeface="NimbusMonL-Regu"/>
              </a:rPr>
              <a:t>		</a:t>
            </a:r>
            <a:r>
              <a:rPr lang="it-IT" dirty="0" err="1" smtClean="0">
                <a:latin typeface="NimbusMonL-Regu"/>
              </a:rPr>
              <a:t>return</a:t>
            </a:r>
            <a:r>
              <a:rPr lang="it-IT" dirty="0" smtClean="0">
                <a:latin typeface="NimbusMonL-Regu"/>
              </a:rPr>
              <a:t> </a:t>
            </a:r>
            <a:r>
              <a:rPr lang="it-IT" dirty="0" err="1">
                <a:latin typeface="NimbusMonL-Regu"/>
              </a:rPr>
              <a:t>convertTo</a:t>
            </a:r>
            <a:r>
              <a:rPr lang="it-IT" dirty="0">
                <a:latin typeface="NimbusMonL-Regu"/>
              </a:rPr>
              <a:t>(3);</a:t>
            </a:r>
          </a:p>
          <a:p>
            <a:r>
              <a:rPr lang="it-IT" dirty="0" smtClean="0">
                <a:latin typeface="NimbusMonL-Regu"/>
              </a:rPr>
              <a:t>	}</a:t>
            </a:r>
            <a:endParaRPr lang="it-IT" dirty="0">
              <a:latin typeface="NimbusMonL-Regu"/>
            </a:endParaRPr>
          </a:p>
          <a:p>
            <a:r>
              <a:rPr lang="it-IT" dirty="0">
                <a:latin typeface="NimbusMonL-Regu"/>
              </a:rPr>
              <a:t>}</a:t>
            </a:r>
            <a:endParaRPr lang="it-IT" dirty="0"/>
          </a:p>
        </p:txBody>
      </p:sp>
    </p:spTree>
    <p:extLst>
      <p:ext uri="{BB962C8B-B14F-4D97-AF65-F5344CB8AC3E}">
        <p14:creationId xmlns:p14="http://schemas.microsoft.com/office/powerpoint/2010/main" val="375921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Tde</a:t>
            </a:r>
            <a:r>
              <a:rPr lang="it-IT" dirty="0" smtClean="0"/>
              <a:t> 23-7-2015</a:t>
            </a:r>
            <a:endParaRPr lang="it-IT" dirty="0"/>
          </a:p>
        </p:txBody>
      </p:sp>
      <p:sp>
        <p:nvSpPr>
          <p:cNvPr id="3" name="Segnaposto contenuto 2"/>
          <p:cNvSpPr>
            <a:spLocks noGrp="1"/>
          </p:cNvSpPr>
          <p:nvPr>
            <p:ph idx="1"/>
          </p:nvPr>
        </p:nvSpPr>
        <p:spPr>
          <a:xfrm>
            <a:off x="838200" y="1825624"/>
            <a:ext cx="10515600" cy="5032375"/>
          </a:xfrm>
        </p:spPr>
        <p:txBody>
          <a:bodyPr>
            <a:normAutofit lnSpcReduction="10000"/>
          </a:bodyPr>
          <a:lstStyle/>
          <a:p>
            <a:pPr marL="0" indent="0">
              <a:buNone/>
            </a:pPr>
            <a:r>
              <a:rPr lang="it-IT" dirty="0"/>
              <a:t>Uno Zoo è</a:t>
            </a:r>
            <a:r>
              <a:rPr lang="it-IT" dirty="0" smtClean="0"/>
              <a:t> </a:t>
            </a:r>
            <a:r>
              <a:rPr lang="it-IT" dirty="0"/>
              <a:t>composto da </a:t>
            </a:r>
            <a:r>
              <a:rPr lang="it-IT" dirty="0" smtClean="0"/>
              <a:t>pi</a:t>
            </a:r>
            <a:r>
              <a:rPr lang="it-IT" dirty="0"/>
              <a:t>ù</a:t>
            </a:r>
            <a:r>
              <a:rPr lang="it-IT" dirty="0" smtClean="0"/>
              <a:t> </a:t>
            </a:r>
            <a:r>
              <a:rPr lang="it-IT" dirty="0"/>
              <a:t>gabbie. Una Gabbia </a:t>
            </a:r>
            <a:r>
              <a:rPr lang="it-IT" dirty="0" smtClean="0"/>
              <a:t>pu</a:t>
            </a:r>
            <a:r>
              <a:rPr lang="it-IT" dirty="0"/>
              <a:t>ò</a:t>
            </a:r>
            <a:r>
              <a:rPr lang="it-IT" dirty="0" smtClean="0"/>
              <a:t> </a:t>
            </a:r>
            <a:r>
              <a:rPr lang="it-IT" dirty="0"/>
              <a:t>contenere animali. Esistono tre tipi di </a:t>
            </a:r>
            <a:r>
              <a:rPr lang="it-IT" dirty="0" smtClean="0"/>
              <a:t>animali: Tigre</a:t>
            </a:r>
            <a:r>
              <a:rPr lang="it-IT" dirty="0"/>
              <a:t>, Leone e Pappagallo.</a:t>
            </a:r>
          </a:p>
          <a:p>
            <a:pPr marL="0" indent="0">
              <a:buNone/>
            </a:pPr>
            <a:r>
              <a:rPr lang="it-IT" dirty="0"/>
              <a:t>1. Fornire il diagramma delle classi UML che specifica il problema.</a:t>
            </a:r>
          </a:p>
          <a:p>
            <a:pPr marL="0" indent="0">
              <a:buNone/>
            </a:pPr>
            <a:r>
              <a:rPr lang="it-IT" dirty="0"/>
              <a:t>2. Si vuole garantire che una Gabbia possa contenere animali di uno stesso tipo, ma che questo tipo </a:t>
            </a:r>
            <a:r>
              <a:rPr lang="it-IT" dirty="0" smtClean="0"/>
              <a:t>non sia </a:t>
            </a:r>
            <a:r>
              <a:rPr lang="it-IT" dirty="0"/>
              <a:t>noto a priori. Per questo si usa il pattern </a:t>
            </a:r>
            <a:r>
              <a:rPr lang="it-IT" dirty="0" err="1"/>
              <a:t>factory</a:t>
            </a:r>
            <a:r>
              <a:rPr lang="it-IT" dirty="0"/>
              <a:t> </a:t>
            </a:r>
            <a:r>
              <a:rPr lang="it-IT" dirty="0" err="1"/>
              <a:t>method</a:t>
            </a:r>
            <a:r>
              <a:rPr lang="it-IT" dirty="0"/>
              <a:t>. Quando viene invocato il costruttore </a:t>
            </a:r>
            <a:r>
              <a:rPr lang="it-IT" dirty="0" smtClean="0"/>
              <a:t>di Gabbia</a:t>
            </a:r>
            <a:r>
              <a:rPr lang="it-IT" dirty="0"/>
              <a:t>, viene passato come parametro la </a:t>
            </a:r>
            <a:r>
              <a:rPr lang="it-IT" dirty="0" err="1"/>
              <a:t>factory</a:t>
            </a:r>
            <a:r>
              <a:rPr lang="it-IT" dirty="0"/>
              <a:t> che crea animali del tipo voluto. Questa </a:t>
            </a:r>
            <a:r>
              <a:rPr lang="it-IT" dirty="0" err="1" smtClean="0"/>
              <a:t>factory</a:t>
            </a:r>
            <a:r>
              <a:rPr lang="it-IT" dirty="0"/>
              <a:t> </a:t>
            </a:r>
            <a:r>
              <a:rPr lang="it-IT" dirty="0" smtClean="0"/>
              <a:t>viene </a:t>
            </a:r>
            <a:r>
              <a:rPr lang="it-IT" dirty="0"/>
              <a:t>chiamata quando viene invocato il metodo </a:t>
            </a:r>
            <a:r>
              <a:rPr lang="it-IT" dirty="0" err="1"/>
              <a:t>addAnimal</a:t>
            </a:r>
            <a:r>
              <a:rPr lang="it-IT" dirty="0"/>
              <a:t> su una </a:t>
            </a:r>
            <a:r>
              <a:rPr lang="it-IT" dirty="0" smtClean="0"/>
              <a:t>Gabbia. Mostrare </a:t>
            </a:r>
            <a:r>
              <a:rPr lang="it-IT" dirty="0"/>
              <a:t>le aggiunte al diagramma UML che rappresentano quanto detto sopra.</a:t>
            </a:r>
          </a:p>
          <a:p>
            <a:pPr marL="0" indent="0">
              <a:buNone/>
            </a:pPr>
            <a:r>
              <a:rPr lang="it-IT" dirty="0"/>
              <a:t>3. Fornire l’implementazione completa della classe Gabbia: rappresentazione, costruttore e </a:t>
            </a:r>
            <a:r>
              <a:rPr lang="it-IT" dirty="0" smtClean="0"/>
              <a:t>metodo </a:t>
            </a:r>
            <a:r>
              <a:rPr lang="it-IT" dirty="0" err="1" smtClean="0"/>
              <a:t>addAnimal</a:t>
            </a:r>
            <a:r>
              <a:rPr lang="it-IT" dirty="0"/>
              <a:t>.</a:t>
            </a:r>
          </a:p>
        </p:txBody>
      </p:sp>
    </p:spTree>
    <p:extLst>
      <p:ext uri="{BB962C8B-B14F-4D97-AF65-F5344CB8AC3E}">
        <p14:creationId xmlns:p14="http://schemas.microsoft.com/office/powerpoint/2010/main" val="697389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385482"/>
            <a:ext cx="12192000" cy="5084869"/>
          </a:xfrm>
          <a:prstGeom prst="rect">
            <a:avLst/>
          </a:prstGeom>
        </p:spPr>
      </p:pic>
      <p:sp>
        <p:nvSpPr>
          <p:cNvPr id="3" name="Rettangolo 2"/>
          <p:cNvSpPr/>
          <p:nvPr/>
        </p:nvSpPr>
        <p:spPr>
          <a:xfrm>
            <a:off x="0" y="3995678"/>
            <a:ext cx="9323294" cy="2862322"/>
          </a:xfrm>
          <a:prstGeom prst="rect">
            <a:avLst/>
          </a:prstGeom>
        </p:spPr>
        <p:txBody>
          <a:bodyPr wrap="square">
            <a:spAutoFit/>
          </a:bodyPr>
          <a:lstStyle/>
          <a:p>
            <a:r>
              <a:rPr lang="it-IT" dirty="0">
                <a:latin typeface="NimbusMonL-Regu"/>
              </a:rPr>
              <a:t>public </a:t>
            </a:r>
            <a:r>
              <a:rPr lang="it-IT" dirty="0" err="1">
                <a:latin typeface="NimbusMonL-Regu"/>
              </a:rPr>
              <a:t>class</a:t>
            </a:r>
            <a:r>
              <a:rPr lang="it-IT" dirty="0">
                <a:latin typeface="NimbusMonL-Regu"/>
              </a:rPr>
              <a:t> Gabbia {</a:t>
            </a:r>
          </a:p>
          <a:p>
            <a:r>
              <a:rPr lang="it-IT" dirty="0" smtClean="0">
                <a:latin typeface="NimbusMonL-Regu"/>
              </a:rPr>
              <a:t>	private </a:t>
            </a:r>
            <a:r>
              <a:rPr lang="it-IT" dirty="0">
                <a:latin typeface="NimbusMonL-Regu"/>
              </a:rPr>
              <a:t>List&lt;</a:t>
            </a:r>
            <a:r>
              <a:rPr lang="it-IT" dirty="0" err="1">
                <a:latin typeface="NimbusMonL-Regu"/>
              </a:rPr>
              <a:t>Animal</a:t>
            </a:r>
            <a:r>
              <a:rPr lang="it-IT" dirty="0">
                <a:latin typeface="NimbusMonL-Regu"/>
              </a:rPr>
              <a:t>&gt; </a:t>
            </a:r>
            <a:r>
              <a:rPr lang="it-IT" dirty="0" err="1">
                <a:latin typeface="NimbusMonL-Regu"/>
              </a:rPr>
              <a:t>animals</a:t>
            </a:r>
            <a:r>
              <a:rPr lang="it-IT" dirty="0">
                <a:latin typeface="NimbusMonL-Regu"/>
              </a:rPr>
              <a:t> = new </a:t>
            </a:r>
            <a:r>
              <a:rPr lang="it-IT" dirty="0" err="1" smtClean="0">
                <a:latin typeface="NimbusMonL-Regu"/>
              </a:rPr>
              <a:t>ArrayList</a:t>
            </a:r>
            <a:r>
              <a:rPr lang="it-IT" dirty="0" smtClean="0">
                <a:latin typeface="NimbusMonL-Regu"/>
              </a:rPr>
              <a:t>&lt;</a:t>
            </a:r>
            <a:r>
              <a:rPr lang="it-IT" dirty="0" err="1" smtClean="0">
                <a:latin typeface="NimbusMonL-Regu"/>
              </a:rPr>
              <a:t>Animal</a:t>
            </a:r>
            <a:r>
              <a:rPr lang="it-IT" dirty="0">
                <a:latin typeface="NimbusMonL-Regu"/>
              </a:rPr>
              <a:t>&gt;();</a:t>
            </a:r>
          </a:p>
          <a:p>
            <a:r>
              <a:rPr lang="it-IT" dirty="0" smtClean="0">
                <a:latin typeface="NimbusMonL-Regu"/>
              </a:rPr>
              <a:t>	private </a:t>
            </a:r>
            <a:r>
              <a:rPr lang="it-IT" dirty="0" err="1">
                <a:latin typeface="NimbusMonL-Regu"/>
              </a:rPr>
              <a:t>AnimalFactory</a:t>
            </a:r>
            <a:r>
              <a:rPr lang="it-IT" dirty="0">
                <a:latin typeface="NimbusMonL-Regu"/>
              </a:rPr>
              <a:t> </a:t>
            </a:r>
            <a:r>
              <a:rPr lang="it-IT" dirty="0" err="1">
                <a:latin typeface="NimbusMonL-Regu"/>
              </a:rPr>
              <a:t>animalFactory</a:t>
            </a:r>
            <a:r>
              <a:rPr lang="it-IT" dirty="0">
                <a:latin typeface="NimbusMonL-Regu"/>
              </a:rPr>
              <a:t>;</a:t>
            </a:r>
          </a:p>
          <a:p>
            <a:r>
              <a:rPr lang="it-IT" dirty="0" smtClean="0">
                <a:latin typeface="NimbusMonL-Regu"/>
              </a:rPr>
              <a:t>	public </a:t>
            </a:r>
            <a:r>
              <a:rPr lang="it-IT" dirty="0">
                <a:latin typeface="NimbusMonL-Regu"/>
              </a:rPr>
              <a:t>Gabbia(</a:t>
            </a:r>
            <a:r>
              <a:rPr lang="it-IT" dirty="0" err="1">
                <a:latin typeface="NimbusMonL-Regu"/>
              </a:rPr>
              <a:t>AnimalFactory</a:t>
            </a:r>
            <a:r>
              <a:rPr lang="it-IT" dirty="0">
                <a:latin typeface="NimbusMonL-Regu"/>
              </a:rPr>
              <a:t> </a:t>
            </a:r>
            <a:r>
              <a:rPr lang="it-IT" dirty="0" err="1">
                <a:latin typeface="NimbusMonL-Regu"/>
              </a:rPr>
              <a:t>af</a:t>
            </a:r>
            <a:r>
              <a:rPr lang="it-IT" dirty="0">
                <a:latin typeface="NimbusMonL-Regu"/>
              </a:rPr>
              <a:t>) {</a:t>
            </a:r>
          </a:p>
          <a:p>
            <a:r>
              <a:rPr lang="it-IT" dirty="0" smtClean="0">
                <a:latin typeface="NimbusMonL-Regu"/>
              </a:rPr>
              <a:t>		</a:t>
            </a:r>
            <a:r>
              <a:rPr lang="it-IT" dirty="0" err="1" smtClean="0">
                <a:latin typeface="NimbusMonL-Regu"/>
              </a:rPr>
              <a:t>animalFactory</a:t>
            </a:r>
            <a:r>
              <a:rPr lang="it-IT" dirty="0" smtClean="0">
                <a:latin typeface="NimbusMonL-Regu"/>
              </a:rPr>
              <a:t>=</a:t>
            </a:r>
            <a:r>
              <a:rPr lang="it-IT" dirty="0" err="1" smtClean="0">
                <a:latin typeface="NimbusMonL-Regu"/>
              </a:rPr>
              <a:t>af</a:t>
            </a:r>
            <a:r>
              <a:rPr lang="it-IT" dirty="0">
                <a:latin typeface="NimbusMonL-Regu"/>
              </a:rPr>
              <a:t>;</a:t>
            </a:r>
          </a:p>
          <a:p>
            <a:r>
              <a:rPr lang="it-IT" dirty="0" smtClean="0">
                <a:latin typeface="NimbusMonL-Regu"/>
              </a:rPr>
              <a:t>	}</a:t>
            </a:r>
            <a:endParaRPr lang="it-IT" dirty="0">
              <a:latin typeface="NimbusMonL-Regu"/>
            </a:endParaRPr>
          </a:p>
          <a:p>
            <a:r>
              <a:rPr lang="it-IT" dirty="0" smtClean="0">
                <a:latin typeface="NimbusMonL-Regu"/>
              </a:rPr>
              <a:t>	public </a:t>
            </a:r>
            <a:r>
              <a:rPr lang="it-IT" dirty="0" err="1">
                <a:latin typeface="NimbusMonL-Regu"/>
              </a:rPr>
              <a:t>void</a:t>
            </a:r>
            <a:r>
              <a:rPr lang="it-IT" dirty="0">
                <a:latin typeface="NimbusMonL-Regu"/>
              </a:rPr>
              <a:t> </a:t>
            </a:r>
            <a:r>
              <a:rPr lang="it-IT" dirty="0" err="1">
                <a:latin typeface="NimbusMonL-Regu"/>
              </a:rPr>
              <a:t>addAnimal</a:t>
            </a:r>
            <a:r>
              <a:rPr lang="it-IT" dirty="0">
                <a:latin typeface="NimbusMonL-Regu"/>
              </a:rPr>
              <a:t>(){</a:t>
            </a:r>
          </a:p>
          <a:p>
            <a:r>
              <a:rPr lang="it-IT" dirty="0" smtClean="0">
                <a:latin typeface="NimbusMonL-Regu"/>
              </a:rPr>
              <a:t>		</a:t>
            </a:r>
            <a:r>
              <a:rPr lang="it-IT" dirty="0" err="1" smtClean="0">
                <a:latin typeface="NimbusMonL-Regu"/>
              </a:rPr>
              <a:t>animals.add</a:t>
            </a:r>
            <a:r>
              <a:rPr lang="it-IT" dirty="0" smtClean="0">
                <a:latin typeface="NimbusMonL-Regu"/>
              </a:rPr>
              <a:t>(</a:t>
            </a:r>
            <a:r>
              <a:rPr lang="it-IT" dirty="0" err="1" smtClean="0">
                <a:latin typeface="NimbusMonL-Regu"/>
              </a:rPr>
              <a:t>animalFactory.createAnimal</a:t>
            </a:r>
            <a:r>
              <a:rPr lang="it-IT" dirty="0">
                <a:latin typeface="NimbusMonL-Regu"/>
              </a:rPr>
              <a:t>());</a:t>
            </a:r>
          </a:p>
          <a:p>
            <a:r>
              <a:rPr lang="it-IT" dirty="0" smtClean="0">
                <a:latin typeface="NimbusMonL-Regu"/>
              </a:rPr>
              <a:t>	}</a:t>
            </a:r>
            <a:endParaRPr lang="it-IT" dirty="0">
              <a:latin typeface="NimbusMonL-Regu"/>
            </a:endParaRPr>
          </a:p>
          <a:p>
            <a:r>
              <a:rPr lang="it-IT" dirty="0">
                <a:latin typeface="NimbusMonL-Regu"/>
              </a:rPr>
              <a:t>}</a:t>
            </a:r>
            <a:endParaRPr lang="it-IT" dirty="0"/>
          </a:p>
        </p:txBody>
      </p:sp>
    </p:spTree>
    <p:extLst>
      <p:ext uri="{BB962C8B-B14F-4D97-AF65-F5344CB8AC3E}">
        <p14:creationId xmlns:p14="http://schemas.microsoft.com/office/powerpoint/2010/main" val="162707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Tde</a:t>
            </a:r>
            <a:r>
              <a:rPr lang="it-IT" dirty="0" smtClean="0"/>
              <a:t> 9-7-2015</a:t>
            </a:r>
            <a:endParaRPr lang="it-IT" dirty="0"/>
          </a:p>
        </p:txBody>
      </p:sp>
      <p:sp>
        <p:nvSpPr>
          <p:cNvPr id="3" name="Segnaposto contenuto 2"/>
          <p:cNvSpPr>
            <a:spLocks noGrp="1"/>
          </p:cNvSpPr>
          <p:nvPr>
            <p:ph idx="1"/>
          </p:nvPr>
        </p:nvSpPr>
        <p:spPr>
          <a:xfrm>
            <a:off x="354105" y="1520824"/>
            <a:ext cx="11595847" cy="5032375"/>
          </a:xfrm>
        </p:spPr>
        <p:txBody>
          <a:bodyPr>
            <a:normAutofit fontScale="92500" lnSpcReduction="10000"/>
          </a:bodyPr>
          <a:lstStyle/>
          <a:p>
            <a:r>
              <a:rPr lang="it-IT" dirty="0"/>
              <a:t>Si usi il design pattern Decorator per modellare un </a:t>
            </a:r>
            <a:r>
              <a:rPr lang="it-IT" dirty="0" err="1"/>
              <a:t>AlberoDiNatale</a:t>
            </a:r>
            <a:r>
              <a:rPr lang="it-IT" dirty="0"/>
              <a:t>, come componente di base, e </a:t>
            </a:r>
            <a:r>
              <a:rPr lang="it-IT" dirty="0" smtClean="0"/>
              <a:t>le sue </a:t>
            </a:r>
            <a:r>
              <a:rPr lang="it-IT" dirty="0"/>
              <a:t>solite decorazioni (Decorazione) —ad esempio, Luci, Ghirlanda e Dolcetto. Si assuma </a:t>
            </a:r>
            <a:r>
              <a:rPr lang="it-IT" dirty="0" smtClean="0"/>
              <a:t>che ogni </a:t>
            </a:r>
            <a:r>
              <a:rPr lang="it-IT" dirty="0"/>
              <a:t>tipo di decorazione </a:t>
            </a:r>
            <a:r>
              <a:rPr lang="it-IT" dirty="0" smtClean="0"/>
              <a:t>è </a:t>
            </a:r>
            <a:r>
              <a:rPr lang="it-IT" dirty="0"/>
              <a:t>aggiunto una sola volta. </a:t>
            </a:r>
            <a:r>
              <a:rPr lang="it-IT" dirty="0" err="1"/>
              <a:t>AlberoDiNatale</a:t>
            </a:r>
            <a:r>
              <a:rPr lang="it-IT" dirty="0"/>
              <a:t> ha un metodo show() che </a:t>
            </a:r>
            <a:r>
              <a:rPr lang="it-IT" dirty="0" smtClean="0"/>
              <a:t>disegna l’albero </a:t>
            </a:r>
            <a:r>
              <a:rPr lang="it-IT" dirty="0"/>
              <a:t>sullo schermo. Ogni decorazione ha pure un metodo show() che disegna la decorazione stessa. </a:t>
            </a:r>
            <a:r>
              <a:rPr lang="it-IT" dirty="0" smtClean="0"/>
              <a:t>Attraverso il </a:t>
            </a:r>
            <a:r>
              <a:rPr lang="it-IT" dirty="0"/>
              <a:t>pattern Decorator, l’albero completo viene disegnato attraverso l’invocazione del metodo show</a:t>
            </a:r>
            <a:r>
              <a:rPr lang="it-IT" dirty="0" smtClean="0"/>
              <a:t>() della </a:t>
            </a:r>
            <a:r>
              <a:rPr lang="it-IT" dirty="0"/>
              <a:t>classe </a:t>
            </a:r>
            <a:r>
              <a:rPr lang="it-IT" dirty="0" err="1"/>
              <a:t>AlberoDiNatale</a:t>
            </a:r>
            <a:r>
              <a:rPr lang="it-IT" dirty="0"/>
              <a:t> opportunamente gestito attraverso la gerarchia di classi definita.</a:t>
            </a:r>
          </a:p>
          <a:p>
            <a:r>
              <a:rPr lang="it-IT" dirty="0"/>
              <a:t>Si realizzi il diagramma UML delle classi per la soluzione proposta e lo si esemplifichi con un paio </a:t>
            </a:r>
            <a:r>
              <a:rPr lang="it-IT" dirty="0" smtClean="0"/>
              <a:t>di configurazioni </a:t>
            </a:r>
            <a:r>
              <a:rPr lang="it-IT" dirty="0"/>
              <a:t>significative. Si mostri in particolare che cosa accade invocando il metodo show() su </a:t>
            </a:r>
            <a:r>
              <a:rPr lang="it-IT" dirty="0" smtClean="0"/>
              <a:t>un oggetto </a:t>
            </a:r>
            <a:r>
              <a:rPr lang="it-IT" dirty="0"/>
              <a:t>di tipo </a:t>
            </a:r>
            <a:r>
              <a:rPr lang="it-IT" dirty="0" err="1"/>
              <a:t>AlberoDiNatale</a:t>
            </a:r>
            <a:r>
              <a:rPr lang="it-IT" dirty="0"/>
              <a:t> che </a:t>
            </a:r>
            <a:r>
              <a:rPr lang="it-IT" dirty="0" smtClean="0"/>
              <a:t>è </a:t>
            </a:r>
            <a:r>
              <a:rPr lang="it-IT" dirty="0"/>
              <a:t>stato decorato, nell’ordine, con i decoratori Luci, </a:t>
            </a:r>
            <a:r>
              <a:rPr lang="it-IT" dirty="0" smtClean="0"/>
              <a:t>Ghirlanda e </a:t>
            </a:r>
            <a:r>
              <a:rPr lang="it-IT" dirty="0"/>
              <a:t>Dolcetto; si ipotizzi per </a:t>
            </a:r>
            <a:r>
              <a:rPr lang="it-IT" dirty="0" smtClean="0"/>
              <a:t>semplicità </a:t>
            </a:r>
            <a:r>
              <a:rPr lang="it-IT" dirty="0"/>
              <a:t>che ciascun metodo show() stampi semplicemente il nome </a:t>
            </a:r>
            <a:r>
              <a:rPr lang="it-IT" dirty="0" smtClean="0"/>
              <a:t>della classe </a:t>
            </a:r>
            <a:r>
              <a:rPr lang="it-IT" dirty="0"/>
              <a:t>in cui </a:t>
            </a:r>
            <a:r>
              <a:rPr lang="it-IT" dirty="0" smtClean="0"/>
              <a:t>è </a:t>
            </a:r>
            <a:r>
              <a:rPr lang="it-IT" dirty="0"/>
              <a:t>definito.</a:t>
            </a:r>
          </a:p>
        </p:txBody>
      </p:sp>
    </p:spTree>
    <p:extLst>
      <p:ext uri="{BB962C8B-B14F-4D97-AF65-F5344CB8AC3E}">
        <p14:creationId xmlns:p14="http://schemas.microsoft.com/office/powerpoint/2010/main" val="105488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83341" y="0"/>
            <a:ext cx="9895074" cy="6801172"/>
          </a:xfrm>
          <a:prstGeom prst="rect">
            <a:avLst/>
          </a:prstGeom>
        </p:spPr>
      </p:pic>
    </p:spTree>
    <p:extLst>
      <p:ext uri="{BB962C8B-B14F-4D97-AF65-F5344CB8AC3E}">
        <p14:creationId xmlns:p14="http://schemas.microsoft.com/office/powerpoint/2010/main" val="398118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863417"/>
          </a:xfrm>
          <a:prstGeom prst="rect">
            <a:avLst/>
          </a:prstGeom>
        </p:spPr>
        <p:txBody>
          <a:bodyPr wrap="square">
            <a:spAutoFit/>
          </a:bodyPr>
          <a:lstStyle/>
          <a:p>
            <a:r>
              <a:rPr lang="it-IT" sz="2200" dirty="0">
                <a:solidFill>
                  <a:srgbClr val="000000"/>
                </a:solidFill>
                <a:latin typeface="NimbusRomNo9L-Regu"/>
              </a:rPr>
              <a:t>Il pattern decorator permette di incapsulare un oggetto all’interno di un altro oggetto che ne “decora” </a:t>
            </a:r>
            <a:r>
              <a:rPr lang="it-IT" sz="2200" dirty="0" smtClean="0">
                <a:solidFill>
                  <a:srgbClr val="000000"/>
                </a:solidFill>
                <a:latin typeface="NimbusRomNo9L-Regu"/>
              </a:rPr>
              <a:t>il comportamento</a:t>
            </a:r>
            <a:r>
              <a:rPr lang="it-IT" sz="2200" dirty="0">
                <a:solidFill>
                  <a:srgbClr val="000000"/>
                </a:solidFill>
                <a:latin typeface="NimbusRomNo9L-Regu"/>
              </a:rPr>
              <a:t>. Il decorator ha la stessa interfaccia del componente che decora per cui la sua presenza </a:t>
            </a:r>
            <a:r>
              <a:rPr lang="it-IT" sz="2200" dirty="0" smtClean="0">
                <a:solidFill>
                  <a:srgbClr val="000000"/>
                </a:solidFill>
                <a:latin typeface="NimbusRomNo9L-Regu"/>
              </a:rPr>
              <a:t>è trasparente </a:t>
            </a:r>
            <a:r>
              <a:rPr lang="it-IT" sz="2200" dirty="0">
                <a:solidFill>
                  <a:srgbClr val="000000"/>
                </a:solidFill>
                <a:latin typeface="NimbusRomNo9L-Regu"/>
              </a:rPr>
              <a:t>a un client. Il decorator chiama i metodi dell’oggetto che incapsula, ma li </a:t>
            </a:r>
            <a:r>
              <a:rPr lang="it-IT" sz="2200" dirty="0" smtClean="0">
                <a:solidFill>
                  <a:srgbClr val="000000"/>
                </a:solidFill>
                <a:latin typeface="NimbusRomNo9L-Regu"/>
              </a:rPr>
              <a:t>può </a:t>
            </a:r>
            <a:r>
              <a:rPr lang="it-IT" sz="2200" dirty="0">
                <a:solidFill>
                  <a:srgbClr val="000000"/>
                </a:solidFill>
                <a:latin typeface="NimbusRomNo9L-Regu"/>
              </a:rPr>
              <a:t>appunto </a:t>
            </a:r>
            <a:r>
              <a:rPr lang="it-IT" sz="2200" dirty="0" smtClean="0">
                <a:solidFill>
                  <a:srgbClr val="000000"/>
                </a:solidFill>
                <a:latin typeface="NimbusRomNo9L-Regu"/>
              </a:rPr>
              <a:t>decorare eseguendo </a:t>
            </a:r>
            <a:r>
              <a:rPr lang="it-IT" sz="2200" dirty="0">
                <a:solidFill>
                  <a:srgbClr val="000000"/>
                </a:solidFill>
                <a:latin typeface="NimbusRomNo9L-Regu"/>
              </a:rPr>
              <a:t>operazioni addizionali. Il fatto che il decoratore sia trasparente permette di includere il </a:t>
            </a:r>
            <a:r>
              <a:rPr lang="it-IT" sz="2200" dirty="0" smtClean="0">
                <a:solidFill>
                  <a:srgbClr val="000000"/>
                </a:solidFill>
                <a:latin typeface="NimbusRomNo9L-Regu"/>
              </a:rPr>
              <a:t>decoratore in </a:t>
            </a:r>
            <a:r>
              <a:rPr lang="it-IT" sz="2200" dirty="0">
                <a:solidFill>
                  <a:srgbClr val="000000"/>
                </a:solidFill>
                <a:latin typeface="NimbusRomNo9L-Regu"/>
              </a:rPr>
              <a:t>un altro decoratore ricorsivamente (una specie di matrioska di decoratori) in cui ogni decoratore decora </a:t>
            </a:r>
            <a:r>
              <a:rPr lang="it-IT" sz="2200" dirty="0" smtClean="0">
                <a:solidFill>
                  <a:srgbClr val="000000"/>
                </a:solidFill>
                <a:latin typeface="NimbusRomNo9L-Regu"/>
              </a:rPr>
              <a:t>le funzionalità </a:t>
            </a:r>
            <a:r>
              <a:rPr lang="it-IT" sz="2200" dirty="0">
                <a:solidFill>
                  <a:srgbClr val="000000"/>
                </a:solidFill>
                <a:latin typeface="NimbusRomNo9L-Regu"/>
              </a:rPr>
              <a:t>di quello che contiene Nel caso in questione, il componente base </a:t>
            </a:r>
            <a:r>
              <a:rPr lang="it-IT" sz="2200" dirty="0" smtClean="0">
                <a:solidFill>
                  <a:srgbClr val="000000"/>
                </a:solidFill>
                <a:latin typeface="NimbusRomNo9L-Regu"/>
              </a:rPr>
              <a:t>è </a:t>
            </a:r>
            <a:r>
              <a:rPr lang="it-IT" sz="2200" dirty="0">
                <a:solidFill>
                  <a:srgbClr val="000000"/>
                </a:solidFill>
                <a:latin typeface="NimbusRomNo9L-Regu"/>
              </a:rPr>
              <a:t>di tipo </a:t>
            </a:r>
            <a:r>
              <a:rPr lang="it-IT" sz="2200" dirty="0" err="1" smtClean="0">
                <a:solidFill>
                  <a:srgbClr val="000000"/>
                </a:solidFill>
                <a:latin typeface="NimbusMonL-Regu"/>
              </a:rPr>
              <a:t>AlberoDiNatale</a:t>
            </a:r>
            <a:r>
              <a:rPr lang="it-IT" sz="2200" dirty="0" smtClean="0">
                <a:solidFill>
                  <a:srgbClr val="000000"/>
                </a:solidFill>
                <a:latin typeface="NimbusRomNo9L-Regu"/>
              </a:rPr>
              <a:t>, sottoclasse </a:t>
            </a:r>
            <a:r>
              <a:rPr lang="it-IT" sz="2200" dirty="0">
                <a:solidFill>
                  <a:srgbClr val="000000"/>
                </a:solidFill>
                <a:latin typeface="NimbusRomNo9L-Regu"/>
              </a:rPr>
              <a:t>della classe astratta </a:t>
            </a:r>
            <a:r>
              <a:rPr lang="it-IT" sz="2200" dirty="0">
                <a:solidFill>
                  <a:srgbClr val="000000"/>
                </a:solidFill>
                <a:latin typeface="NimbusMonL-Regu"/>
              </a:rPr>
              <a:t>Ornamento</a:t>
            </a:r>
            <a:r>
              <a:rPr lang="it-IT" sz="2200" dirty="0">
                <a:solidFill>
                  <a:srgbClr val="000000"/>
                </a:solidFill>
                <a:latin typeface="NimbusRomNo9L-Regu"/>
              </a:rPr>
              <a:t>. Questa classe, possiede un metodo </a:t>
            </a:r>
            <a:r>
              <a:rPr lang="it-IT" sz="2200" dirty="0">
                <a:solidFill>
                  <a:srgbClr val="000000"/>
                </a:solidFill>
                <a:latin typeface="NimbusMonL-Regu"/>
              </a:rPr>
              <a:t>show()</a:t>
            </a:r>
            <a:r>
              <a:rPr lang="it-IT" sz="2200" dirty="0">
                <a:solidFill>
                  <a:srgbClr val="000000"/>
                </a:solidFill>
                <a:latin typeface="NimbusRomNo9L-Regu"/>
              </a:rPr>
              <a:t>, che stampa </a:t>
            </a:r>
            <a:r>
              <a:rPr lang="it-IT" sz="2200" dirty="0" smtClean="0">
                <a:solidFill>
                  <a:srgbClr val="000000"/>
                </a:solidFill>
                <a:latin typeface="NimbusRomNo9L-Regu"/>
              </a:rPr>
              <a:t>le caratteristiche </a:t>
            </a:r>
            <a:r>
              <a:rPr lang="it-IT" sz="2200" dirty="0">
                <a:solidFill>
                  <a:srgbClr val="000000"/>
                </a:solidFill>
                <a:latin typeface="NimbusRomNo9L-Regu"/>
              </a:rPr>
              <a:t>dell’</a:t>
            </a:r>
            <a:r>
              <a:rPr lang="it-IT" sz="2200" dirty="0">
                <a:solidFill>
                  <a:srgbClr val="000000"/>
                </a:solidFill>
                <a:latin typeface="NimbusMonL-Regu"/>
              </a:rPr>
              <a:t>Ornamento</a:t>
            </a:r>
            <a:r>
              <a:rPr lang="it-IT" sz="2200" dirty="0">
                <a:solidFill>
                  <a:srgbClr val="000000"/>
                </a:solidFill>
                <a:latin typeface="NimbusRomNo9L-Regu"/>
              </a:rPr>
              <a:t>. </a:t>
            </a:r>
            <a:r>
              <a:rPr lang="it-IT" sz="2200" dirty="0" smtClean="0">
                <a:solidFill>
                  <a:srgbClr val="000000"/>
                </a:solidFill>
                <a:latin typeface="NimbusRomNo9L-Regu"/>
              </a:rPr>
              <a:t>È possibile </a:t>
            </a:r>
            <a:r>
              <a:rPr lang="it-IT" sz="2200" dirty="0">
                <a:solidFill>
                  <a:srgbClr val="000000"/>
                </a:solidFill>
                <a:latin typeface="NimbusRomNo9L-Regu"/>
              </a:rPr>
              <a:t>decorare il metodo </a:t>
            </a:r>
            <a:r>
              <a:rPr lang="it-IT" sz="2200" dirty="0">
                <a:solidFill>
                  <a:srgbClr val="000000"/>
                </a:solidFill>
                <a:latin typeface="NimbusMonL-Regu"/>
              </a:rPr>
              <a:t>show </a:t>
            </a:r>
            <a:r>
              <a:rPr lang="it-IT" sz="2200" dirty="0">
                <a:solidFill>
                  <a:srgbClr val="000000"/>
                </a:solidFill>
                <a:latin typeface="NimbusRomNo9L-Regu"/>
              </a:rPr>
              <a:t>dell’albero mediante i vari </a:t>
            </a:r>
            <a:r>
              <a:rPr lang="it-IT" sz="2200" dirty="0" smtClean="0">
                <a:solidFill>
                  <a:srgbClr val="000000"/>
                </a:solidFill>
                <a:latin typeface="NimbusRomNo9L-Regu"/>
              </a:rPr>
              <a:t>ornamenti che </a:t>
            </a:r>
            <a:r>
              <a:rPr lang="it-IT" sz="2200" dirty="0">
                <a:solidFill>
                  <a:srgbClr val="000000"/>
                </a:solidFill>
                <a:latin typeface="NimbusRomNo9L-Regu"/>
              </a:rPr>
              <a:t>possono essere aggiunti via via all’albero. Nel caso specifico le decorazioni, sottoclassi della classe </a:t>
            </a:r>
            <a:r>
              <a:rPr lang="it-IT" sz="2200" dirty="0" smtClean="0">
                <a:solidFill>
                  <a:srgbClr val="000000"/>
                </a:solidFill>
                <a:latin typeface="NimbusRomNo9L-Regu"/>
              </a:rPr>
              <a:t>astratta </a:t>
            </a:r>
            <a:r>
              <a:rPr lang="it-IT" sz="2200" dirty="0" smtClean="0">
                <a:solidFill>
                  <a:srgbClr val="000000"/>
                </a:solidFill>
                <a:latin typeface="NimbusMonL-Regu"/>
              </a:rPr>
              <a:t>Decorazione </a:t>
            </a:r>
            <a:r>
              <a:rPr lang="it-IT" sz="2200" dirty="0">
                <a:solidFill>
                  <a:srgbClr val="000000"/>
                </a:solidFill>
                <a:latin typeface="NimbusRomNo9L-Regu"/>
              </a:rPr>
              <a:t>(a sua volta sottoclasse di ornamento), includono </a:t>
            </a:r>
            <a:r>
              <a:rPr lang="it-IT" sz="2200" dirty="0">
                <a:solidFill>
                  <a:srgbClr val="000000"/>
                </a:solidFill>
                <a:latin typeface="NimbusMonL-Regu"/>
              </a:rPr>
              <a:t>Luci</a:t>
            </a:r>
            <a:r>
              <a:rPr lang="it-IT" sz="2200" dirty="0">
                <a:solidFill>
                  <a:srgbClr val="000000"/>
                </a:solidFill>
                <a:latin typeface="NimbusRomNo9L-Regu"/>
              </a:rPr>
              <a:t>, </a:t>
            </a:r>
            <a:r>
              <a:rPr lang="it-IT" sz="2200" dirty="0">
                <a:solidFill>
                  <a:srgbClr val="000000"/>
                </a:solidFill>
                <a:latin typeface="NimbusMonL-Regu"/>
              </a:rPr>
              <a:t>Ghirlanda </a:t>
            </a:r>
            <a:r>
              <a:rPr lang="it-IT" sz="2200" dirty="0">
                <a:solidFill>
                  <a:srgbClr val="000000"/>
                </a:solidFill>
                <a:latin typeface="NimbusRomNo9L-Regu"/>
              </a:rPr>
              <a:t>e </a:t>
            </a:r>
            <a:r>
              <a:rPr lang="it-IT" sz="2200" dirty="0">
                <a:solidFill>
                  <a:srgbClr val="000000"/>
                </a:solidFill>
                <a:latin typeface="NimbusMonL-Regu"/>
              </a:rPr>
              <a:t>Dolcetto</a:t>
            </a:r>
            <a:r>
              <a:rPr lang="it-IT" sz="2200" dirty="0">
                <a:solidFill>
                  <a:srgbClr val="000000"/>
                </a:solidFill>
                <a:latin typeface="NimbusRomNo9L-Regu"/>
              </a:rPr>
              <a:t>.</a:t>
            </a:r>
          </a:p>
          <a:p>
            <a:r>
              <a:rPr lang="it-IT" sz="2200" dirty="0">
                <a:solidFill>
                  <a:srgbClr val="000000"/>
                </a:solidFill>
                <a:latin typeface="NimbusRomNo9L-Regu"/>
              </a:rPr>
              <a:t>Ogni decorazione ha un </a:t>
            </a:r>
            <a:r>
              <a:rPr lang="it-IT" sz="2200" dirty="0" err="1">
                <a:solidFill>
                  <a:srgbClr val="000000"/>
                </a:solidFill>
                <a:latin typeface="NimbusRomNo9L-Regu"/>
              </a:rPr>
              <a:t>reference</a:t>
            </a:r>
            <a:r>
              <a:rPr lang="it-IT" sz="2200" dirty="0">
                <a:solidFill>
                  <a:srgbClr val="000000"/>
                </a:solidFill>
                <a:latin typeface="NimbusRomNo9L-Regu"/>
              </a:rPr>
              <a:t> all’</a:t>
            </a:r>
            <a:r>
              <a:rPr lang="it-IT" sz="2200" dirty="0">
                <a:solidFill>
                  <a:srgbClr val="000000"/>
                </a:solidFill>
                <a:latin typeface="NimbusMonL-Regu"/>
              </a:rPr>
              <a:t>Ornamento </a:t>
            </a:r>
            <a:r>
              <a:rPr lang="it-IT" sz="2200" dirty="0">
                <a:solidFill>
                  <a:srgbClr val="000000"/>
                </a:solidFill>
                <a:latin typeface="NimbusRomNo9L-Regu"/>
              </a:rPr>
              <a:t>decorato. Inoltre, le decorazioni possono contenere </a:t>
            </a:r>
            <a:r>
              <a:rPr lang="it-IT" sz="2200" dirty="0" smtClean="0">
                <a:solidFill>
                  <a:srgbClr val="000000"/>
                </a:solidFill>
                <a:latin typeface="NimbusRomNo9L-Regu"/>
              </a:rPr>
              <a:t>attributi addizionali </a:t>
            </a:r>
            <a:r>
              <a:rPr lang="it-IT" sz="2200" dirty="0">
                <a:solidFill>
                  <a:srgbClr val="000000"/>
                </a:solidFill>
                <a:latin typeface="NimbusRomNo9L-Regu"/>
              </a:rPr>
              <a:t>per esempio le </a:t>
            </a:r>
            <a:r>
              <a:rPr lang="it-IT" sz="2200" dirty="0">
                <a:solidFill>
                  <a:srgbClr val="000000"/>
                </a:solidFill>
                <a:latin typeface="NimbusMonL-Regu"/>
              </a:rPr>
              <a:t>Luci </a:t>
            </a:r>
            <a:r>
              <a:rPr lang="it-IT" sz="2200" dirty="0">
                <a:solidFill>
                  <a:srgbClr val="000000"/>
                </a:solidFill>
                <a:latin typeface="NimbusRomNo9L-Regu"/>
              </a:rPr>
              <a:t>potrebbero avere un colore, i dolcetti potrebbero avere un gusto etc.</a:t>
            </a:r>
          </a:p>
          <a:p>
            <a:r>
              <a:rPr lang="it-IT" sz="2200" dirty="0">
                <a:solidFill>
                  <a:srgbClr val="000000"/>
                </a:solidFill>
                <a:latin typeface="NimbusRomNo9L-Regu"/>
              </a:rPr>
              <a:t>Quando viene invocato il metodo </a:t>
            </a:r>
            <a:r>
              <a:rPr lang="it-IT" sz="2200" dirty="0">
                <a:solidFill>
                  <a:srgbClr val="000000"/>
                </a:solidFill>
                <a:latin typeface="NimbusMonL-Regu"/>
              </a:rPr>
              <a:t>show </a:t>
            </a:r>
            <a:r>
              <a:rPr lang="it-IT" sz="2200" dirty="0">
                <a:solidFill>
                  <a:srgbClr val="000000"/>
                </a:solidFill>
                <a:latin typeface="NimbusRomNo9L-Regu"/>
              </a:rPr>
              <a:t>su una decorazione, il metodo </a:t>
            </a:r>
            <a:r>
              <a:rPr lang="it-IT" sz="2200" dirty="0">
                <a:solidFill>
                  <a:srgbClr val="000000"/>
                </a:solidFill>
                <a:latin typeface="NimbusMonL-Regu"/>
              </a:rPr>
              <a:t>show </a:t>
            </a:r>
            <a:r>
              <a:rPr lang="it-IT" sz="2200" dirty="0">
                <a:solidFill>
                  <a:srgbClr val="000000"/>
                </a:solidFill>
                <a:latin typeface="NimbusRomNo9L-Regu"/>
              </a:rPr>
              <a:t>del componente contenuto </a:t>
            </a:r>
            <a:r>
              <a:rPr lang="it-IT" sz="2200" dirty="0" smtClean="0">
                <a:solidFill>
                  <a:srgbClr val="000000"/>
                </a:solidFill>
                <a:latin typeface="NimbusRomNo9L-Regu"/>
              </a:rPr>
              <a:t>viene chiamato</a:t>
            </a:r>
            <a:r>
              <a:rPr lang="it-IT" sz="2200" dirty="0">
                <a:solidFill>
                  <a:srgbClr val="000000"/>
                </a:solidFill>
                <a:latin typeface="NimbusRomNo9L-Regu"/>
              </a:rPr>
              <a:t>, e il risultato viene decorato con il nuovo componente. Per esempio, nel caso delle </a:t>
            </a:r>
            <a:r>
              <a:rPr lang="it-IT" sz="2200" dirty="0">
                <a:solidFill>
                  <a:srgbClr val="000000"/>
                </a:solidFill>
                <a:latin typeface="NimbusMonL-Regu"/>
              </a:rPr>
              <a:t>Luci </a:t>
            </a:r>
            <a:r>
              <a:rPr lang="it-IT" sz="2200" dirty="0" smtClean="0">
                <a:solidFill>
                  <a:srgbClr val="000000"/>
                </a:solidFill>
                <a:latin typeface="NimbusRomNo9L-Regu"/>
              </a:rPr>
              <a:t>viene effettuata </a:t>
            </a:r>
            <a:r>
              <a:rPr lang="it-IT" sz="2200" dirty="0">
                <a:solidFill>
                  <a:srgbClr val="000000"/>
                </a:solidFill>
                <a:latin typeface="NimbusRomNo9L-Regu"/>
              </a:rPr>
              <a:t>una stampa che specifica che l’albero </a:t>
            </a:r>
            <a:r>
              <a:rPr lang="it-IT" sz="2200" dirty="0" smtClean="0">
                <a:solidFill>
                  <a:srgbClr val="000000"/>
                </a:solidFill>
                <a:latin typeface="NimbusRomNo9L-Regu"/>
              </a:rPr>
              <a:t>è </a:t>
            </a:r>
            <a:r>
              <a:rPr lang="it-IT" sz="2200" dirty="0">
                <a:solidFill>
                  <a:srgbClr val="000000"/>
                </a:solidFill>
                <a:latin typeface="NimbusRomNo9L-Regu"/>
              </a:rPr>
              <a:t>decorato per mezzo di luci di un determinato colore, </a:t>
            </a:r>
            <a:r>
              <a:rPr lang="it-IT" sz="2200" dirty="0" smtClean="0">
                <a:solidFill>
                  <a:srgbClr val="000000"/>
                </a:solidFill>
                <a:latin typeface="NimbusRomNo9L-Regu"/>
              </a:rPr>
              <a:t>mentre nel </a:t>
            </a:r>
            <a:r>
              <a:rPr lang="it-IT" sz="2200" dirty="0">
                <a:solidFill>
                  <a:srgbClr val="000000"/>
                </a:solidFill>
                <a:latin typeface="NimbusRomNo9L-Regu"/>
              </a:rPr>
              <a:t>caso dei </a:t>
            </a:r>
            <a:r>
              <a:rPr lang="it-IT" sz="2200" dirty="0">
                <a:solidFill>
                  <a:srgbClr val="000000"/>
                </a:solidFill>
                <a:latin typeface="NimbusMonL-Regu"/>
              </a:rPr>
              <a:t>Dolcetti </a:t>
            </a:r>
            <a:r>
              <a:rPr lang="it-IT" sz="2200" dirty="0">
                <a:solidFill>
                  <a:srgbClr val="000000"/>
                </a:solidFill>
                <a:latin typeface="NimbusRomNo9L-Regu"/>
              </a:rPr>
              <a:t>la decorazione </a:t>
            </a:r>
            <a:r>
              <a:rPr lang="it-IT" sz="2200" dirty="0" smtClean="0">
                <a:solidFill>
                  <a:srgbClr val="000000"/>
                </a:solidFill>
                <a:latin typeface="NimbusRomNo9L-Regu"/>
              </a:rPr>
              <a:t>è </a:t>
            </a:r>
            <a:r>
              <a:rPr lang="it-IT" sz="2200" dirty="0">
                <a:solidFill>
                  <a:srgbClr val="000000"/>
                </a:solidFill>
                <a:latin typeface="NimbusRomNo9L-Regu"/>
              </a:rPr>
              <a:t>composta da Dolcetti di un dato sapore</a:t>
            </a:r>
            <a:r>
              <a:rPr lang="it-IT" sz="2200" dirty="0" smtClean="0">
                <a:solidFill>
                  <a:srgbClr val="000000"/>
                </a:solidFill>
                <a:latin typeface="NimbusRomNo9L-Regu"/>
              </a:rPr>
              <a:t>.</a:t>
            </a:r>
            <a:endParaRPr lang="it-IT" sz="2200" dirty="0">
              <a:solidFill>
                <a:srgbClr val="000000"/>
              </a:solidFill>
              <a:latin typeface="NimbusRomNo9L-Regu"/>
            </a:endParaRPr>
          </a:p>
        </p:txBody>
      </p:sp>
    </p:spTree>
    <p:extLst>
      <p:ext uri="{BB962C8B-B14F-4D97-AF65-F5344CB8AC3E}">
        <p14:creationId xmlns:p14="http://schemas.microsoft.com/office/powerpoint/2010/main" val="2885562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5509200"/>
          </a:xfrm>
          <a:prstGeom prst="rect">
            <a:avLst/>
          </a:prstGeom>
        </p:spPr>
        <p:txBody>
          <a:bodyPr wrap="square">
            <a:spAutoFit/>
          </a:bodyPr>
          <a:lstStyle/>
          <a:p>
            <a:r>
              <a:rPr lang="it-IT" sz="2400" dirty="0">
                <a:solidFill>
                  <a:srgbClr val="000000"/>
                </a:solidFill>
                <a:latin typeface="NimbusRomNo9L-Regu"/>
              </a:rPr>
              <a:t>Due oggetti </a:t>
            </a:r>
            <a:r>
              <a:rPr lang="it-IT" sz="2400" dirty="0">
                <a:solidFill>
                  <a:srgbClr val="000000"/>
                </a:solidFill>
                <a:latin typeface="NimbusMonL-Regu"/>
              </a:rPr>
              <a:t>o1 e o2 </a:t>
            </a:r>
            <a:r>
              <a:rPr lang="it-IT" sz="2400" dirty="0">
                <a:solidFill>
                  <a:srgbClr val="000000"/>
                </a:solidFill>
                <a:latin typeface="NimbusRomNo9L-Regu"/>
              </a:rPr>
              <a:t>di tipo </a:t>
            </a:r>
            <a:r>
              <a:rPr lang="it-IT" sz="2400" dirty="0">
                <a:solidFill>
                  <a:srgbClr val="000000"/>
                </a:solidFill>
                <a:latin typeface="NimbusMonL-Regu"/>
              </a:rPr>
              <a:t>Ornamento</a:t>
            </a:r>
            <a:r>
              <a:rPr lang="it-IT" sz="2400" dirty="0">
                <a:solidFill>
                  <a:srgbClr val="000000"/>
                </a:solidFill>
                <a:latin typeface="NimbusRomNo9L-Regu"/>
              </a:rPr>
              <a:t>, di cui il secondo specificato come richiesto (un </a:t>
            </a:r>
            <a:r>
              <a:rPr lang="it-IT" sz="2400" dirty="0" err="1">
                <a:solidFill>
                  <a:srgbClr val="000000"/>
                </a:solidFill>
                <a:latin typeface="NimbusMonL-Regu"/>
              </a:rPr>
              <a:t>AlberoDiNatale</a:t>
            </a:r>
            <a:r>
              <a:rPr lang="it-IT" sz="2400" dirty="0">
                <a:solidFill>
                  <a:srgbClr val="000000"/>
                </a:solidFill>
                <a:latin typeface="NimbusMonL-Regu"/>
              </a:rPr>
              <a:t> </a:t>
            </a:r>
            <a:r>
              <a:rPr lang="it-IT" sz="2400" dirty="0">
                <a:solidFill>
                  <a:srgbClr val="000000"/>
                </a:solidFill>
                <a:latin typeface="NimbusRomNo9L-Regu"/>
              </a:rPr>
              <a:t>decorato con </a:t>
            </a:r>
            <a:r>
              <a:rPr lang="it-IT" sz="2400" dirty="0">
                <a:solidFill>
                  <a:srgbClr val="000000"/>
                </a:solidFill>
                <a:latin typeface="NimbusMonL-Regu"/>
              </a:rPr>
              <a:t>Luci</a:t>
            </a:r>
            <a:r>
              <a:rPr lang="it-IT" sz="2400" dirty="0">
                <a:solidFill>
                  <a:srgbClr val="000000"/>
                </a:solidFill>
                <a:latin typeface="NimbusRomNo9L-Regu"/>
              </a:rPr>
              <a:t>, </a:t>
            </a:r>
            <a:r>
              <a:rPr lang="it-IT" sz="2400" dirty="0">
                <a:solidFill>
                  <a:srgbClr val="000000"/>
                </a:solidFill>
                <a:latin typeface="NimbusMonL-Regu"/>
              </a:rPr>
              <a:t>Ghirlanda </a:t>
            </a:r>
            <a:r>
              <a:rPr lang="it-IT" sz="2400" dirty="0">
                <a:solidFill>
                  <a:srgbClr val="000000"/>
                </a:solidFill>
                <a:latin typeface="NimbusRomNo9L-Regu"/>
              </a:rPr>
              <a:t>e </a:t>
            </a:r>
            <a:r>
              <a:rPr lang="it-IT" sz="2400" dirty="0">
                <a:solidFill>
                  <a:srgbClr val="000000"/>
                </a:solidFill>
                <a:latin typeface="NimbusMonL-Regu"/>
              </a:rPr>
              <a:t>Dolcetto</a:t>
            </a:r>
            <a:r>
              <a:rPr lang="it-IT" sz="2400" dirty="0">
                <a:solidFill>
                  <a:srgbClr val="000000"/>
                </a:solidFill>
                <a:latin typeface="NimbusRomNo9L-Regu"/>
              </a:rPr>
              <a:t>), possono essere definiti come segue</a:t>
            </a:r>
            <a:r>
              <a:rPr lang="it-IT" sz="2400" dirty="0" smtClean="0">
                <a:solidFill>
                  <a:srgbClr val="000000"/>
                </a:solidFill>
                <a:latin typeface="NimbusRomNo9L-Regu"/>
              </a:rPr>
              <a:t>:</a:t>
            </a:r>
          </a:p>
          <a:p>
            <a:endParaRPr lang="it-IT" sz="2400" dirty="0">
              <a:solidFill>
                <a:srgbClr val="000000"/>
              </a:solidFill>
              <a:latin typeface="NimbusRomNo9L-Regu"/>
            </a:endParaRPr>
          </a:p>
          <a:p>
            <a:r>
              <a:rPr lang="it-IT" sz="2000" dirty="0">
                <a:solidFill>
                  <a:srgbClr val="000000"/>
                </a:solidFill>
                <a:latin typeface="NimbusMonL-Regu"/>
              </a:rPr>
              <a:t>Ornamento o1=</a:t>
            </a:r>
            <a:r>
              <a:rPr lang="it-IT" sz="2000" dirty="0">
                <a:solidFill>
                  <a:srgbClr val="0000FF"/>
                </a:solidFill>
                <a:latin typeface="NimbusMonL-Regu"/>
              </a:rPr>
              <a:t>new </a:t>
            </a:r>
            <a:r>
              <a:rPr lang="it-IT" sz="2000" dirty="0">
                <a:solidFill>
                  <a:srgbClr val="000000"/>
                </a:solidFill>
                <a:latin typeface="NimbusMonL-Regu"/>
              </a:rPr>
              <a:t>(Ghirlanda(</a:t>
            </a:r>
            <a:r>
              <a:rPr lang="it-IT" sz="2000" dirty="0">
                <a:solidFill>
                  <a:srgbClr val="0000FF"/>
                </a:solidFill>
                <a:latin typeface="NimbusMonL-Regu"/>
              </a:rPr>
              <a:t>new </a:t>
            </a:r>
            <a:r>
              <a:rPr lang="it-IT" sz="2000" dirty="0">
                <a:solidFill>
                  <a:srgbClr val="000000"/>
                </a:solidFill>
                <a:latin typeface="NimbusMonL-Regu"/>
              </a:rPr>
              <a:t>Luci(</a:t>
            </a:r>
            <a:r>
              <a:rPr lang="it-IT" sz="2000" dirty="0" err="1">
                <a:solidFill>
                  <a:srgbClr val="000000"/>
                </a:solidFill>
                <a:latin typeface="NimbusMonL-Regu"/>
              </a:rPr>
              <a:t>Color.RED</a:t>
            </a:r>
            <a:r>
              <a:rPr lang="it-IT" sz="2000" dirty="0">
                <a:solidFill>
                  <a:srgbClr val="000000"/>
                </a:solidFill>
                <a:latin typeface="NimbusMonL-Regu"/>
              </a:rPr>
              <a:t>, </a:t>
            </a:r>
            <a:r>
              <a:rPr lang="it-IT" sz="2000" dirty="0">
                <a:solidFill>
                  <a:srgbClr val="0000FF"/>
                </a:solidFill>
                <a:latin typeface="NimbusMonL-Regu"/>
              </a:rPr>
              <a:t>new </a:t>
            </a:r>
            <a:r>
              <a:rPr lang="it-IT" sz="2000" dirty="0">
                <a:solidFill>
                  <a:srgbClr val="000000"/>
                </a:solidFill>
                <a:latin typeface="NimbusMonL-Regu"/>
              </a:rPr>
              <a:t>Dolcetto(</a:t>
            </a:r>
            <a:r>
              <a:rPr lang="it-IT" sz="2000" dirty="0">
                <a:solidFill>
                  <a:srgbClr val="9400D2"/>
                </a:solidFill>
                <a:latin typeface="NimbusMonL-Regu"/>
              </a:rPr>
              <a:t>"Menta"</a:t>
            </a:r>
            <a:r>
              <a:rPr lang="it-IT" sz="2000" dirty="0">
                <a:solidFill>
                  <a:srgbClr val="000000"/>
                </a:solidFill>
                <a:latin typeface="NimbusMonL-Regu"/>
              </a:rPr>
              <a:t>,</a:t>
            </a:r>
            <a:r>
              <a:rPr lang="it-IT" sz="2000" dirty="0" err="1">
                <a:solidFill>
                  <a:srgbClr val="000000"/>
                </a:solidFill>
                <a:latin typeface="NimbusMonL-Regu"/>
              </a:rPr>
              <a:t>AlberoDiNatale</a:t>
            </a:r>
            <a:r>
              <a:rPr lang="it-IT" sz="2000" dirty="0">
                <a:solidFill>
                  <a:srgbClr val="000000"/>
                </a:solidFill>
                <a:latin typeface="NimbusMonL-Regu"/>
              </a:rPr>
              <a:t>())));</a:t>
            </a:r>
          </a:p>
          <a:p>
            <a:r>
              <a:rPr lang="it-IT" sz="2000" dirty="0">
                <a:solidFill>
                  <a:srgbClr val="000000"/>
                </a:solidFill>
                <a:latin typeface="NimbusMonL-Regu"/>
              </a:rPr>
              <a:t>Ornamento o2=</a:t>
            </a:r>
            <a:r>
              <a:rPr lang="it-IT" sz="2000" dirty="0">
                <a:solidFill>
                  <a:srgbClr val="0000FF"/>
                </a:solidFill>
                <a:latin typeface="NimbusMonL-Regu"/>
              </a:rPr>
              <a:t>new </a:t>
            </a:r>
            <a:r>
              <a:rPr lang="it-IT" sz="2000" dirty="0">
                <a:solidFill>
                  <a:srgbClr val="000000"/>
                </a:solidFill>
                <a:latin typeface="NimbusMonL-Regu"/>
              </a:rPr>
              <a:t>Dolcetto(</a:t>
            </a:r>
            <a:r>
              <a:rPr lang="it-IT" sz="2000" dirty="0">
                <a:solidFill>
                  <a:srgbClr val="9400D2"/>
                </a:solidFill>
                <a:latin typeface="NimbusMonL-Regu"/>
              </a:rPr>
              <a:t>"Limone"</a:t>
            </a:r>
            <a:r>
              <a:rPr lang="it-IT" sz="2000" dirty="0">
                <a:solidFill>
                  <a:srgbClr val="000000"/>
                </a:solidFill>
                <a:latin typeface="NimbusMonL-Regu"/>
              </a:rPr>
              <a:t>, </a:t>
            </a:r>
            <a:r>
              <a:rPr lang="it-IT" sz="2000" dirty="0">
                <a:solidFill>
                  <a:srgbClr val="0000FF"/>
                </a:solidFill>
                <a:latin typeface="NimbusMonL-Regu"/>
              </a:rPr>
              <a:t>new </a:t>
            </a:r>
            <a:r>
              <a:rPr lang="it-IT" sz="2000" dirty="0">
                <a:solidFill>
                  <a:srgbClr val="000000"/>
                </a:solidFill>
                <a:latin typeface="NimbusMonL-Regu"/>
              </a:rPr>
              <a:t>Ghirlanda(</a:t>
            </a:r>
            <a:r>
              <a:rPr lang="it-IT" sz="2000" dirty="0">
                <a:solidFill>
                  <a:srgbClr val="0000FF"/>
                </a:solidFill>
                <a:latin typeface="NimbusMonL-Regu"/>
              </a:rPr>
              <a:t>new </a:t>
            </a:r>
            <a:r>
              <a:rPr lang="it-IT" sz="2000" dirty="0">
                <a:solidFill>
                  <a:srgbClr val="000000"/>
                </a:solidFill>
                <a:latin typeface="NimbusMonL-Regu"/>
              </a:rPr>
              <a:t>Luci(</a:t>
            </a:r>
            <a:r>
              <a:rPr lang="it-IT" sz="2000" dirty="0" err="1">
                <a:solidFill>
                  <a:srgbClr val="000000"/>
                </a:solidFill>
                <a:latin typeface="NimbusMonL-Regu"/>
              </a:rPr>
              <a:t>Color.BLUE</a:t>
            </a:r>
            <a:r>
              <a:rPr lang="it-IT" sz="2000" dirty="0">
                <a:solidFill>
                  <a:srgbClr val="000000"/>
                </a:solidFill>
                <a:latin typeface="NimbusMonL-Regu"/>
              </a:rPr>
              <a:t>, </a:t>
            </a:r>
            <a:r>
              <a:rPr lang="it-IT" sz="2000" dirty="0">
                <a:solidFill>
                  <a:srgbClr val="0000FF"/>
                </a:solidFill>
                <a:latin typeface="NimbusMonL-Regu"/>
              </a:rPr>
              <a:t>new </a:t>
            </a:r>
            <a:r>
              <a:rPr lang="it-IT" sz="2000" dirty="0" err="1">
                <a:solidFill>
                  <a:srgbClr val="000000"/>
                </a:solidFill>
                <a:latin typeface="NimbusMonL-Regu"/>
              </a:rPr>
              <a:t>AlberoDiNatale</a:t>
            </a:r>
            <a:r>
              <a:rPr lang="it-IT" sz="2000" dirty="0">
                <a:solidFill>
                  <a:srgbClr val="000000"/>
                </a:solidFill>
                <a:latin typeface="NimbusMonL-Regu"/>
              </a:rPr>
              <a:t>()));</a:t>
            </a:r>
          </a:p>
          <a:p>
            <a:r>
              <a:rPr lang="it-IT" sz="2000" dirty="0">
                <a:solidFill>
                  <a:srgbClr val="000000"/>
                </a:solidFill>
                <a:latin typeface="NimbusMonL-Regu"/>
              </a:rPr>
              <a:t>o2.show();</a:t>
            </a:r>
          </a:p>
          <a:p>
            <a:endParaRPr lang="it-IT" sz="2400" dirty="0" smtClean="0">
              <a:solidFill>
                <a:srgbClr val="000000"/>
              </a:solidFill>
              <a:latin typeface="NimbusRomNo9L-Regu"/>
            </a:endParaRPr>
          </a:p>
          <a:p>
            <a:r>
              <a:rPr lang="it-IT" sz="2400" dirty="0" smtClean="0">
                <a:solidFill>
                  <a:srgbClr val="000000"/>
                </a:solidFill>
                <a:latin typeface="NimbusRomNo9L-Regu"/>
              </a:rPr>
              <a:t>Quando </a:t>
            </a:r>
            <a:r>
              <a:rPr lang="it-IT" sz="2400" dirty="0">
                <a:solidFill>
                  <a:srgbClr val="000000"/>
                </a:solidFill>
                <a:latin typeface="NimbusRomNo9L-Regu"/>
              </a:rPr>
              <a:t>viene chiamato il metodo </a:t>
            </a:r>
            <a:r>
              <a:rPr lang="it-IT" sz="2400" dirty="0">
                <a:solidFill>
                  <a:srgbClr val="000000"/>
                </a:solidFill>
                <a:latin typeface="NimbusMonL-Regu"/>
              </a:rPr>
              <a:t>show </a:t>
            </a:r>
            <a:r>
              <a:rPr lang="it-IT" sz="2400" dirty="0">
                <a:solidFill>
                  <a:srgbClr val="000000"/>
                </a:solidFill>
                <a:latin typeface="NimbusRomNo9L-Regu"/>
              </a:rPr>
              <a:t>dell’ornamento ogni componente richiama il metodo show </a:t>
            </a:r>
            <a:r>
              <a:rPr lang="it-IT" sz="2400" dirty="0" smtClean="0">
                <a:solidFill>
                  <a:srgbClr val="000000"/>
                </a:solidFill>
                <a:latin typeface="NimbusRomNo9L-Regu"/>
              </a:rPr>
              <a:t>dell’elemento contenuto </a:t>
            </a:r>
            <a:r>
              <a:rPr lang="it-IT" sz="2400" dirty="0">
                <a:solidFill>
                  <a:srgbClr val="000000"/>
                </a:solidFill>
                <a:latin typeface="NimbusRomNo9L-Regu"/>
              </a:rPr>
              <a:t>e lo decora mediante il suo risultato. Nel caso in questione un possibile output </a:t>
            </a:r>
            <a:r>
              <a:rPr lang="it-IT" sz="2400" dirty="0" smtClean="0">
                <a:solidFill>
                  <a:srgbClr val="000000"/>
                </a:solidFill>
                <a:latin typeface="NimbusRomNo9L-Regu"/>
              </a:rPr>
              <a:t>dell’invocazione del </a:t>
            </a:r>
            <a:r>
              <a:rPr lang="it-IT" sz="2400" dirty="0">
                <a:solidFill>
                  <a:srgbClr val="000000"/>
                </a:solidFill>
                <a:latin typeface="NimbusRomNo9L-Regu"/>
              </a:rPr>
              <a:t>metodo </a:t>
            </a:r>
            <a:r>
              <a:rPr lang="it-IT" sz="2400" dirty="0">
                <a:solidFill>
                  <a:srgbClr val="000000"/>
                </a:solidFill>
                <a:latin typeface="NimbusMonL-Regu"/>
              </a:rPr>
              <a:t>show </a:t>
            </a:r>
            <a:r>
              <a:rPr lang="it-IT" sz="2400" dirty="0">
                <a:solidFill>
                  <a:srgbClr val="000000"/>
                </a:solidFill>
                <a:latin typeface="NimbusRomNo9L-Regu"/>
              </a:rPr>
              <a:t>sull’oggetto </a:t>
            </a:r>
            <a:r>
              <a:rPr lang="it-IT" sz="2400" dirty="0">
                <a:solidFill>
                  <a:srgbClr val="000000"/>
                </a:solidFill>
                <a:latin typeface="NimbusMonL-Regu"/>
              </a:rPr>
              <a:t>o2 </a:t>
            </a:r>
            <a:r>
              <a:rPr lang="it-IT" sz="2400" dirty="0">
                <a:solidFill>
                  <a:srgbClr val="000000"/>
                </a:solidFill>
                <a:latin typeface="NimbusRomNo9L-Regu"/>
              </a:rPr>
              <a:t>è</a:t>
            </a:r>
          </a:p>
          <a:p>
            <a:endParaRPr lang="it-IT" sz="2000" dirty="0" smtClean="0">
              <a:solidFill>
                <a:srgbClr val="000000"/>
              </a:solidFill>
              <a:latin typeface="NimbusMonL-Regu"/>
            </a:endParaRPr>
          </a:p>
          <a:p>
            <a:r>
              <a:rPr lang="it-IT" sz="2000" dirty="0" err="1" smtClean="0">
                <a:solidFill>
                  <a:srgbClr val="000000"/>
                </a:solidFill>
                <a:latin typeface="NimbusMonL-Regu"/>
              </a:rPr>
              <a:t>AlberoDiNatale</a:t>
            </a:r>
            <a:endParaRPr lang="it-IT" sz="2000" dirty="0">
              <a:solidFill>
                <a:srgbClr val="000000"/>
              </a:solidFill>
              <a:latin typeface="NimbusMonL-Regu"/>
            </a:endParaRPr>
          </a:p>
          <a:p>
            <a:r>
              <a:rPr lang="it-IT" sz="2000" dirty="0">
                <a:solidFill>
                  <a:srgbClr val="000000"/>
                </a:solidFill>
                <a:latin typeface="NimbusMonL-Regu"/>
              </a:rPr>
              <a:t>Luci Blu</a:t>
            </a:r>
          </a:p>
          <a:p>
            <a:r>
              <a:rPr lang="it-IT" sz="2000" dirty="0">
                <a:solidFill>
                  <a:srgbClr val="000000"/>
                </a:solidFill>
                <a:latin typeface="NimbusMonL-Regu"/>
              </a:rPr>
              <a:t>Ghirlanda</a:t>
            </a:r>
          </a:p>
          <a:p>
            <a:r>
              <a:rPr lang="it-IT" sz="2000" dirty="0">
                <a:solidFill>
                  <a:srgbClr val="000000"/>
                </a:solidFill>
                <a:latin typeface="NimbusMonL-Regu"/>
              </a:rPr>
              <a:t>Dolcetto al Limone</a:t>
            </a:r>
            <a:endParaRPr lang="it-IT" sz="2400" dirty="0"/>
          </a:p>
        </p:txBody>
      </p:sp>
    </p:spTree>
    <p:extLst>
      <p:ext uri="{BB962C8B-B14F-4D97-AF65-F5344CB8AC3E}">
        <p14:creationId xmlns:p14="http://schemas.microsoft.com/office/powerpoint/2010/main" val="398866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pic>
        <p:nvPicPr>
          <p:cNvPr id="4" name="Immagine 3"/>
          <p:cNvPicPr>
            <a:picLocks noChangeAspect="1"/>
          </p:cNvPicPr>
          <p:nvPr/>
        </p:nvPicPr>
        <p:blipFill>
          <a:blip r:embed="rId2"/>
          <a:stretch>
            <a:fillRect/>
          </a:stretch>
        </p:blipFill>
        <p:spPr>
          <a:xfrm>
            <a:off x="147637" y="1357232"/>
            <a:ext cx="11896725" cy="4933950"/>
          </a:xfrm>
          <a:prstGeom prst="rect">
            <a:avLst/>
          </a:prstGeom>
        </p:spPr>
      </p:pic>
    </p:spTree>
    <p:extLst>
      <p:ext uri="{BB962C8B-B14F-4D97-AF65-F5344CB8AC3E}">
        <p14:creationId xmlns:p14="http://schemas.microsoft.com/office/powerpoint/2010/main" val="419255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95889" y="0"/>
            <a:ext cx="10145175" cy="6617139"/>
          </a:xfrm>
          <a:prstGeom prst="rect">
            <a:avLst/>
          </a:prstGeom>
        </p:spPr>
      </p:pic>
    </p:spTree>
    <p:extLst>
      <p:ext uri="{BB962C8B-B14F-4D97-AF65-F5344CB8AC3E}">
        <p14:creationId xmlns:p14="http://schemas.microsoft.com/office/powerpoint/2010/main" val="419177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28637" y="266700"/>
            <a:ext cx="11134725" cy="6324600"/>
          </a:xfrm>
          <a:prstGeom prst="rect">
            <a:avLst/>
          </a:prstGeom>
        </p:spPr>
      </p:pic>
    </p:spTree>
    <p:extLst>
      <p:ext uri="{BB962C8B-B14F-4D97-AF65-F5344CB8AC3E}">
        <p14:creationId xmlns:p14="http://schemas.microsoft.com/office/powerpoint/2010/main" val="304499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Tde</a:t>
            </a:r>
            <a:r>
              <a:rPr lang="it-IT" dirty="0" smtClean="0"/>
              <a:t> 5-2-2016</a:t>
            </a: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1</a:t>
            </a:r>
            <a:r>
              <a:rPr lang="it-IT" dirty="0"/>
              <a:t>. Si modelli, attraverso un diagramma delle classi UML e un design pattern opportuno, una soluzione </a:t>
            </a:r>
            <a:r>
              <a:rPr lang="it-IT" dirty="0" smtClean="0"/>
              <a:t>al problema </a:t>
            </a:r>
            <a:r>
              <a:rPr lang="it-IT" dirty="0"/>
              <a:t>sopra presentato.</a:t>
            </a:r>
          </a:p>
          <a:p>
            <a:pPr marL="0" indent="0">
              <a:buNone/>
            </a:pPr>
            <a:r>
              <a:rPr lang="it-IT" dirty="0"/>
              <a:t>2. Si scriva anche la struttura del codice Java risultante. Ovvero, si definiscano le classi identificate </a:t>
            </a:r>
            <a:r>
              <a:rPr lang="it-IT" dirty="0" smtClean="0"/>
              <a:t>al passo </a:t>
            </a:r>
            <a:r>
              <a:rPr lang="it-IT" dirty="0"/>
              <a:t>precedente, le loro relazioni e le intestazioni dei metodi principali.</a:t>
            </a:r>
          </a:p>
          <a:p>
            <a:pPr marL="0" indent="0">
              <a:buNone/>
            </a:pPr>
            <a:r>
              <a:rPr lang="it-IT" dirty="0"/>
              <a:t>3. Si scriva il codice Java che crea un’istanza di un oggetto ingegnere con </a:t>
            </a:r>
            <a:r>
              <a:rPr lang="it-IT" dirty="0" smtClean="0"/>
              <a:t>funzionalità </a:t>
            </a:r>
            <a:r>
              <a:rPr lang="it-IT" dirty="0"/>
              <a:t>di </a:t>
            </a:r>
            <a:r>
              <a:rPr lang="it-IT" dirty="0" smtClean="0"/>
              <a:t>manager amministrativo </a:t>
            </a:r>
            <a:r>
              <a:rPr lang="it-IT" dirty="0"/>
              <a:t>per l’area A e per l’area B e </a:t>
            </a:r>
            <a:r>
              <a:rPr lang="it-IT" dirty="0" err="1"/>
              <a:t>project</a:t>
            </a:r>
            <a:r>
              <a:rPr lang="it-IT" dirty="0"/>
              <a:t> manager del progetto P1.</a:t>
            </a:r>
          </a:p>
        </p:txBody>
      </p:sp>
    </p:spTree>
    <p:extLst>
      <p:ext uri="{BB962C8B-B14F-4D97-AF65-F5344CB8AC3E}">
        <p14:creationId xmlns:p14="http://schemas.microsoft.com/office/powerpoint/2010/main" val="1301187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33387" y="1471612"/>
            <a:ext cx="11325225" cy="3914775"/>
          </a:xfrm>
          <a:prstGeom prst="rect">
            <a:avLst/>
          </a:prstGeom>
        </p:spPr>
      </p:pic>
    </p:spTree>
    <p:extLst>
      <p:ext uri="{BB962C8B-B14F-4D97-AF65-F5344CB8AC3E}">
        <p14:creationId xmlns:p14="http://schemas.microsoft.com/office/powerpoint/2010/main" val="49904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43037" y="147637"/>
            <a:ext cx="9305925" cy="6562725"/>
          </a:xfrm>
          <a:prstGeom prst="rect">
            <a:avLst/>
          </a:prstGeom>
        </p:spPr>
      </p:pic>
    </p:spTree>
    <p:extLst>
      <p:ext uri="{BB962C8B-B14F-4D97-AF65-F5344CB8AC3E}">
        <p14:creationId xmlns:p14="http://schemas.microsoft.com/office/powerpoint/2010/main" val="303952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pic>
        <p:nvPicPr>
          <p:cNvPr id="3" name="Immagine 2"/>
          <p:cNvPicPr>
            <a:picLocks noChangeAspect="1"/>
          </p:cNvPicPr>
          <p:nvPr/>
        </p:nvPicPr>
        <p:blipFill>
          <a:blip r:embed="rId2"/>
          <a:stretch>
            <a:fillRect/>
          </a:stretch>
        </p:blipFill>
        <p:spPr>
          <a:xfrm>
            <a:off x="585787" y="1547812"/>
            <a:ext cx="11020425" cy="3762375"/>
          </a:xfrm>
          <a:prstGeom prst="rect">
            <a:avLst/>
          </a:prstGeom>
        </p:spPr>
      </p:pic>
    </p:spTree>
    <p:extLst>
      <p:ext uri="{BB962C8B-B14F-4D97-AF65-F5344CB8AC3E}">
        <p14:creationId xmlns:p14="http://schemas.microsoft.com/office/powerpoint/2010/main" val="259917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494085"/>
          </a:xfrm>
          <a:prstGeom prst="rect">
            <a:avLst/>
          </a:prstGeom>
        </p:spPr>
        <p:txBody>
          <a:bodyPr wrap="square">
            <a:spAutoFit/>
          </a:bodyPr>
          <a:lstStyle/>
          <a:p>
            <a:r>
              <a:rPr lang="it-IT" sz="3200" dirty="0" err="1"/>
              <a:t>Rocket</a:t>
            </a:r>
            <a:r>
              <a:rPr lang="it-IT" sz="3200" dirty="0"/>
              <a:t>: non può essere un Singleton, è più probabile che sia una normale e comune classe. </a:t>
            </a:r>
            <a:endParaRPr lang="it-IT" sz="3200" dirty="0" smtClean="0"/>
          </a:p>
          <a:p>
            <a:endParaRPr lang="it-IT" sz="3200" dirty="0"/>
          </a:p>
          <a:p>
            <a:r>
              <a:rPr lang="it-IT" sz="3200" dirty="0" err="1" smtClean="0"/>
              <a:t>SalesAssociate</a:t>
            </a:r>
            <a:r>
              <a:rPr lang="it-IT" sz="3200" dirty="0"/>
              <a:t>: come per </a:t>
            </a:r>
            <a:r>
              <a:rPr lang="it-IT" sz="3200" dirty="0" err="1"/>
              <a:t>Rocket</a:t>
            </a:r>
            <a:r>
              <a:rPr lang="it-IT" sz="3200" dirty="0"/>
              <a:t>. </a:t>
            </a:r>
            <a:endParaRPr lang="it-IT" sz="3200" dirty="0" smtClean="0"/>
          </a:p>
          <a:p>
            <a:endParaRPr lang="it-IT" sz="3200" dirty="0"/>
          </a:p>
          <a:p>
            <a:r>
              <a:rPr lang="it-IT" sz="3200" dirty="0" err="1" smtClean="0"/>
              <a:t>java.lang.Math</a:t>
            </a:r>
            <a:r>
              <a:rPr lang="it-IT" sz="3200" dirty="0"/>
              <a:t>: ha metodi statici, dunque non può essere un Singleton. </a:t>
            </a:r>
            <a:endParaRPr lang="it-IT" sz="3200" dirty="0" smtClean="0"/>
          </a:p>
          <a:p>
            <a:endParaRPr lang="it-IT" sz="3200" dirty="0"/>
          </a:p>
          <a:p>
            <a:r>
              <a:rPr lang="it-IT" sz="3200" dirty="0" err="1" smtClean="0">
                <a:solidFill>
                  <a:srgbClr val="FF0000"/>
                </a:solidFill>
              </a:rPr>
              <a:t>PrintSpooler</a:t>
            </a:r>
            <a:r>
              <a:rPr lang="it-IT" sz="3200" dirty="0">
                <a:solidFill>
                  <a:srgbClr val="FF0000"/>
                </a:solidFill>
              </a:rPr>
              <a:t>: lo spooler di stampante è in ogni stampante, dunque non può essere un Singleton. </a:t>
            </a:r>
            <a:endParaRPr lang="it-IT" sz="3200" dirty="0" smtClean="0">
              <a:solidFill>
                <a:srgbClr val="FF0000"/>
              </a:solidFill>
            </a:endParaRPr>
          </a:p>
          <a:p>
            <a:endParaRPr lang="it-IT" sz="3200" dirty="0"/>
          </a:p>
          <a:p>
            <a:r>
              <a:rPr lang="it-IT" sz="3200" dirty="0" err="1" smtClean="0"/>
              <a:t>PrinterManager</a:t>
            </a:r>
            <a:r>
              <a:rPr lang="it-IT" sz="3200" dirty="0"/>
              <a:t>: un gestore di tutte le stampanti è decisamente un singleton. Una sola classe per gestire tutte le stampanti di un ufficio, per esempio. </a:t>
            </a:r>
          </a:p>
        </p:txBody>
      </p:sp>
    </p:spTree>
    <p:extLst>
      <p:ext uri="{BB962C8B-B14F-4D97-AF65-F5344CB8AC3E}">
        <p14:creationId xmlns:p14="http://schemas.microsoft.com/office/powerpoint/2010/main" val="380039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pic>
        <p:nvPicPr>
          <p:cNvPr id="3" name="Immagine 2"/>
          <p:cNvPicPr>
            <a:picLocks noChangeAspect="1"/>
          </p:cNvPicPr>
          <p:nvPr/>
        </p:nvPicPr>
        <p:blipFill>
          <a:blip r:embed="rId2"/>
          <a:stretch>
            <a:fillRect/>
          </a:stretch>
        </p:blipFill>
        <p:spPr>
          <a:xfrm>
            <a:off x="776287" y="2395537"/>
            <a:ext cx="10639425" cy="2066925"/>
          </a:xfrm>
          <a:prstGeom prst="rect">
            <a:avLst/>
          </a:prstGeom>
        </p:spPr>
      </p:pic>
    </p:spTree>
    <p:extLst>
      <p:ext uri="{BB962C8B-B14F-4D97-AF65-F5344CB8AC3E}">
        <p14:creationId xmlns:p14="http://schemas.microsoft.com/office/powerpoint/2010/main" val="370567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6237" y="382099"/>
            <a:ext cx="11888492" cy="5063617"/>
          </a:xfrm>
          <a:prstGeom prst="rect">
            <a:avLst/>
          </a:prstGeom>
        </p:spPr>
      </p:pic>
    </p:spTree>
    <p:extLst>
      <p:ext uri="{BB962C8B-B14F-4D97-AF65-F5344CB8AC3E}">
        <p14:creationId xmlns:p14="http://schemas.microsoft.com/office/powerpoint/2010/main" val="282195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3145" y="150624"/>
            <a:ext cx="11706225" cy="1085850"/>
          </a:xfrm>
          <a:prstGeom prst="rect">
            <a:avLst/>
          </a:prstGeom>
        </p:spPr>
      </p:pic>
    </p:spTree>
    <p:extLst>
      <p:ext uri="{BB962C8B-B14F-4D97-AF65-F5344CB8AC3E}">
        <p14:creationId xmlns:p14="http://schemas.microsoft.com/office/powerpoint/2010/main" val="318284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85887" y="600075"/>
            <a:ext cx="9420225" cy="5657850"/>
          </a:xfrm>
          <a:prstGeom prst="rect">
            <a:avLst/>
          </a:prstGeom>
        </p:spPr>
      </p:pic>
    </p:spTree>
    <p:extLst>
      <p:ext uri="{BB962C8B-B14F-4D97-AF65-F5344CB8AC3E}">
        <p14:creationId xmlns:p14="http://schemas.microsoft.com/office/powerpoint/2010/main" val="2163573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1189" y="0"/>
            <a:ext cx="11858625" cy="6029325"/>
          </a:xfrm>
          <a:prstGeom prst="rect">
            <a:avLst/>
          </a:prstGeom>
        </p:spPr>
      </p:pic>
      <p:pic>
        <p:nvPicPr>
          <p:cNvPr id="3" name="Immagine 2"/>
          <p:cNvPicPr>
            <a:picLocks noChangeAspect="1"/>
          </p:cNvPicPr>
          <p:nvPr/>
        </p:nvPicPr>
        <p:blipFill>
          <a:blip r:embed="rId3"/>
          <a:stretch>
            <a:fillRect/>
          </a:stretch>
        </p:blipFill>
        <p:spPr>
          <a:xfrm>
            <a:off x="151189" y="6076950"/>
            <a:ext cx="10810875" cy="781050"/>
          </a:xfrm>
          <a:prstGeom prst="rect">
            <a:avLst/>
          </a:prstGeom>
        </p:spPr>
      </p:pic>
    </p:spTree>
    <p:extLst>
      <p:ext uri="{BB962C8B-B14F-4D97-AF65-F5344CB8AC3E}">
        <p14:creationId xmlns:p14="http://schemas.microsoft.com/office/powerpoint/2010/main" val="4072486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8488" y="269928"/>
            <a:ext cx="11947417" cy="4778967"/>
          </a:xfrm>
          <a:prstGeom prst="rect">
            <a:avLst/>
          </a:prstGeom>
        </p:spPr>
      </p:pic>
    </p:spTree>
    <p:extLst>
      <p:ext uri="{BB962C8B-B14F-4D97-AF65-F5344CB8AC3E}">
        <p14:creationId xmlns:p14="http://schemas.microsoft.com/office/powerpoint/2010/main" val="368735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2753" y="58847"/>
            <a:ext cx="12129247" cy="6370975"/>
          </a:xfrm>
          <a:prstGeom prst="rect">
            <a:avLst/>
          </a:prstGeom>
        </p:spPr>
        <p:txBody>
          <a:bodyPr wrap="square">
            <a:spAutoFit/>
          </a:bodyPr>
          <a:lstStyle/>
          <a:p>
            <a:r>
              <a:rPr lang="it-IT" sz="2400" dirty="0"/>
              <a:t>Si consideri l’insieme di impiegati di un’azienda. Gli impiegati espongono tre metodi </a:t>
            </a:r>
            <a:r>
              <a:rPr lang="it-IT" sz="2400" dirty="0" err="1"/>
              <a:t>String</a:t>
            </a:r>
            <a:r>
              <a:rPr lang="it-IT" sz="2400" dirty="0"/>
              <a:t> </a:t>
            </a:r>
            <a:r>
              <a:rPr lang="it-IT" sz="2400" dirty="0" err="1"/>
              <a:t>getName</a:t>
            </a:r>
            <a:r>
              <a:rPr lang="it-IT" sz="2400" dirty="0"/>
              <a:t>() e </a:t>
            </a:r>
            <a:r>
              <a:rPr lang="it-IT" sz="2400" dirty="0" err="1"/>
              <a:t>String</a:t>
            </a:r>
            <a:r>
              <a:rPr lang="it-IT" sz="2400" dirty="0"/>
              <a:t> </a:t>
            </a:r>
            <a:r>
              <a:rPr lang="it-IT" sz="2400" dirty="0" err="1"/>
              <a:t>getOffice</a:t>
            </a:r>
            <a:r>
              <a:rPr lang="it-IT" sz="2400" dirty="0"/>
              <a:t>() che ritornano nome e ufficio degli impiegati e </a:t>
            </a:r>
            <a:r>
              <a:rPr lang="it-IT" sz="2400" dirty="0" err="1"/>
              <a:t>String</a:t>
            </a:r>
            <a:r>
              <a:rPr lang="it-IT" sz="2400" dirty="0"/>
              <a:t> </a:t>
            </a:r>
            <a:r>
              <a:rPr lang="it-IT" sz="2400" dirty="0" err="1"/>
              <a:t>getDescrizione</a:t>
            </a:r>
            <a:r>
              <a:rPr lang="it-IT" sz="2400" dirty="0"/>
              <a:t>() che ritorna le mansioni dell’impiegato. </a:t>
            </a:r>
            <a:endParaRPr lang="it-IT" sz="2400" dirty="0" smtClean="0"/>
          </a:p>
          <a:p>
            <a:r>
              <a:rPr lang="it-IT" sz="2400" dirty="0" smtClean="0"/>
              <a:t>Ci </a:t>
            </a:r>
            <a:r>
              <a:rPr lang="it-IT" sz="2400" dirty="0"/>
              <a:t>sono vari tipi di impiegato, per esempio gli ingegneri. Le responsabilità degli impiegati (si considerino per semplicità solo gli ingegneri) possono cambiare dinamicamente. In particolare, un ingegnere può avere la responsabilità di manager amministrativo o manager di progetto. Il comportamento del metodo </a:t>
            </a:r>
            <a:r>
              <a:rPr lang="it-IT" sz="2400" dirty="0" err="1"/>
              <a:t>String</a:t>
            </a:r>
            <a:r>
              <a:rPr lang="it-IT" sz="2400" dirty="0"/>
              <a:t> </a:t>
            </a:r>
            <a:r>
              <a:rPr lang="it-IT" sz="2400" dirty="0" err="1"/>
              <a:t>getDescrizione</a:t>
            </a:r>
            <a:r>
              <a:rPr lang="it-IT" sz="2400" dirty="0"/>
              <a:t>() viene modificato opportunamente. </a:t>
            </a:r>
            <a:endParaRPr lang="it-IT" sz="2400" dirty="0" smtClean="0"/>
          </a:p>
          <a:p>
            <a:r>
              <a:rPr lang="it-IT" sz="2400" dirty="0" smtClean="0"/>
              <a:t>Per </a:t>
            </a:r>
            <a:r>
              <a:rPr lang="it-IT" sz="2400" dirty="0"/>
              <a:t>esempio, se un ingegnere </a:t>
            </a:r>
            <a:r>
              <a:rPr lang="it-IT" sz="2400" dirty="0" err="1"/>
              <a:t>ing</a:t>
            </a:r>
            <a:r>
              <a:rPr lang="it-IT" sz="2400" dirty="0"/>
              <a:t> è manager amministrativo di un’area A la stringa “Manager di A” viene concatenata alla descrizione ritornata dall’invocazione del metodo </a:t>
            </a:r>
            <a:r>
              <a:rPr lang="it-IT" sz="2400" dirty="0" err="1"/>
              <a:t>getDescrizione</a:t>
            </a:r>
            <a:r>
              <a:rPr lang="it-IT" sz="2400" dirty="0"/>
              <a:t>(). Se a </a:t>
            </a:r>
            <a:r>
              <a:rPr lang="it-IT" sz="2400" dirty="0" err="1"/>
              <a:t>ing</a:t>
            </a:r>
            <a:r>
              <a:rPr lang="it-IT" sz="2400" dirty="0"/>
              <a:t> viene anche aggiunta la funzionalità di manager amministrativo dell’area B, ottenendo l’oggetto ing1, il metodo </a:t>
            </a:r>
            <a:r>
              <a:rPr lang="it-IT" sz="2400" dirty="0" err="1"/>
              <a:t>getDescrizione</a:t>
            </a:r>
            <a:r>
              <a:rPr lang="it-IT" sz="2400" dirty="0"/>
              <a:t>() invocato su ing1 concatena la stringa “Manager di B” alla descrizione di ing. </a:t>
            </a:r>
            <a:endParaRPr lang="it-IT" sz="2400" dirty="0" smtClean="0"/>
          </a:p>
          <a:p>
            <a:r>
              <a:rPr lang="it-IT" sz="2400" dirty="0" smtClean="0"/>
              <a:t>Infine </a:t>
            </a:r>
            <a:r>
              <a:rPr lang="it-IT" sz="2400" dirty="0"/>
              <a:t>se a ing1 viene aggiunta la funzionalità manager del progetto P1, ottenendo l’oggetto ing2, la stringa ottenuta invocando il metodo </a:t>
            </a:r>
            <a:r>
              <a:rPr lang="it-IT" sz="2400" dirty="0" err="1"/>
              <a:t>getDescrizione</a:t>
            </a:r>
            <a:r>
              <a:rPr lang="it-IT" sz="2400" dirty="0"/>
              <a:t>() sull’oggetto ing2 </a:t>
            </a:r>
            <a:r>
              <a:rPr lang="it-IT" sz="2400" dirty="0" smtClean="0"/>
              <a:t>sarà </a:t>
            </a:r>
            <a:r>
              <a:rPr lang="it-IT" sz="2400" dirty="0"/>
              <a:t>“Oltre ad essere h XXX i sono Manager di P1”, dove XXX è la stringa ritornata dal metodo </a:t>
            </a:r>
            <a:r>
              <a:rPr lang="it-IT" sz="2400" dirty="0" err="1"/>
              <a:t>getDescrizione</a:t>
            </a:r>
            <a:r>
              <a:rPr lang="it-IT" sz="2400" dirty="0"/>
              <a:t>() di ing1. </a:t>
            </a:r>
            <a:endParaRPr lang="it-IT" sz="2400" dirty="0" smtClean="0"/>
          </a:p>
          <a:p>
            <a:r>
              <a:rPr lang="it-IT" sz="2400" dirty="0" smtClean="0"/>
              <a:t>Come </a:t>
            </a:r>
            <a:r>
              <a:rPr lang="it-IT" sz="2400" dirty="0"/>
              <a:t>evidenziato dagli esempi, un ingegnere può essere manager amministrativo di più aree e/o manager di più progetti.</a:t>
            </a:r>
          </a:p>
        </p:txBody>
      </p:sp>
    </p:spTree>
    <p:extLst>
      <p:ext uri="{BB962C8B-B14F-4D97-AF65-F5344CB8AC3E}">
        <p14:creationId xmlns:p14="http://schemas.microsoft.com/office/powerpoint/2010/main" val="1847970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47912" y="133350"/>
            <a:ext cx="7496175" cy="6591300"/>
          </a:xfrm>
          <a:prstGeom prst="rect">
            <a:avLst/>
          </a:prstGeom>
        </p:spPr>
      </p:pic>
    </p:spTree>
    <p:extLst>
      <p:ext uri="{BB962C8B-B14F-4D97-AF65-F5344CB8AC3E}">
        <p14:creationId xmlns:p14="http://schemas.microsoft.com/office/powerpoint/2010/main" val="108048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11501"/>
            <a:ext cx="10515600" cy="1325563"/>
          </a:xfrm>
        </p:spPr>
        <p:txBody>
          <a:bodyPr/>
          <a:lstStyle/>
          <a:p>
            <a:r>
              <a:rPr lang="it-IT" dirty="0" smtClean="0"/>
              <a:t>Esercizio</a:t>
            </a:r>
            <a:endParaRPr lang="it-IT" dirty="0"/>
          </a:p>
        </p:txBody>
      </p:sp>
      <p:pic>
        <p:nvPicPr>
          <p:cNvPr id="3" name="Immagine 2"/>
          <p:cNvPicPr>
            <a:picLocks noChangeAspect="1"/>
          </p:cNvPicPr>
          <p:nvPr/>
        </p:nvPicPr>
        <p:blipFill>
          <a:blip r:embed="rId2"/>
          <a:stretch>
            <a:fillRect/>
          </a:stretch>
        </p:blipFill>
        <p:spPr>
          <a:xfrm>
            <a:off x="138112" y="1437064"/>
            <a:ext cx="11915775" cy="4867275"/>
          </a:xfrm>
          <a:prstGeom prst="rect">
            <a:avLst/>
          </a:prstGeom>
        </p:spPr>
      </p:pic>
    </p:spTree>
    <p:extLst>
      <p:ext uri="{BB962C8B-B14F-4D97-AF65-F5344CB8AC3E}">
        <p14:creationId xmlns:p14="http://schemas.microsoft.com/office/powerpoint/2010/main" val="45467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7175" y="600075"/>
            <a:ext cx="11677650" cy="5657850"/>
          </a:xfrm>
          <a:prstGeom prst="rect">
            <a:avLst/>
          </a:prstGeom>
        </p:spPr>
      </p:pic>
    </p:spTree>
    <p:extLst>
      <p:ext uri="{BB962C8B-B14F-4D97-AF65-F5344CB8AC3E}">
        <p14:creationId xmlns:p14="http://schemas.microsoft.com/office/powerpoint/2010/main" val="379854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85862" y="261937"/>
            <a:ext cx="9820275" cy="6334125"/>
          </a:xfrm>
          <a:prstGeom prst="rect">
            <a:avLst/>
          </a:prstGeom>
        </p:spPr>
      </p:pic>
    </p:spTree>
    <p:extLst>
      <p:ext uri="{BB962C8B-B14F-4D97-AF65-F5344CB8AC3E}">
        <p14:creationId xmlns:p14="http://schemas.microsoft.com/office/powerpoint/2010/main" val="2889988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027" y="54244"/>
            <a:ext cx="10515600" cy="430145"/>
          </a:xfrm>
        </p:spPr>
        <p:txBody>
          <a:bodyPr>
            <a:normAutofit fontScale="90000"/>
          </a:bodyPr>
          <a:lstStyle/>
          <a:p>
            <a:r>
              <a:rPr lang="it-IT" dirty="0" smtClean="0"/>
              <a:t>Esercizio</a:t>
            </a:r>
            <a:endParaRPr lang="it-IT" dirty="0"/>
          </a:p>
        </p:txBody>
      </p:sp>
      <p:pic>
        <p:nvPicPr>
          <p:cNvPr id="3" name="Immagine 2"/>
          <p:cNvPicPr>
            <a:picLocks noChangeAspect="1"/>
          </p:cNvPicPr>
          <p:nvPr/>
        </p:nvPicPr>
        <p:blipFill>
          <a:blip r:embed="rId2"/>
          <a:stretch>
            <a:fillRect/>
          </a:stretch>
        </p:blipFill>
        <p:spPr>
          <a:xfrm>
            <a:off x="200025" y="581025"/>
            <a:ext cx="11791950" cy="6276975"/>
          </a:xfrm>
          <a:prstGeom prst="rect">
            <a:avLst/>
          </a:prstGeom>
        </p:spPr>
      </p:pic>
    </p:spTree>
    <p:extLst>
      <p:ext uri="{BB962C8B-B14F-4D97-AF65-F5344CB8AC3E}">
        <p14:creationId xmlns:p14="http://schemas.microsoft.com/office/powerpoint/2010/main" val="199277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6212" y="442912"/>
            <a:ext cx="11839575" cy="5972175"/>
          </a:xfrm>
          <a:prstGeom prst="rect">
            <a:avLst/>
          </a:prstGeom>
        </p:spPr>
      </p:pic>
    </p:spTree>
    <p:extLst>
      <p:ext uri="{BB962C8B-B14F-4D97-AF65-F5344CB8AC3E}">
        <p14:creationId xmlns:p14="http://schemas.microsoft.com/office/powerpoint/2010/main" val="2840553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4244" y="-74747"/>
            <a:ext cx="372218" cy="369332"/>
          </a:xfrm>
          <a:prstGeom prst="rect">
            <a:avLst/>
          </a:prstGeom>
          <a:noFill/>
        </p:spPr>
        <p:txBody>
          <a:bodyPr wrap="none" rtlCol="0">
            <a:spAutoFit/>
          </a:bodyPr>
          <a:lstStyle/>
          <a:p>
            <a:r>
              <a:rPr lang="it-IT" smtClean="0"/>
              <a:t>2)</a:t>
            </a:r>
            <a:endParaRPr lang="it-IT"/>
          </a:p>
        </p:txBody>
      </p:sp>
      <p:pic>
        <p:nvPicPr>
          <p:cNvPr id="6" name="Immagine 5"/>
          <p:cNvPicPr>
            <a:picLocks noChangeAspect="1"/>
          </p:cNvPicPr>
          <p:nvPr/>
        </p:nvPicPr>
        <p:blipFill>
          <a:blip r:embed="rId2"/>
          <a:stretch>
            <a:fillRect/>
          </a:stretch>
        </p:blipFill>
        <p:spPr>
          <a:xfrm>
            <a:off x="1638300" y="1933575"/>
            <a:ext cx="8915400" cy="2990850"/>
          </a:xfrm>
          <a:prstGeom prst="rect">
            <a:avLst/>
          </a:prstGeom>
        </p:spPr>
      </p:pic>
    </p:spTree>
    <p:extLst>
      <p:ext uri="{BB962C8B-B14F-4D97-AF65-F5344CB8AC3E}">
        <p14:creationId xmlns:p14="http://schemas.microsoft.com/office/powerpoint/2010/main" val="2408990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17974" y="3860046"/>
            <a:ext cx="8715375" cy="2857500"/>
          </a:xfrm>
          <a:prstGeom prst="rect">
            <a:avLst/>
          </a:prstGeom>
        </p:spPr>
      </p:pic>
      <p:pic>
        <p:nvPicPr>
          <p:cNvPr id="2" name="Immagine 1"/>
          <p:cNvPicPr>
            <a:picLocks noChangeAspect="1"/>
          </p:cNvPicPr>
          <p:nvPr/>
        </p:nvPicPr>
        <p:blipFill>
          <a:blip r:embed="rId3"/>
          <a:stretch>
            <a:fillRect/>
          </a:stretch>
        </p:blipFill>
        <p:spPr>
          <a:xfrm>
            <a:off x="317974" y="126570"/>
            <a:ext cx="6638925" cy="3505200"/>
          </a:xfrm>
          <a:prstGeom prst="rect">
            <a:avLst/>
          </a:prstGeom>
        </p:spPr>
      </p:pic>
    </p:spTree>
    <p:extLst>
      <p:ext uri="{BB962C8B-B14F-4D97-AF65-F5344CB8AC3E}">
        <p14:creationId xmlns:p14="http://schemas.microsoft.com/office/powerpoint/2010/main" val="289955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pic>
        <p:nvPicPr>
          <p:cNvPr id="3" name="Immagine 2"/>
          <p:cNvPicPr>
            <a:picLocks noChangeAspect="1"/>
          </p:cNvPicPr>
          <p:nvPr/>
        </p:nvPicPr>
        <p:blipFill>
          <a:blip r:embed="rId2"/>
          <a:stretch>
            <a:fillRect/>
          </a:stretch>
        </p:blipFill>
        <p:spPr>
          <a:xfrm>
            <a:off x="490537" y="1690688"/>
            <a:ext cx="11210925" cy="4619625"/>
          </a:xfrm>
          <a:prstGeom prst="rect">
            <a:avLst/>
          </a:prstGeom>
        </p:spPr>
      </p:pic>
    </p:spTree>
    <p:extLst>
      <p:ext uri="{BB962C8B-B14F-4D97-AF65-F5344CB8AC3E}">
        <p14:creationId xmlns:p14="http://schemas.microsoft.com/office/powerpoint/2010/main" val="1757984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325" y="85636"/>
            <a:ext cx="12039600" cy="1569660"/>
          </a:xfrm>
          <a:prstGeom prst="rect">
            <a:avLst/>
          </a:prstGeom>
        </p:spPr>
        <p:txBody>
          <a:bodyPr wrap="square">
            <a:spAutoFit/>
          </a:bodyPr>
          <a:lstStyle/>
          <a:p>
            <a:r>
              <a:rPr lang="it-IT" sz="2400" dirty="0" smtClean="0"/>
              <a:t>Innanzitutto </a:t>
            </a:r>
            <a:r>
              <a:rPr lang="it-IT" sz="2400" dirty="0"/>
              <a:t>dobbiamo dividere l'intero schema in 3 distinti gruppi di idee: </a:t>
            </a:r>
            <a:r>
              <a:rPr lang="it-IT" sz="2400" dirty="0" smtClean="0"/>
              <a:t>i consigli, </a:t>
            </a:r>
            <a:r>
              <a:rPr lang="it-IT" sz="2400" dirty="0"/>
              <a:t>i </a:t>
            </a:r>
            <a:r>
              <a:rPr lang="it-IT" sz="2400" dirty="0" smtClean="0"/>
              <a:t>clienti, </a:t>
            </a:r>
            <a:r>
              <a:rPr lang="it-IT" sz="2400" dirty="0"/>
              <a:t>i fuochi d'artificio. </a:t>
            </a:r>
            <a:endParaRPr lang="it-IT" sz="2400" dirty="0" smtClean="0"/>
          </a:p>
          <a:p>
            <a:r>
              <a:rPr lang="it-IT" sz="2400" dirty="0" smtClean="0"/>
              <a:t>I </a:t>
            </a:r>
            <a:r>
              <a:rPr lang="it-IT" sz="2400" dirty="0"/>
              <a:t>consigli non sono altro che “la strategia” da applicare al nostro cliente su quale fuoco d'artificio dargli. </a:t>
            </a:r>
          </a:p>
        </p:txBody>
      </p:sp>
      <p:pic>
        <p:nvPicPr>
          <p:cNvPr id="3" name="Immagine 2"/>
          <p:cNvPicPr>
            <a:picLocks noChangeAspect="1"/>
          </p:cNvPicPr>
          <p:nvPr/>
        </p:nvPicPr>
        <p:blipFill>
          <a:blip r:embed="rId2"/>
          <a:stretch>
            <a:fillRect/>
          </a:stretch>
        </p:blipFill>
        <p:spPr>
          <a:xfrm>
            <a:off x="-30190" y="1762909"/>
            <a:ext cx="12244630" cy="3708800"/>
          </a:xfrm>
          <a:prstGeom prst="rect">
            <a:avLst/>
          </a:prstGeom>
        </p:spPr>
      </p:pic>
    </p:spTree>
    <p:extLst>
      <p:ext uri="{BB962C8B-B14F-4D97-AF65-F5344CB8AC3E}">
        <p14:creationId xmlns:p14="http://schemas.microsoft.com/office/powerpoint/2010/main" val="215934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5273688" cy="461665"/>
          </a:xfrm>
          <a:prstGeom prst="rect">
            <a:avLst/>
          </a:prstGeom>
        </p:spPr>
        <p:txBody>
          <a:bodyPr wrap="none">
            <a:spAutoFit/>
          </a:bodyPr>
          <a:lstStyle/>
          <a:p>
            <a:r>
              <a:rPr lang="it-IT" sz="2400" dirty="0" smtClean="0"/>
              <a:t>1) È possibile </a:t>
            </a:r>
            <a:r>
              <a:rPr lang="it-IT" sz="2400" dirty="0"/>
              <a:t>usare un pattern </a:t>
            </a:r>
            <a:r>
              <a:rPr lang="it-IT" sz="2400" dirty="0" smtClean="0"/>
              <a:t>Decorator</a:t>
            </a:r>
            <a:endParaRPr lang="it-IT" sz="2400" dirty="0"/>
          </a:p>
        </p:txBody>
      </p:sp>
      <p:pic>
        <p:nvPicPr>
          <p:cNvPr id="3" name="Immagine 2"/>
          <p:cNvPicPr>
            <a:picLocks noChangeAspect="1"/>
          </p:cNvPicPr>
          <p:nvPr/>
        </p:nvPicPr>
        <p:blipFill>
          <a:blip r:embed="rId2"/>
          <a:stretch>
            <a:fillRect/>
          </a:stretch>
        </p:blipFill>
        <p:spPr>
          <a:xfrm>
            <a:off x="1728787" y="800100"/>
            <a:ext cx="8734425" cy="5257800"/>
          </a:xfrm>
          <a:prstGeom prst="rect">
            <a:avLst/>
          </a:prstGeom>
        </p:spPr>
      </p:pic>
    </p:spTree>
    <p:extLst>
      <p:ext uri="{BB962C8B-B14F-4D97-AF65-F5344CB8AC3E}">
        <p14:creationId xmlns:p14="http://schemas.microsoft.com/office/powerpoint/2010/main" val="3553693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740307"/>
          </a:xfrm>
          <a:prstGeom prst="rect">
            <a:avLst/>
          </a:prstGeom>
        </p:spPr>
        <p:txBody>
          <a:bodyPr wrap="square">
            <a:spAutoFit/>
          </a:bodyPr>
          <a:lstStyle/>
          <a:p>
            <a:r>
              <a:rPr lang="it-IT" dirty="0" smtClean="0">
                <a:latin typeface="NimbusMonL-Regu"/>
              </a:rPr>
              <a:t>2)</a:t>
            </a:r>
          </a:p>
          <a:p>
            <a:r>
              <a:rPr lang="it-IT" dirty="0" smtClean="0">
                <a:latin typeface="NimbusMonL-Regu"/>
              </a:rPr>
              <a:t>public </a:t>
            </a:r>
            <a:r>
              <a:rPr lang="it-IT" dirty="0" err="1">
                <a:latin typeface="NimbusMonL-Regu"/>
              </a:rPr>
              <a:t>interface</a:t>
            </a:r>
            <a:r>
              <a:rPr lang="it-IT" dirty="0">
                <a:latin typeface="NimbusMonL-Regu"/>
              </a:rPr>
              <a:t> Impiegato {</a:t>
            </a:r>
          </a:p>
          <a:p>
            <a:r>
              <a:rPr lang="it-IT" dirty="0" smtClean="0">
                <a:latin typeface="NimbusMonL-Regu"/>
              </a:rPr>
              <a:t>	</a:t>
            </a:r>
            <a:r>
              <a:rPr lang="it-IT" dirty="0" err="1" smtClean="0">
                <a:latin typeface="NimbusMonL-Regu"/>
              </a:rPr>
              <a:t>String</a:t>
            </a:r>
            <a:r>
              <a:rPr lang="it-IT" dirty="0" smtClean="0">
                <a:latin typeface="NimbusMonL-Regu"/>
              </a:rPr>
              <a:t> </a:t>
            </a:r>
            <a:r>
              <a:rPr lang="it-IT" dirty="0" err="1">
                <a:latin typeface="NimbusMonL-Regu"/>
              </a:rPr>
              <a:t>getName</a:t>
            </a:r>
            <a:r>
              <a:rPr lang="it-IT" dirty="0">
                <a:latin typeface="NimbusMonL-Regu"/>
              </a:rPr>
              <a:t>();</a:t>
            </a:r>
          </a:p>
          <a:p>
            <a:r>
              <a:rPr lang="it-IT" dirty="0" smtClean="0">
                <a:latin typeface="NimbusMonL-Regu"/>
              </a:rPr>
              <a:t>	</a:t>
            </a:r>
            <a:r>
              <a:rPr lang="it-IT" dirty="0" err="1" smtClean="0">
                <a:latin typeface="NimbusMonL-Regu"/>
              </a:rPr>
              <a:t>String</a:t>
            </a:r>
            <a:r>
              <a:rPr lang="it-IT" dirty="0" smtClean="0">
                <a:latin typeface="NimbusMonL-Regu"/>
              </a:rPr>
              <a:t> </a:t>
            </a:r>
            <a:r>
              <a:rPr lang="it-IT" dirty="0" err="1">
                <a:latin typeface="NimbusMonL-Regu"/>
              </a:rPr>
              <a:t>getDescrizione</a:t>
            </a:r>
            <a:r>
              <a:rPr lang="it-IT" dirty="0">
                <a:latin typeface="NimbusMonL-Regu"/>
              </a:rPr>
              <a:t>();</a:t>
            </a:r>
          </a:p>
          <a:p>
            <a:r>
              <a:rPr lang="it-IT" dirty="0" smtClean="0">
                <a:latin typeface="NimbusMonL-Regu"/>
              </a:rPr>
              <a:t>	</a:t>
            </a:r>
            <a:r>
              <a:rPr lang="it-IT" dirty="0" err="1" smtClean="0">
                <a:latin typeface="NimbusMonL-Regu"/>
              </a:rPr>
              <a:t>String</a:t>
            </a:r>
            <a:r>
              <a:rPr lang="it-IT" dirty="0" smtClean="0">
                <a:latin typeface="NimbusMonL-Regu"/>
              </a:rPr>
              <a:t> </a:t>
            </a:r>
            <a:r>
              <a:rPr lang="it-IT" dirty="0" err="1">
                <a:latin typeface="NimbusMonL-Regu"/>
              </a:rPr>
              <a:t>getOffice</a:t>
            </a:r>
            <a:r>
              <a:rPr lang="it-IT" dirty="0">
                <a:latin typeface="NimbusMonL-Regu"/>
              </a:rPr>
              <a:t>();</a:t>
            </a:r>
          </a:p>
          <a:p>
            <a:r>
              <a:rPr lang="it-IT" dirty="0">
                <a:latin typeface="NimbusMonL-Regu"/>
              </a:rPr>
              <a:t>}</a:t>
            </a:r>
          </a:p>
          <a:p>
            <a:r>
              <a:rPr lang="it-IT" dirty="0">
                <a:latin typeface="NimbusMonL-Regu"/>
              </a:rPr>
              <a:t>public </a:t>
            </a:r>
            <a:r>
              <a:rPr lang="it-IT" dirty="0" err="1">
                <a:latin typeface="NimbusMonL-Regu"/>
              </a:rPr>
              <a:t>class</a:t>
            </a:r>
            <a:r>
              <a:rPr lang="it-IT" dirty="0">
                <a:latin typeface="NimbusMonL-Regu"/>
              </a:rPr>
              <a:t> Ingegnere </a:t>
            </a:r>
            <a:r>
              <a:rPr lang="it-IT" dirty="0" err="1">
                <a:latin typeface="NimbusMonL-Regu"/>
              </a:rPr>
              <a:t>implements</a:t>
            </a:r>
            <a:r>
              <a:rPr lang="it-IT" dirty="0">
                <a:latin typeface="NimbusMonL-Regu"/>
              </a:rPr>
              <a:t> Impiegato {</a:t>
            </a: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err="1">
                <a:latin typeface="NimbusMonL-Regu"/>
              </a:rPr>
              <a:t>String</a:t>
            </a:r>
            <a:r>
              <a:rPr lang="it-IT" dirty="0">
                <a:latin typeface="NimbusMonL-Regu"/>
              </a:rPr>
              <a:t> </a:t>
            </a:r>
            <a:r>
              <a:rPr lang="it-IT" dirty="0" err="1">
                <a:latin typeface="NimbusMonL-Regu"/>
              </a:rPr>
              <a:t>getName</a:t>
            </a:r>
            <a:r>
              <a:rPr lang="it-IT" dirty="0">
                <a:latin typeface="NimbusMonL-Regu"/>
              </a:rPr>
              <a:t>(){ ... }</a:t>
            </a: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err="1">
                <a:latin typeface="NimbusMonL-Regu"/>
              </a:rPr>
              <a:t>String</a:t>
            </a:r>
            <a:r>
              <a:rPr lang="it-IT" dirty="0">
                <a:latin typeface="NimbusMonL-Regu"/>
              </a:rPr>
              <a:t> </a:t>
            </a:r>
            <a:r>
              <a:rPr lang="it-IT" dirty="0" err="1">
                <a:latin typeface="NimbusMonL-Regu"/>
              </a:rPr>
              <a:t>getDescrizione</a:t>
            </a:r>
            <a:r>
              <a:rPr lang="it-IT" dirty="0">
                <a:latin typeface="NimbusMonL-Regu"/>
              </a:rPr>
              <a:t>(){ ... }</a:t>
            </a: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err="1">
                <a:latin typeface="NimbusMonL-Regu"/>
              </a:rPr>
              <a:t>String</a:t>
            </a:r>
            <a:r>
              <a:rPr lang="it-IT" dirty="0">
                <a:latin typeface="NimbusMonL-Regu"/>
              </a:rPr>
              <a:t> </a:t>
            </a:r>
            <a:r>
              <a:rPr lang="it-IT" dirty="0" err="1">
                <a:latin typeface="NimbusMonL-Regu"/>
              </a:rPr>
              <a:t>getOffice</a:t>
            </a:r>
            <a:r>
              <a:rPr lang="it-IT" dirty="0">
                <a:latin typeface="NimbusMonL-Regu"/>
              </a:rPr>
              <a:t>(){ ... }</a:t>
            </a:r>
          </a:p>
          <a:p>
            <a:r>
              <a:rPr lang="it-IT" dirty="0">
                <a:latin typeface="NimbusMonL-Regu"/>
              </a:rPr>
              <a:t>}</a:t>
            </a:r>
          </a:p>
          <a:p>
            <a:r>
              <a:rPr lang="it-IT" dirty="0">
                <a:latin typeface="NimbusMonL-Regu"/>
              </a:rPr>
              <a:t>public </a:t>
            </a:r>
            <a:r>
              <a:rPr lang="it-IT" dirty="0" err="1">
                <a:latin typeface="NimbusMonL-Regu"/>
              </a:rPr>
              <a:t>class</a:t>
            </a:r>
            <a:r>
              <a:rPr lang="it-IT" dirty="0">
                <a:latin typeface="NimbusMonL-Regu"/>
              </a:rPr>
              <a:t> </a:t>
            </a:r>
            <a:r>
              <a:rPr lang="it-IT" dirty="0" err="1">
                <a:latin typeface="NimbusMonL-Regu"/>
              </a:rPr>
              <a:t>LavoratoreResponsabile</a:t>
            </a:r>
            <a:r>
              <a:rPr lang="it-IT" dirty="0">
                <a:latin typeface="NimbusMonL-Regu"/>
              </a:rPr>
              <a:t> </a:t>
            </a:r>
            <a:r>
              <a:rPr lang="it-IT" dirty="0" err="1">
                <a:latin typeface="NimbusMonL-Regu"/>
              </a:rPr>
              <a:t>implements</a:t>
            </a:r>
            <a:r>
              <a:rPr lang="it-IT" dirty="0">
                <a:latin typeface="NimbusMonL-Regu"/>
              </a:rPr>
              <a:t> </a:t>
            </a:r>
            <a:r>
              <a:rPr lang="it-IT" dirty="0" smtClean="0">
                <a:latin typeface="NimbusMonL-Regu"/>
              </a:rPr>
              <a:t>Impiegato </a:t>
            </a:r>
            <a:r>
              <a:rPr lang="it-IT" dirty="0">
                <a:latin typeface="NimbusMonL-Regu"/>
              </a:rPr>
              <a:t>{</a:t>
            </a:r>
          </a:p>
          <a:p>
            <a:r>
              <a:rPr lang="it-IT" dirty="0" smtClean="0">
                <a:latin typeface="NimbusMonL-Regu"/>
              </a:rPr>
              <a:t>	private </a:t>
            </a:r>
            <a:r>
              <a:rPr lang="it-IT" dirty="0">
                <a:latin typeface="NimbusMonL-Regu"/>
              </a:rPr>
              <a:t>Impiegato </a:t>
            </a:r>
            <a:r>
              <a:rPr lang="it-IT" dirty="0" err="1">
                <a:latin typeface="NimbusMonL-Regu"/>
              </a:rPr>
              <a:t>decorated</a:t>
            </a:r>
            <a:r>
              <a:rPr lang="it-IT" dirty="0">
                <a:latin typeface="NimbusMonL-Regu"/>
              </a:rPr>
              <a:t>;</a:t>
            </a:r>
          </a:p>
          <a:p>
            <a:r>
              <a:rPr lang="it-IT" dirty="0" smtClean="0">
                <a:latin typeface="NimbusMonL-Regu"/>
              </a:rPr>
              <a:t>	public </a:t>
            </a:r>
            <a:r>
              <a:rPr lang="it-IT" dirty="0" err="1">
                <a:latin typeface="NimbusMonL-Regu"/>
              </a:rPr>
              <a:t>LavoratoreResponsabile</a:t>
            </a:r>
            <a:r>
              <a:rPr lang="it-IT" dirty="0">
                <a:latin typeface="NimbusMonL-Regu"/>
              </a:rPr>
              <a:t>(Impiegato </a:t>
            </a:r>
            <a:r>
              <a:rPr lang="it-IT" dirty="0" err="1">
                <a:latin typeface="NimbusMonL-Regu"/>
              </a:rPr>
              <a:t>decorated</a:t>
            </a:r>
            <a:r>
              <a:rPr lang="it-IT" dirty="0">
                <a:latin typeface="NimbusMonL-Regu"/>
              </a:rPr>
              <a:t>){ ... }</a:t>
            </a: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err="1">
                <a:latin typeface="NimbusMonL-Regu"/>
              </a:rPr>
              <a:t>String</a:t>
            </a:r>
            <a:r>
              <a:rPr lang="it-IT" dirty="0">
                <a:latin typeface="NimbusMonL-Regu"/>
              </a:rPr>
              <a:t> </a:t>
            </a:r>
            <a:r>
              <a:rPr lang="it-IT" dirty="0" err="1">
                <a:latin typeface="NimbusMonL-Regu"/>
              </a:rPr>
              <a:t>getName</a:t>
            </a:r>
            <a:r>
              <a:rPr lang="it-IT" dirty="0">
                <a:latin typeface="NimbusMonL-Regu"/>
              </a:rPr>
              <a:t>(){ ... }</a:t>
            </a: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err="1">
                <a:latin typeface="NimbusMonL-Regu"/>
              </a:rPr>
              <a:t>String</a:t>
            </a:r>
            <a:r>
              <a:rPr lang="it-IT" dirty="0">
                <a:latin typeface="NimbusMonL-Regu"/>
              </a:rPr>
              <a:t> </a:t>
            </a:r>
            <a:r>
              <a:rPr lang="it-IT" dirty="0" err="1">
                <a:latin typeface="NimbusMonL-Regu"/>
              </a:rPr>
              <a:t>getDescrizione</a:t>
            </a:r>
            <a:r>
              <a:rPr lang="it-IT" dirty="0">
                <a:latin typeface="NimbusMonL-Regu"/>
              </a:rPr>
              <a:t>(){ ... }</a:t>
            </a:r>
          </a:p>
          <a:p>
            <a:r>
              <a:rPr lang="it-IT" dirty="0" smtClean="0">
                <a:latin typeface="NimbusMonL-Regu"/>
              </a:rPr>
              <a:t>	@</a:t>
            </a:r>
            <a:r>
              <a:rPr lang="it-IT" dirty="0" err="1">
                <a:latin typeface="NimbusMonL-Regu"/>
              </a:rPr>
              <a:t>Override</a:t>
            </a:r>
            <a:endParaRPr lang="it-IT" dirty="0">
              <a:latin typeface="NimbusMonL-Regu"/>
            </a:endParaRPr>
          </a:p>
          <a:p>
            <a:r>
              <a:rPr lang="it-IT" dirty="0" smtClean="0">
                <a:latin typeface="NimbusMonL-Regu"/>
              </a:rPr>
              <a:t>	public </a:t>
            </a:r>
            <a:r>
              <a:rPr lang="it-IT" dirty="0" err="1">
                <a:latin typeface="NimbusMonL-Regu"/>
              </a:rPr>
              <a:t>String</a:t>
            </a:r>
            <a:r>
              <a:rPr lang="it-IT" dirty="0">
                <a:latin typeface="NimbusMonL-Regu"/>
              </a:rPr>
              <a:t> </a:t>
            </a:r>
            <a:r>
              <a:rPr lang="it-IT" dirty="0" err="1">
                <a:latin typeface="NimbusMonL-Regu"/>
              </a:rPr>
              <a:t>getOffice</a:t>
            </a:r>
            <a:r>
              <a:rPr lang="it-IT" dirty="0">
                <a:latin typeface="NimbusMonL-Regu"/>
              </a:rPr>
              <a:t>(){ ... }</a:t>
            </a:r>
          </a:p>
          <a:p>
            <a:r>
              <a:rPr lang="it-IT" dirty="0" smtClean="0">
                <a:latin typeface="NimbusMonL-Regu"/>
              </a:rPr>
              <a:t>}</a:t>
            </a:r>
            <a:endParaRPr lang="it-IT" dirty="0">
              <a:latin typeface="NimbusMonL-Regu"/>
            </a:endParaRPr>
          </a:p>
        </p:txBody>
      </p:sp>
    </p:spTree>
    <p:extLst>
      <p:ext uri="{BB962C8B-B14F-4D97-AF65-F5344CB8AC3E}">
        <p14:creationId xmlns:p14="http://schemas.microsoft.com/office/powerpoint/2010/main" val="1341256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6187" y="58847"/>
            <a:ext cx="11689977" cy="4801314"/>
          </a:xfrm>
          <a:prstGeom prst="rect">
            <a:avLst/>
          </a:prstGeom>
        </p:spPr>
        <p:txBody>
          <a:bodyPr wrap="square">
            <a:spAutoFit/>
          </a:bodyPr>
          <a:lstStyle/>
          <a:p>
            <a:r>
              <a:rPr lang="it-IT" dirty="0">
                <a:latin typeface="NimbusMonL-Regu"/>
              </a:rPr>
              <a:t>public </a:t>
            </a:r>
            <a:r>
              <a:rPr lang="it-IT" dirty="0" err="1">
                <a:latin typeface="NimbusMonL-Regu"/>
              </a:rPr>
              <a:t>class</a:t>
            </a:r>
            <a:r>
              <a:rPr lang="it-IT" dirty="0">
                <a:latin typeface="NimbusMonL-Regu"/>
              </a:rPr>
              <a:t> </a:t>
            </a:r>
            <a:r>
              <a:rPr lang="it-IT" dirty="0" err="1">
                <a:latin typeface="NimbusMonL-Regu"/>
              </a:rPr>
              <a:t>ManagerAmministrativo</a:t>
            </a:r>
            <a:r>
              <a:rPr lang="it-IT" dirty="0">
                <a:latin typeface="NimbusMonL-Regu"/>
              </a:rPr>
              <a:t> </a:t>
            </a:r>
            <a:r>
              <a:rPr lang="it-IT" dirty="0" err="1">
                <a:latin typeface="NimbusMonL-Regu"/>
              </a:rPr>
              <a:t>extends</a:t>
            </a:r>
            <a:r>
              <a:rPr lang="it-IT" dirty="0">
                <a:latin typeface="NimbusMonL-Regu"/>
              </a:rPr>
              <a:t> </a:t>
            </a:r>
            <a:r>
              <a:rPr lang="it-IT" dirty="0" err="1">
                <a:latin typeface="NimbusMonL-Regu"/>
              </a:rPr>
              <a:t>LavoratoreResponsabile</a:t>
            </a:r>
            <a:r>
              <a:rPr lang="it-IT" dirty="0">
                <a:latin typeface="NimbusMonL-Regu"/>
              </a:rPr>
              <a:t> {</a:t>
            </a:r>
          </a:p>
          <a:p>
            <a:r>
              <a:rPr lang="it-IT" dirty="0">
                <a:latin typeface="NimbusMonL-Regu"/>
              </a:rPr>
              <a:t>	private </a:t>
            </a:r>
            <a:r>
              <a:rPr lang="it-IT" dirty="0" err="1">
                <a:latin typeface="NimbusMonL-Regu"/>
              </a:rPr>
              <a:t>String</a:t>
            </a:r>
            <a:r>
              <a:rPr lang="it-IT" dirty="0">
                <a:latin typeface="NimbusMonL-Regu"/>
              </a:rPr>
              <a:t> area;</a:t>
            </a:r>
          </a:p>
          <a:p>
            <a:r>
              <a:rPr lang="it-IT" dirty="0">
                <a:latin typeface="NimbusMonL-Regu"/>
              </a:rPr>
              <a:t>	public </a:t>
            </a:r>
            <a:r>
              <a:rPr lang="it-IT" dirty="0" err="1">
                <a:latin typeface="NimbusMonL-Regu"/>
              </a:rPr>
              <a:t>ManagerAmministrativo</a:t>
            </a:r>
            <a:r>
              <a:rPr lang="it-IT" dirty="0">
                <a:latin typeface="NimbusMonL-Regu"/>
              </a:rPr>
              <a:t>(</a:t>
            </a:r>
            <a:r>
              <a:rPr lang="it-IT" dirty="0" err="1">
                <a:latin typeface="NimbusMonL-Regu"/>
              </a:rPr>
              <a:t>String</a:t>
            </a:r>
            <a:r>
              <a:rPr lang="it-IT" dirty="0">
                <a:latin typeface="NimbusMonL-Regu"/>
              </a:rPr>
              <a:t> area, Impiegato </a:t>
            </a:r>
            <a:r>
              <a:rPr lang="it-IT" dirty="0" err="1">
                <a:latin typeface="NimbusMonL-Regu"/>
              </a:rPr>
              <a:t>decorated</a:t>
            </a:r>
            <a:r>
              <a:rPr lang="it-IT" dirty="0">
                <a:latin typeface="NimbusMonL-Regu"/>
              </a:rPr>
              <a:t>){ ... }</a:t>
            </a:r>
          </a:p>
          <a:p>
            <a:r>
              <a:rPr lang="it-IT" dirty="0">
                <a:latin typeface="NimbusMonL-Regu"/>
              </a:rPr>
              <a:t>	@</a:t>
            </a:r>
            <a:r>
              <a:rPr lang="it-IT" dirty="0" err="1">
                <a:latin typeface="NimbusMonL-Regu"/>
              </a:rPr>
              <a:t>Override</a:t>
            </a:r>
            <a:endParaRPr lang="it-IT" dirty="0">
              <a:latin typeface="NimbusMonL-Regu"/>
            </a:endParaRPr>
          </a:p>
          <a:p>
            <a:r>
              <a:rPr lang="it-IT" dirty="0">
                <a:latin typeface="NimbusMonL-Regu"/>
              </a:rPr>
              <a:t>	public </a:t>
            </a:r>
            <a:r>
              <a:rPr lang="it-IT" dirty="0" err="1">
                <a:latin typeface="NimbusMonL-Regu"/>
              </a:rPr>
              <a:t>String</a:t>
            </a:r>
            <a:r>
              <a:rPr lang="it-IT" dirty="0">
                <a:latin typeface="NimbusMonL-Regu"/>
              </a:rPr>
              <a:t> </a:t>
            </a:r>
            <a:r>
              <a:rPr lang="it-IT" dirty="0" err="1">
                <a:latin typeface="NimbusMonL-Regu"/>
              </a:rPr>
              <a:t>getDescrizione</a:t>
            </a:r>
            <a:r>
              <a:rPr lang="it-IT" dirty="0">
                <a:latin typeface="NimbusMonL-Regu"/>
              </a:rPr>
              <a:t>(){</a:t>
            </a:r>
          </a:p>
          <a:p>
            <a:r>
              <a:rPr lang="it-IT" dirty="0">
                <a:latin typeface="NimbusMonL-Regu"/>
              </a:rPr>
              <a:t>		</a:t>
            </a:r>
            <a:r>
              <a:rPr lang="it-IT" dirty="0" err="1">
                <a:latin typeface="NimbusMonL-Regu"/>
              </a:rPr>
              <a:t>return</a:t>
            </a:r>
            <a:r>
              <a:rPr lang="it-IT" dirty="0">
                <a:latin typeface="NimbusMonL-Regu"/>
              </a:rPr>
              <a:t> "Manager di "+</a:t>
            </a:r>
            <a:r>
              <a:rPr lang="it-IT" dirty="0" err="1">
                <a:latin typeface="NimbusMonL-Regu"/>
              </a:rPr>
              <a:t>area+super.getDescrizione</a:t>
            </a:r>
            <a:r>
              <a:rPr lang="it-IT" dirty="0">
                <a:latin typeface="NimbusMonL-Regu"/>
              </a:rPr>
              <a:t>();</a:t>
            </a:r>
          </a:p>
          <a:p>
            <a:r>
              <a:rPr lang="it-IT" dirty="0">
                <a:latin typeface="NimbusMonL-Regu"/>
              </a:rPr>
              <a:t>	}</a:t>
            </a:r>
          </a:p>
          <a:p>
            <a:r>
              <a:rPr lang="it-IT" dirty="0" smtClean="0">
                <a:latin typeface="NimbusMonL-Regu"/>
              </a:rPr>
              <a:t>}</a:t>
            </a:r>
          </a:p>
          <a:p>
            <a:endParaRPr lang="it-IT" dirty="0">
              <a:latin typeface="NimbusMonL-Regu"/>
            </a:endParaRPr>
          </a:p>
          <a:p>
            <a:r>
              <a:rPr lang="it-IT" dirty="0">
                <a:latin typeface="NimbusMonL-Regu"/>
              </a:rPr>
              <a:t>public </a:t>
            </a:r>
            <a:r>
              <a:rPr lang="it-IT" dirty="0" err="1">
                <a:latin typeface="NimbusMonL-Regu"/>
              </a:rPr>
              <a:t>class</a:t>
            </a:r>
            <a:r>
              <a:rPr lang="it-IT" dirty="0">
                <a:latin typeface="NimbusMonL-Regu"/>
              </a:rPr>
              <a:t> </a:t>
            </a:r>
            <a:r>
              <a:rPr lang="it-IT" dirty="0" err="1">
                <a:latin typeface="NimbusMonL-Regu"/>
              </a:rPr>
              <a:t>ManagerProgetto</a:t>
            </a:r>
            <a:r>
              <a:rPr lang="it-IT" dirty="0">
                <a:latin typeface="NimbusMonL-Regu"/>
              </a:rPr>
              <a:t> </a:t>
            </a:r>
            <a:r>
              <a:rPr lang="it-IT" dirty="0" err="1">
                <a:latin typeface="NimbusMonL-Regu"/>
              </a:rPr>
              <a:t>extends</a:t>
            </a:r>
            <a:r>
              <a:rPr lang="it-IT" dirty="0">
                <a:latin typeface="NimbusMonL-Regu"/>
              </a:rPr>
              <a:t> </a:t>
            </a:r>
            <a:r>
              <a:rPr lang="it-IT" dirty="0" err="1">
                <a:latin typeface="NimbusMonL-Regu"/>
              </a:rPr>
              <a:t>LavoratoreResponsabile</a:t>
            </a:r>
            <a:r>
              <a:rPr lang="it-IT" dirty="0">
                <a:latin typeface="NimbusMonL-Regu"/>
              </a:rPr>
              <a:t> {</a:t>
            </a:r>
          </a:p>
          <a:p>
            <a:r>
              <a:rPr lang="it-IT" dirty="0">
                <a:latin typeface="NimbusMonL-Regu"/>
              </a:rPr>
              <a:t>	private </a:t>
            </a:r>
            <a:r>
              <a:rPr lang="it-IT" dirty="0" err="1">
                <a:latin typeface="NimbusMonL-Regu"/>
              </a:rPr>
              <a:t>String</a:t>
            </a:r>
            <a:r>
              <a:rPr lang="it-IT" dirty="0">
                <a:latin typeface="NimbusMonL-Regu"/>
              </a:rPr>
              <a:t> progetto;</a:t>
            </a:r>
          </a:p>
          <a:p>
            <a:r>
              <a:rPr lang="it-IT" dirty="0">
                <a:latin typeface="NimbusMonL-Regu"/>
              </a:rPr>
              <a:t>	public </a:t>
            </a:r>
            <a:r>
              <a:rPr lang="it-IT" dirty="0" err="1">
                <a:latin typeface="NimbusMonL-Regu"/>
              </a:rPr>
              <a:t>ManagerProgetto</a:t>
            </a:r>
            <a:r>
              <a:rPr lang="it-IT" dirty="0">
                <a:latin typeface="NimbusMonL-Regu"/>
              </a:rPr>
              <a:t>(</a:t>
            </a:r>
            <a:r>
              <a:rPr lang="it-IT" dirty="0" err="1">
                <a:latin typeface="NimbusMonL-Regu"/>
              </a:rPr>
              <a:t>String</a:t>
            </a:r>
            <a:r>
              <a:rPr lang="it-IT" dirty="0">
                <a:latin typeface="NimbusMonL-Regu"/>
              </a:rPr>
              <a:t> progetto, Impiegato </a:t>
            </a:r>
            <a:r>
              <a:rPr lang="it-IT" dirty="0" err="1">
                <a:latin typeface="NimbusMonL-Regu"/>
              </a:rPr>
              <a:t>decorated</a:t>
            </a:r>
            <a:r>
              <a:rPr lang="it-IT" dirty="0">
                <a:latin typeface="NimbusMonL-Regu"/>
              </a:rPr>
              <a:t>){ ... }</a:t>
            </a:r>
          </a:p>
          <a:p>
            <a:r>
              <a:rPr lang="it-IT" dirty="0">
                <a:latin typeface="NimbusMonL-Regu"/>
              </a:rPr>
              <a:t>	@</a:t>
            </a:r>
            <a:r>
              <a:rPr lang="it-IT" dirty="0" err="1">
                <a:latin typeface="NimbusMonL-Regu"/>
              </a:rPr>
              <a:t>Override</a:t>
            </a:r>
            <a:endParaRPr lang="it-IT" dirty="0">
              <a:latin typeface="NimbusMonL-Regu"/>
            </a:endParaRPr>
          </a:p>
          <a:p>
            <a:r>
              <a:rPr lang="it-IT" dirty="0">
                <a:latin typeface="NimbusMonL-Regu"/>
              </a:rPr>
              <a:t>	public </a:t>
            </a:r>
            <a:r>
              <a:rPr lang="it-IT" dirty="0" err="1">
                <a:latin typeface="NimbusMonL-Regu"/>
              </a:rPr>
              <a:t>String</a:t>
            </a:r>
            <a:r>
              <a:rPr lang="it-IT" dirty="0">
                <a:latin typeface="NimbusMonL-Regu"/>
              </a:rPr>
              <a:t> </a:t>
            </a:r>
            <a:r>
              <a:rPr lang="it-IT" dirty="0" err="1">
                <a:latin typeface="NimbusMonL-Regu"/>
              </a:rPr>
              <a:t>getDescrizione</a:t>
            </a:r>
            <a:r>
              <a:rPr lang="it-IT" dirty="0">
                <a:latin typeface="NimbusMonL-Regu"/>
              </a:rPr>
              <a:t>(){</a:t>
            </a:r>
          </a:p>
          <a:p>
            <a:r>
              <a:rPr lang="it-IT" dirty="0">
                <a:latin typeface="NimbusMonL-Regu"/>
              </a:rPr>
              <a:t>		</a:t>
            </a:r>
            <a:r>
              <a:rPr lang="it-IT" dirty="0" err="1">
                <a:latin typeface="NimbusMonL-Regu"/>
              </a:rPr>
              <a:t>return</a:t>
            </a:r>
            <a:r>
              <a:rPr lang="it-IT" dirty="0">
                <a:latin typeface="NimbusMonL-Regu"/>
              </a:rPr>
              <a:t> "Oltre ad essere &lt;"+</a:t>
            </a:r>
            <a:r>
              <a:rPr lang="it-IT" dirty="0" err="1">
                <a:latin typeface="NimbusMonL-Regu"/>
              </a:rPr>
              <a:t>super.getDescrizione</a:t>
            </a:r>
            <a:r>
              <a:rPr lang="it-IT" dirty="0" smtClean="0">
                <a:latin typeface="NimbusMonL-Regu"/>
              </a:rPr>
              <a:t>()+"&gt; </a:t>
            </a:r>
            <a:r>
              <a:rPr lang="it-IT" dirty="0">
                <a:latin typeface="NimbusMonL-Regu"/>
              </a:rPr>
              <a:t>sono anche Manager di "+progetto;</a:t>
            </a:r>
          </a:p>
          <a:p>
            <a:r>
              <a:rPr lang="it-IT" dirty="0">
                <a:latin typeface="NimbusMonL-Regu"/>
              </a:rPr>
              <a:t>	}</a:t>
            </a:r>
          </a:p>
          <a:p>
            <a:r>
              <a:rPr lang="it-IT" dirty="0">
                <a:latin typeface="NimbusMonL-Regu"/>
              </a:rPr>
              <a:t>}</a:t>
            </a:r>
            <a:endParaRPr lang="it-IT" dirty="0"/>
          </a:p>
        </p:txBody>
      </p:sp>
    </p:spTree>
    <p:extLst>
      <p:ext uri="{BB962C8B-B14F-4D97-AF65-F5344CB8AC3E}">
        <p14:creationId xmlns:p14="http://schemas.microsoft.com/office/powerpoint/2010/main" val="1873635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6187" y="58847"/>
            <a:ext cx="11689977" cy="2585323"/>
          </a:xfrm>
          <a:prstGeom prst="rect">
            <a:avLst/>
          </a:prstGeom>
        </p:spPr>
        <p:txBody>
          <a:bodyPr wrap="square">
            <a:spAutoFit/>
          </a:bodyPr>
          <a:lstStyle/>
          <a:p>
            <a:r>
              <a:rPr lang="it-IT" dirty="0" smtClean="0">
                <a:latin typeface="NimbusMonL-Regu"/>
              </a:rPr>
              <a:t>3)</a:t>
            </a:r>
          </a:p>
          <a:p>
            <a:endParaRPr lang="it-IT" dirty="0">
              <a:latin typeface="NimbusMonL-Regu"/>
            </a:endParaRPr>
          </a:p>
          <a:p>
            <a:r>
              <a:rPr lang="it-IT" dirty="0" smtClean="0">
                <a:latin typeface="NimbusMonL-Regu"/>
              </a:rPr>
              <a:t>Ingegnere </a:t>
            </a:r>
            <a:r>
              <a:rPr lang="it-IT" dirty="0">
                <a:latin typeface="NimbusMonL-Regu"/>
              </a:rPr>
              <a:t>base = new Ingegnere(...);</a:t>
            </a:r>
          </a:p>
          <a:p>
            <a:endParaRPr lang="it-IT" dirty="0" smtClean="0">
              <a:latin typeface="NimbusMonL-Regu"/>
            </a:endParaRPr>
          </a:p>
          <a:p>
            <a:r>
              <a:rPr lang="it-IT" dirty="0" smtClean="0">
                <a:latin typeface="NimbusMonL-Regu"/>
              </a:rPr>
              <a:t>Impiegato </a:t>
            </a:r>
            <a:r>
              <a:rPr lang="it-IT" dirty="0" err="1">
                <a:latin typeface="NimbusMonL-Regu"/>
              </a:rPr>
              <a:t>managerP</a:t>
            </a:r>
            <a:r>
              <a:rPr lang="it-IT" dirty="0">
                <a:latin typeface="NimbusMonL-Regu"/>
              </a:rPr>
              <a:t> = new </a:t>
            </a:r>
            <a:r>
              <a:rPr lang="it-IT" dirty="0" err="1">
                <a:latin typeface="NimbusMonL-Regu"/>
              </a:rPr>
              <a:t>ManagerProgetto</a:t>
            </a:r>
            <a:r>
              <a:rPr lang="it-IT" dirty="0">
                <a:latin typeface="NimbusMonL-Regu"/>
              </a:rPr>
              <a:t>("P1", base);</a:t>
            </a:r>
          </a:p>
          <a:p>
            <a:endParaRPr lang="it-IT" dirty="0" smtClean="0">
              <a:latin typeface="NimbusMonL-Regu"/>
            </a:endParaRPr>
          </a:p>
          <a:p>
            <a:r>
              <a:rPr lang="it-IT" dirty="0" smtClean="0">
                <a:latin typeface="NimbusMonL-Regu"/>
              </a:rPr>
              <a:t>Impiegato </a:t>
            </a:r>
            <a:r>
              <a:rPr lang="it-IT" dirty="0" err="1">
                <a:latin typeface="NimbusMonL-Regu"/>
              </a:rPr>
              <a:t>managerBP</a:t>
            </a:r>
            <a:r>
              <a:rPr lang="it-IT" dirty="0">
                <a:latin typeface="NimbusMonL-Regu"/>
              </a:rPr>
              <a:t> = new </a:t>
            </a:r>
            <a:r>
              <a:rPr lang="it-IT" dirty="0" err="1">
                <a:latin typeface="NimbusMonL-Regu"/>
              </a:rPr>
              <a:t>ManagerAmministrativo</a:t>
            </a:r>
            <a:r>
              <a:rPr lang="it-IT" dirty="0">
                <a:latin typeface="NimbusMonL-Regu"/>
              </a:rPr>
              <a:t>("B", </a:t>
            </a:r>
            <a:r>
              <a:rPr lang="it-IT" dirty="0" err="1">
                <a:latin typeface="NimbusMonL-Regu"/>
              </a:rPr>
              <a:t>managerP</a:t>
            </a:r>
            <a:r>
              <a:rPr lang="it-IT" dirty="0">
                <a:latin typeface="NimbusMonL-Regu"/>
              </a:rPr>
              <a:t>);</a:t>
            </a:r>
          </a:p>
          <a:p>
            <a:endParaRPr lang="it-IT" dirty="0" smtClean="0">
              <a:latin typeface="NimbusMonL-Regu"/>
            </a:endParaRPr>
          </a:p>
          <a:p>
            <a:r>
              <a:rPr lang="it-IT" dirty="0" smtClean="0">
                <a:latin typeface="NimbusMonL-Regu"/>
              </a:rPr>
              <a:t>Impiegato </a:t>
            </a:r>
            <a:r>
              <a:rPr lang="it-IT" dirty="0" err="1">
                <a:latin typeface="NimbusMonL-Regu"/>
              </a:rPr>
              <a:t>managerABP</a:t>
            </a:r>
            <a:r>
              <a:rPr lang="it-IT" dirty="0">
                <a:latin typeface="NimbusMonL-Regu"/>
              </a:rPr>
              <a:t> = new </a:t>
            </a:r>
            <a:r>
              <a:rPr lang="it-IT" dirty="0" err="1">
                <a:latin typeface="NimbusMonL-Regu"/>
              </a:rPr>
              <a:t>ManagerAmministrativo</a:t>
            </a:r>
            <a:r>
              <a:rPr lang="it-IT" dirty="0">
                <a:latin typeface="NimbusMonL-Regu"/>
              </a:rPr>
              <a:t>("A", </a:t>
            </a:r>
            <a:r>
              <a:rPr lang="it-IT" dirty="0" err="1">
                <a:latin typeface="NimbusMonL-Regu"/>
              </a:rPr>
              <a:t>managerBP</a:t>
            </a:r>
            <a:r>
              <a:rPr lang="it-IT" dirty="0">
                <a:latin typeface="NimbusMonL-Regu"/>
              </a:rPr>
              <a:t>);</a:t>
            </a:r>
            <a:endParaRPr lang="it-IT" dirty="0"/>
          </a:p>
        </p:txBody>
      </p:sp>
    </p:spTree>
    <p:extLst>
      <p:ext uri="{BB962C8B-B14F-4D97-AF65-F5344CB8AC3E}">
        <p14:creationId xmlns:p14="http://schemas.microsoft.com/office/powerpoint/2010/main" val="125960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Tde</a:t>
            </a:r>
            <a:r>
              <a:rPr lang="it-IT" dirty="0" smtClean="0"/>
              <a:t> 14-9-2016</a:t>
            </a:r>
            <a:endParaRPr lang="it-IT" dirty="0"/>
          </a:p>
        </p:txBody>
      </p:sp>
      <p:sp>
        <p:nvSpPr>
          <p:cNvPr id="3" name="Segnaposto contenuto 2"/>
          <p:cNvSpPr>
            <a:spLocks noGrp="1"/>
          </p:cNvSpPr>
          <p:nvPr>
            <p:ph idx="1"/>
          </p:nvPr>
        </p:nvSpPr>
        <p:spPr>
          <a:xfrm>
            <a:off x="838200" y="1825624"/>
            <a:ext cx="10515600" cy="5032375"/>
          </a:xfrm>
        </p:spPr>
        <p:txBody>
          <a:bodyPr>
            <a:normAutofit fontScale="92500"/>
          </a:bodyPr>
          <a:lstStyle/>
          <a:p>
            <a:r>
              <a:rPr lang="it-IT" dirty="0"/>
              <a:t>Date le classi Java Volt e </a:t>
            </a:r>
            <a:r>
              <a:rPr lang="it-IT" dirty="0" err="1"/>
              <a:t>PresaCorrente</a:t>
            </a:r>
            <a:r>
              <a:rPr lang="it-IT" dirty="0"/>
              <a:t>, che restituisce corrente a 220 volt:</a:t>
            </a:r>
          </a:p>
          <a:p>
            <a:r>
              <a:rPr lang="it-IT" dirty="0" smtClean="0"/>
              <a:t>…</a:t>
            </a:r>
            <a:endParaRPr lang="it-IT" dirty="0"/>
          </a:p>
          <a:p>
            <a:r>
              <a:rPr lang="it-IT" dirty="0" smtClean="0"/>
              <a:t>Si </a:t>
            </a:r>
            <a:r>
              <a:rPr lang="it-IT" dirty="0"/>
              <a:t>utilizzi il design pattern Adapter per “realizzare” un trasformatore capace di erogare corrente a 3, </a:t>
            </a:r>
            <a:r>
              <a:rPr lang="it-IT" dirty="0" smtClean="0"/>
              <a:t>12, e </a:t>
            </a:r>
            <a:r>
              <a:rPr lang="it-IT" dirty="0"/>
              <a:t>220 volt</a:t>
            </a:r>
            <a:r>
              <a:rPr lang="it-IT" dirty="0" smtClean="0"/>
              <a:t>:</a:t>
            </a:r>
          </a:p>
          <a:p>
            <a:pPr marL="0" indent="0">
              <a:buNone/>
            </a:pPr>
            <a:r>
              <a:rPr lang="it-IT" dirty="0" smtClean="0"/>
              <a:t>public </a:t>
            </a:r>
            <a:r>
              <a:rPr lang="it-IT" dirty="0" err="1"/>
              <a:t>interface</a:t>
            </a:r>
            <a:r>
              <a:rPr lang="it-IT" dirty="0"/>
              <a:t> Trasformatore {</a:t>
            </a:r>
          </a:p>
          <a:p>
            <a:pPr marL="0" indent="0">
              <a:buNone/>
            </a:pPr>
            <a:r>
              <a:rPr lang="it-IT" dirty="0" smtClean="0"/>
              <a:t>	public </a:t>
            </a:r>
            <a:r>
              <a:rPr lang="it-IT" dirty="0"/>
              <a:t>Volt get220Volt();</a:t>
            </a:r>
          </a:p>
          <a:p>
            <a:pPr marL="0" indent="0">
              <a:buNone/>
            </a:pPr>
            <a:r>
              <a:rPr lang="it-IT" dirty="0" smtClean="0"/>
              <a:t>	public </a:t>
            </a:r>
            <a:r>
              <a:rPr lang="it-IT" dirty="0"/>
              <a:t>Volt get12Volt();</a:t>
            </a:r>
          </a:p>
          <a:p>
            <a:pPr marL="0" indent="0">
              <a:buNone/>
            </a:pPr>
            <a:r>
              <a:rPr lang="it-IT" dirty="0" smtClean="0"/>
              <a:t>	public </a:t>
            </a:r>
            <a:r>
              <a:rPr lang="it-IT" dirty="0"/>
              <a:t>Volt get3Volt();</a:t>
            </a:r>
          </a:p>
          <a:p>
            <a:pPr marL="0" indent="0">
              <a:buNone/>
            </a:pPr>
            <a:r>
              <a:rPr lang="it-IT" dirty="0" smtClean="0"/>
              <a:t>}</a:t>
            </a:r>
          </a:p>
          <a:p>
            <a:pPr marL="0" indent="0">
              <a:buNone/>
            </a:pPr>
            <a:r>
              <a:rPr lang="it-IT" dirty="0"/>
              <a:t>Si definisca la classe Java da aggiungere, specificando anche le relazioni con le classi </a:t>
            </a:r>
            <a:r>
              <a:rPr lang="it-IT" dirty="0" smtClean="0"/>
              <a:t>esistenti</a:t>
            </a:r>
            <a:endParaRPr lang="it-IT" dirty="0"/>
          </a:p>
        </p:txBody>
      </p:sp>
    </p:spTree>
    <p:extLst>
      <p:ext uri="{BB962C8B-B14F-4D97-AF65-F5344CB8AC3E}">
        <p14:creationId xmlns:p14="http://schemas.microsoft.com/office/powerpoint/2010/main" val="3925917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186309"/>
          </a:xfrm>
          <a:prstGeom prst="rect">
            <a:avLst/>
          </a:prstGeom>
        </p:spPr>
        <p:txBody>
          <a:bodyPr wrap="square">
            <a:spAutoFit/>
          </a:bodyPr>
          <a:lstStyle/>
          <a:p>
            <a:r>
              <a:rPr lang="it-IT" dirty="0">
                <a:latin typeface="NimbusMonL-Regu"/>
              </a:rPr>
              <a:t>Date le classi Java Volt e </a:t>
            </a:r>
            <a:r>
              <a:rPr lang="it-IT" dirty="0" err="1">
                <a:latin typeface="NimbusMonL-Regu"/>
              </a:rPr>
              <a:t>PresaCorrente</a:t>
            </a:r>
            <a:r>
              <a:rPr lang="it-IT" dirty="0">
                <a:latin typeface="NimbusMonL-Regu"/>
              </a:rPr>
              <a:t>, che restituisce corrente a 220 volt:</a:t>
            </a:r>
          </a:p>
          <a:p>
            <a:r>
              <a:rPr lang="it-IT" dirty="0">
                <a:latin typeface="NimbusMonL-Regu"/>
              </a:rPr>
              <a:t>public </a:t>
            </a:r>
            <a:r>
              <a:rPr lang="it-IT" dirty="0" err="1">
                <a:latin typeface="NimbusMonL-Regu"/>
              </a:rPr>
              <a:t>class</a:t>
            </a:r>
            <a:r>
              <a:rPr lang="it-IT" dirty="0">
                <a:latin typeface="NimbusMonL-Regu"/>
              </a:rPr>
              <a:t> Volt {</a:t>
            </a:r>
          </a:p>
          <a:p>
            <a:r>
              <a:rPr lang="it-IT" dirty="0" smtClean="0">
                <a:latin typeface="NimbusMonL-Regu"/>
              </a:rPr>
              <a:t>	private </a:t>
            </a:r>
            <a:r>
              <a:rPr lang="it-IT" dirty="0" err="1">
                <a:latin typeface="NimbusMonL-Regu"/>
              </a:rPr>
              <a:t>int</a:t>
            </a:r>
            <a:r>
              <a:rPr lang="it-IT" dirty="0">
                <a:latin typeface="NimbusMonL-Regu"/>
              </a:rPr>
              <a:t> </a:t>
            </a:r>
            <a:r>
              <a:rPr lang="it-IT" dirty="0" err="1">
                <a:latin typeface="NimbusMonL-Regu"/>
              </a:rPr>
              <a:t>volts</a:t>
            </a:r>
            <a:r>
              <a:rPr lang="it-IT" dirty="0">
                <a:latin typeface="NimbusMonL-Regu"/>
              </a:rPr>
              <a:t>;</a:t>
            </a:r>
          </a:p>
          <a:p>
            <a:r>
              <a:rPr lang="it-IT" dirty="0" smtClean="0">
                <a:latin typeface="NimbusMonL-Regu"/>
              </a:rPr>
              <a:t>	</a:t>
            </a:r>
          </a:p>
          <a:p>
            <a:r>
              <a:rPr lang="it-IT" dirty="0">
                <a:latin typeface="NimbusMonL-Regu"/>
              </a:rPr>
              <a:t>	</a:t>
            </a:r>
            <a:r>
              <a:rPr lang="it-IT" dirty="0" smtClean="0">
                <a:latin typeface="NimbusMonL-Regu"/>
              </a:rPr>
              <a:t>public </a:t>
            </a:r>
            <a:r>
              <a:rPr lang="it-IT" dirty="0">
                <a:latin typeface="NimbusMonL-Regu"/>
              </a:rPr>
              <a:t>Volt(</a:t>
            </a:r>
            <a:r>
              <a:rPr lang="it-IT" dirty="0" err="1">
                <a:latin typeface="NimbusMonL-Regu"/>
              </a:rPr>
              <a:t>int</a:t>
            </a:r>
            <a:r>
              <a:rPr lang="it-IT" dirty="0">
                <a:latin typeface="NimbusMonL-Regu"/>
              </a:rPr>
              <a:t> v) {</a:t>
            </a:r>
          </a:p>
          <a:p>
            <a:r>
              <a:rPr lang="it-IT" dirty="0" smtClean="0">
                <a:latin typeface="NimbusMonL-Regu"/>
              </a:rPr>
              <a:t>		</a:t>
            </a:r>
            <a:r>
              <a:rPr lang="it-IT" dirty="0" err="1" smtClean="0">
                <a:latin typeface="NimbusMonL-Regu"/>
              </a:rPr>
              <a:t>this.volts</a:t>
            </a:r>
            <a:r>
              <a:rPr lang="it-IT" dirty="0" smtClean="0">
                <a:latin typeface="NimbusMonL-Regu"/>
              </a:rPr>
              <a:t>=v</a:t>
            </a:r>
            <a:r>
              <a:rPr lang="it-IT" dirty="0">
                <a:latin typeface="NimbusMonL-Regu"/>
              </a:rPr>
              <a:t>;</a:t>
            </a:r>
          </a:p>
          <a:p>
            <a:r>
              <a:rPr lang="it-IT" dirty="0" smtClean="0">
                <a:latin typeface="NimbusMonL-Regu"/>
              </a:rPr>
              <a:t>	}</a:t>
            </a:r>
          </a:p>
          <a:p>
            <a:endParaRPr lang="it-IT" dirty="0">
              <a:latin typeface="NimbusMonL-Regu"/>
            </a:endParaRPr>
          </a:p>
          <a:p>
            <a:r>
              <a:rPr lang="it-IT" dirty="0" smtClean="0">
                <a:latin typeface="NimbusMonL-Regu"/>
              </a:rPr>
              <a:t>	public </a:t>
            </a:r>
            <a:r>
              <a:rPr lang="it-IT" dirty="0" err="1" smtClean="0">
                <a:latin typeface="NimbusMonL-Regu"/>
              </a:rPr>
              <a:t>int</a:t>
            </a:r>
            <a:r>
              <a:rPr lang="it-IT" dirty="0" smtClean="0">
                <a:latin typeface="NimbusMonL-Regu"/>
              </a:rPr>
              <a:t> </a:t>
            </a:r>
            <a:r>
              <a:rPr lang="it-IT" dirty="0" err="1" smtClean="0">
                <a:latin typeface="NimbusMonL-Regu"/>
              </a:rPr>
              <a:t>getVolts</a:t>
            </a:r>
            <a:r>
              <a:rPr lang="it-IT" dirty="0" smtClean="0">
                <a:latin typeface="NimbusMonL-Regu"/>
              </a:rPr>
              <a:t>() {</a:t>
            </a:r>
          </a:p>
          <a:p>
            <a:r>
              <a:rPr lang="it-IT" dirty="0" smtClean="0">
                <a:latin typeface="NimbusMonL-Regu"/>
              </a:rPr>
              <a:t>		</a:t>
            </a:r>
            <a:r>
              <a:rPr lang="it-IT" dirty="0" err="1" smtClean="0">
                <a:latin typeface="NimbusMonL-Regu"/>
              </a:rPr>
              <a:t>return</a:t>
            </a:r>
            <a:r>
              <a:rPr lang="it-IT" dirty="0" smtClean="0">
                <a:latin typeface="NimbusMonL-Regu"/>
              </a:rPr>
              <a:t> </a:t>
            </a:r>
            <a:r>
              <a:rPr lang="it-IT" dirty="0" err="1">
                <a:latin typeface="NimbusMonL-Regu"/>
              </a:rPr>
              <a:t>volts</a:t>
            </a:r>
            <a:r>
              <a:rPr lang="it-IT" dirty="0">
                <a:latin typeface="NimbusMonL-Regu"/>
              </a:rPr>
              <a:t>;</a:t>
            </a:r>
          </a:p>
          <a:p>
            <a:r>
              <a:rPr lang="it-IT" dirty="0" smtClean="0">
                <a:latin typeface="NimbusMonL-Regu"/>
              </a:rPr>
              <a:t>	}</a:t>
            </a:r>
            <a:endParaRPr lang="it-IT" dirty="0">
              <a:latin typeface="NimbusMonL-Regu"/>
            </a:endParaRPr>
          </a:p>
          <a:p>
            <a:endParaRPr lang="it-IT" dirty="0" smtClean="0">
              <a:latin typeface="NimbusMonL-Regu"/>
            </a:endParaRPr>
          </a:p>
          <a:p>
            <a:r>
              <a:rPr lang="it-IT" dirty="0" smtClean="0">
                <a:latin typeface="NimbusMonL-Regu"/>
              </a:rPr>
              <a:t>	public </a:t>
            </a:r>
            <a:r>
              <a:rPr lang="it-IT" dirty="0" err="1">
                <a:latin typeface="NimbusMonL-Regu"/>
              </a:rPr>
              <a:t>void</a:t>
            </a:r>
            <a:r>
              <a:rPr lang="it-IT" dirty="0">
                <a:latin typeface="NimbusMonL-Regu"/>
              </a:rPr>
              <a:t> </a:t>
            </a:r>
            <a:r>
              <a:rPr lang="it-IT" dirty="0" err="1">
                <a:latin typeface="NimbusMonL-Regu"/>
              </a:rPr>
              <a:t>setVolts</a:t>
            </a:r>
            <a:r>
              <a:rPr lang="it-IT" dirty="0">
                <a:latin typeface="NimbusMonL-Regu"/>
              </a:rPr>
              <a:t>(</a:t>
            </a:r>
            <a:r>
              <a:rPr lang="it-IT" dirty="0" err="1">
                <a:latin typeface="NimbusMonL-Regu"/>
              </a:rPr>
              <a:t>int</a:t>
            </a:r>
            <a:r>
              <a:rPr lang="it-IT" dirty="0">
                <a:latin typeface="NimbusMonL-Regu"/>
              </a:rPr>
              <a:t> </a:t>
            </a:r>
            <a:r>
              <a:rPr lang="it-IT" dirty="0" err="1">
                <a:latin typeface="NimbusMonL-Regu"/>
              </a:rPr>
              <a:t>volts</a:t>
            </a:r>
            <a:r>
              <a:rPr lang="it-IT" dirty="0">
                <a:latin typeface="NimbusMonL-Regu"/>
              </a:rPr>
              <a:t>) {</a:t>
            </a:r>
          </a:p>
          <a:p>
            <a:r>
              <a:rPr lang="it-IT" dirty="0" smtClean="0">
                <a:latin typeface="NimbusMonL-Regu"/>
              </a:rPr>
              <a:t>		</a:t>
            </a:r>
            <a:r>
              <a:rPr lang="it-IT" dirty="0" err="1" smtClean="0">
                <a:latin typeface="NimbusMonL-Regu"/>
              </a:rPr>
              <a:t>this.volts</a:t>
            </a:r>
            <a:r>
              <a:rPr lang="it-IT" dirty="0" smtClean="0">
                <a:latin typeface="NimbusMonL-Regu"/>
              </a:rPr>
              <a:t> </a:t>
            </a:r>
            <a:r>
              <a:rPr lang="it-IT" dirty="0">
                <a:latin typeface="NimbusMonL-Regu"/>
              </a:rPr>
              <a:t>= </a:t>
            </a:r>
            <a:r>
              <a:rPr lang="it-IT" dirty="0" err="1">
                <a:latin typeface="NimbusMonL-Regu"/>
              </a:rPr>
              <a:t>volts</a:t>
            </a:r>
            <a:r>
              <a:rPr lang="it-IT" dirty="0">
                <a:latin typeface="NimbusMonL-Regu"/>
              </a:rPr>
              <a:t>;</a:t>
            </a:r>
          </a:p>
          <a:p>
            <a:r>
              <a:rPr lang="it-IT" dirty="0" smtClean="0">
                <a:latin typeface="NimbusMonL-Regu"/>
              </a:rPr>
              <a:t>	}</a:t>
            </a:r>
            <a:endParaRPr lang="it-IT" dirty="0">
              <a:latin typeface="NimbusMonL-Regu"/>
            </a:endParaRPr>
          </a:p>
          <a:p>
            <a:r>
              <a:rPr lang="it-IT" dirty="0">
                <a:latin typeface="NimbusMonL-Regu"/>
              </a:rPr>
              <a:t>}</a:t>
            </a:r>
          </a:p>
          <a:p>
            <a:endParaRPr lang="it-IT" dirty="0" smtClean="0">
              <a:latin typeface="NimbusMonL-Regu"/>
            </a:endParaRPr>
          </a:p>
          <a:p>
            <a:r>
              <a:rPr lang="it-IT" dirty="0" smtClean="0">
                <a:latin typeface="NimbusMonL-Regu"/>
              </a:rPr>
              <a:t>public </a:t>
            </a:r>
            <a:r>
              <a:rPr lang="it-IT" dirty="0" err="1">
                <a:latin typeface="NimbusMonL-Regu"/>
              </a:rPr>
              <a:t>class</a:t>
            </a:r>
            <a:r>
              <a:rPr lang="it-IT" dirty="0">
                <a:latin typeface="NimbusMonL-Regu"/>
              </a:rPr>
              <a:t> </a:t>
            </a:r>
            <a:r>
              <a:rPr lang="it-IT" dirty="0" err="1">
                <a:latin typeface="NimbusMonL-Regu"/>
              </a:rPr>
              <a:t>PresaCorrente</a:t>
            </a:r>
            <a:r>
              <a:rPr lang="it-IT" dirty="0">
                <a:latin typeface="NimbusMonL-Regu"/>
              </a:rPr>
              <a:t> {</a:t>
            </a:r>
          </a:p>
          <a:p>
            <a:r>
              <a:rPr lang="it-IT" dirty="0" smtClean="0">
                <a:latin typeface="NimbusMonL-Regu"/>
              </a:rPr>
              <a:t>	public </a:t>
            </a:r>
            <a:r>
              <a:rPr lang="it-IT" dirty="0">
                <a:latin typeface="NimbusMonL-Regu"/>
              </a:rPr>
              <a:t>Volt </a:t>
            </a:r>
            <a:r>
              <a:rPr lang="it-IT" dirty="0" err="1">
                <a:latin typeface="NimbusMonL-Regu"/>
              </a:rPr>
              <a:t>getVolt</a:t>
            </a:r>
            <a:r>
              <a:rPr lang="it-IT" dirty="0">
                <a:latin typeface="NimbusMonL-Regu"/>
              </a:rPr>
              <a:t>(){</a:t>
            </a:r>
          </a:p>
          <a:p>
            <a:r>
              <a:rPr lang="it-IT" dirty="0" smtClean="0">
                <a:latin typeface="NimbusMonL-Regu"/>
              </a:rPr>
              <a:t>		</a:t>
            </a:r>
            <a:r>
              <a:rPr lang="it-IT" dirty="0" err="1" smtClean="0">
                <a:latin typeface="NimbusMonL-Regu"/>
              </a:rPr>
              <a:t>return</a:t>
            </a:r>
            <a:r>
              <a:rPr lang="it-IT" dirty="0" smtClean="0">
                <a:latin typeface="NimbusMonL-Regu"/>
              </a:rPr>
              <a:t> </a:t>
            </a:r>
            <a:r>
              <a:rPr lang="it-IT" dirty="0">
                <a:latin typeface="NimbusMonL-Regu"/>
              </a:rPr>
              <a:t>new Volt(220);</a:t>
            </a:r>
          </a:p>
          <a:p>
            <a:r>
              <a:rPr lang="it-IT" dirty="0" smtClean="0">
                <a:latin typeface="NimbusMonL-Regu"/>
              </a:rPr>
              <a:t>	}</a:t>
            </a:r>
            <a:endParaRPr lang="it-IT" dirty="0">
              <a:latin typeface="NimbusMonL-Regu"/>
            </a:endParaRPr>
          </a:p>
          <a:p>
            <a:r>
              <a:rPr lang="it-IT" dirty="0" smtClean="0">
                <a:latin typeface="NimbusMonL-Regu"/>
              </a:rPr>
              <a:t>}</a:t>
            </a:r>
            <a:endParaRPr lang="it-IT" dirty="0">
              <a:latin typeface="NimbusMonL-Regu"/>
            </a:endParaRPr>
          </a:p>
        </p:txBody>
      </p:sp>
      <p:sp>
        <p:nvSpPr>
          <p:cNvPr id="3" name="Rettangolo 2"/>
          <p:cNvSpPr/>
          <p:nvPr/>
        </p:nvSpPr>
        <p:spPr>
          <a:xfrm>
            <a:off x="8767482" y="0"/>
            <a:ext cx="6096000" cy="1477328"/>
          </a:xfrm>
          <a:prstGeom prst="rect">
            <a:avLst/>
          </a:prstGeom>
        </p:spPr>
        <p:txBody>
          <a:bodyPr>
            <a:spAutoFit/>
          </a:bodyPr>
          <a:lstStyle/>
          <a:p>
            <a:r>
              <a:rPr lang="it-IT" dirty="0">
                <a:latin typeface="NimbusMonL-Regu"/>
              </a:rPr>
              <a:t>public </a:t>
            </a:r>
            <a:r>
              <a:rPr lang="it-IT" dirty="0" err="1">
                <a:latin typeface="NimbusMonL-Regu"/>
              </a:rPr>
              <a:t>interface</a:t>
            </a:r>
            <a:r>
              <a:rPr lang="it-IT" dirty="0">
                <a:latin typeface="NimbusMonL-Regu"/>
              </a:rPr>
              <a:t> Trasformatore {</a:t>
            </a:r>
          </a:p>
          <a:p>
            <a:r>
              <a:rPr lang="it-IT" dirty="0" smtClean="0">
                <a:latin typeface="NimbusMonL-Regu"/>
              </a:rPr>
              <a:t>	public </a:t>
            </a:r>
            <a:r>
              <a:rPr lang="it-IT" dirty="0">
                <a:latin typeface="NimbusMonL-Regu"/>
              </a:rPr>
              <a:t>Volt get220Volt();</a:t>
            </a:r>
          </a:p>
          <a:p>
            <a:r>
              <a:rPr lang="it-IT" dirty="0" smtClean="0">
                <a:latin typeface="NimbusMonL-Regu"/>
              </a:rPr>
              <a:t>	public </a:t>
            </a:r>
            <a:r>
              <a:rPr lang="it-IT" dirty="0">
                <a:latin typeface="NimbusMonL-Regu"/>
              </a:rPr>
              <a:t>Volt get12Volt();</a:t>
            </a:r>
          </a:p>
          <a:p>
            <a:r>
              <a:rPr lang="it-IT" dirty="0" smtClean="0">
                <a:latin typeface="NimbusMonL-Regu"/>
              </a:rPr>
              <a:t>	public </a:t>
            </a:r>
            <a:r>
              <a:rPr lang="it-IT" dirty="0">
                <a:latin typeface="NimbusMonL-Regu"/>
              </a:rPr>
              <a:t>Volt get3Volt();</a:t>
            </a:r>
          </a:p>
          <a:p>
            <a:r>
              <a:rPr lang="it-IT" dirty="0">
                <a:latin typeface="NimbusMonL-Regu"/>
              </a:rPr>
              <a:t>}</a:t>
            </a:r>
            <a:endParaRPr lang="it-IT" dirty="0"/>
          </a:p>
        </p:txBody>
      </p:sp>
      <p:pic>
        <p:nvPicPr>
          <p:cNvPr id="4" name="Immagine 3"/>
          <p:cNvPicPr>
            <a:picLocks noChangeAspect="1"/>
          </p:cNvPicPr>
          <p:nvPr/>
        </p:nvPicPr>
        <p:blipFill>
          <a:blip r:embed="rId2"/>
          <a:stretch>
            <a:fillRect/>
          </a:stretch>
        </p:blipFill>
        <p:spPr>
          <a:xfrm>
            <a:off x="4166766" y="2106112"/>
            <a:ext cx="8025234" cy="3451412"/>
          </a:xfrm>
          <a:prstGeom prst="rect">
            <a:avLst/>
          </a:prstGeom>
        </p:spPr>
      </p:pic>
    </p:spTree>
    <p:extLst>
      <p:ext uri="{BB962C8B-B14F-4D97-AF65-F5344CB8AC3E}">
        <p14:creationId xmlns:p14="http://schemas.microsoft.com/office/powerpoint/2010/main" val="2376842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1302</Words>
  <Application>Microsoft Office PowerPoint</Application>
  <PresentationFormat>Widescreen</PresentationFormat>
  <Paragraphs>173</Paragraphs>
  <Slides>39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39</vt:i4>
      </vt:variant>
    </vt:vector>
  </HeadingPairs>
  <TitlesOfParts>
    <vt:vector size="45" baseType="lpstr">
      <vt:lpstr>Arial</vt:lpstr>
      <vt:lpstr>Calibri</vt:lpstr>
      <vt:lpstr>Calibri Light</vt:lpstr>
      <vt:lpstr>NimbusMonL-Regu</vt:lpstr>
      <vt:lpstr>NimbusRomNo9L-Regu</vt:lpstr>
      <vt:lpstr>Tema di Office</vt:lpstr>
      <vt:lpstr>UML Pattern</vt:lpstr>
      <vt:lpstr>Tde 5-2-2016</vt:lpstr>
      <vt:lpstr>Presentazione standard di PowerPoint</vt:lpstr>
      <vt:lpstr>Presentazione standard di PowerPoint</vt:lpstr>
      <vt:lpstr>Presentazione standard di PowerPoint</vt:lpstr>
      <vt:lpstr>Presentazione standard di PowerPoint</vt:lpstr>
      <vt:lpstr>Presentazione standard di PowerPoint</vt:lpstr>
      <vt:lpstr>Tde 14-9-2016</vt:lpstr>
      <vt:lpstr>Presentazione standard di PowerPoint</vt:lpstr>
      <vt:lpstr>Presentazione standard di PowerPoint</vt:lpstr>
      <vt:lpstr>Tde 23-7-2015</vt:lpstr>
      <vt:lpstr>Presentazione standard di PowerPoint</vt:lpstr>
      <vt:lpstr>Tde 9-7-2015</vt:lpstr>
      <vt:lpstr>Presentazione standard di PowerPoint</vt:lpstr>
      <vt:lpstr>Presentazione standard di PowerPoint</vt:lpstr>
      <vt:lpstr>Presentazione standard di PowerPoint</vt:lpstr>
      <vt:lpstr>Esercizio</vt:lpstr>
      <vt:lpstr>Presentazione standard di PowerPoint</vt:lpstr>
      <vt:lpstr>Presentazione standard di PowerPoint</vt:lpstr>
      <vt:lpstr>Presentazione standard di PowerPoint</vt:lpstr>
      <vt:lpstr>Presentazione standard di PowerPoint</vt:lpstr>
      <vt:lpstr>Esercizio</vt:lpstr>
      <vt:lpstr>Presentazione standard di PowerPoint</vt:lpstr>
      <vt:lpstr>Esercizio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Esercizio</vt:lpstr>
      <vt:lpstr>Presentazione standard di PowerPoint</vt:lpstr>
      <vt:lpstr>Presentazione standard di PowerPoint</vt:lpstr>
      <vt:lpstr>Esercizio</vt:lpstr>
      <vt:lpstr>Presentazione standard di PowerPoint</vt:lpstr>
      <vt:lpstr>Presentazione standard di PowerPoint</vt:lpstr>
      <vt:lpstr>Presentazione standard di PowerPoint</vt:lpstr>
      <vt:lpstr>Esercizio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campi</dc:creator>
  <cp:lastModifiedBy>Alessandro Campi</cp:lastModifiedBy>
  <cp:revision>20</cp:revision>
  <dcterms:created xsi:type="dcterms:W3CDTF">2015-04-17T15:15:32Z</dcterms:created>
  <dcterms:modified xsi:type="dcterms:W3CDTF">2017-05-21T20:12:03Z</dcterms:modified>
</cp:coreProperties>
</file>