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307" r:id="rId2"/>
    <p:sldId id="308" r:id="rId3"/>
    <p:sldId id="309" r:id="rId4"/>
    <p:sldId id="310" r:id="rId5"/>
    <p:sldId id="311" r:id="rId6"/>
    <p:sldId id="386" r:id="rId7"/>
    <p:sldId id="312" r:id="rId8"/>
    <p:sldId id="313" r:id="rId9"/>
    <p:sldId id="314" r:id="rId10"/>
    <p:sldId id="315" r:id="rId11"/>
    <p:sldId id="277" r:id="rId12"/>
    <p:sldId id="278" r:id="rId13"/>
    <p:sldId id="279" r:id="rId14"/>
    <p:sldId id="280" r:id="rId15"/>
    <p:sldId id="281" r:id="rId16"/>
    <p:sldId id="316" r:id="rId17"/>
    <p:sldId id="282" r:id="rId18"/>
    <p:sldId id="283" r:id="rId19"/>
    <p:sldId id="362" r:id="rId20"/>
    <p:sldId id="260" r:id="rId21"/>
    <p:sldId id="265" r:id="rId22"/>
    <p:sldId id="367" r:id="rId23"/>
    <p:sldId id="363" r:id="rId24"/>
    <p:sldId id="364" r:id="rId25"/>
    <p:sldId id="365" r:id="rId26"/>
    <p:sldId id="319" r:id="rId27"/>
    <p:sldId id="320" r:id="rId28"/>
    <p:sldId id="321" r:id="rId29"/>
    <p:sldId id="387" r:id="rId30"/>
    <p:sldId id="284" r:id="rId31"/>
    <p:sldId id="322" r:id="rId32"/>
    <p:sldId id="323" r:id="rId33"/>
    <p:sldId id="324" r:id="rId34"/>
    <p:sldId id="325" r:id="rId35"/>
    <p:sldId id="326" r:id="rId36"/>
    <p:sldId id="327" r:id="rId37"/>
    <p:sldId id="286" r:id="rId38"/>
    <p:sldId id="287" r:id="rId39"/>
    <p:sldId id="288" r:id="rId40"/>
    <p:sldId id="289" r:id="rId41"/>
    <p:sldId id="290" r:id="rId42"/>
    <p:sldId id="291" r:id="rId43"/>
    <p:sldId id="328" r:id="rId44"/>
    <p:sldId id="292" r:id="rId45"/>
    <p:sldId id="293" r:id="rId46"/>
    <p:sldId id="294" r:id="rId47"/>
    <p:sldId id="329" r:id="rId48"/>
    <p:sldId id="330" r:id="rId49"/>
    <p:sldId id="295" r:id="rId50"/>
    <p:sldId id="379" r:id="rId51"/>
    <p:sldId id="382" r:id="rId52"/>
    <p:sldId id="383" r:id="rId53"/>
    <p:sldId id="384" r:id="rId54"/>
    <p:sldId id="385" r:id="rId55"/>
    <p:sldId id="381" r:id="rId56"/>
    <p:sldId id="331" r:id="rId57"/>
    <p:sldId id="332" r:id="rId58"/>
    <p:sldId id="333" r:id="rId59"/>
    <p:sldId id="334" r:id="rId60"/>
    <p:sldId id="335" r:id="rId61"/>
    <p:sldId id="336" r:id="rId62"/>
    <p:sldId id="337" r:id="rId63"/>
    <p:sldId id="338" r:id="rId64"/>
    <p:sldId id="339" r:id="rId65"/>
    <p:sldId id="354" r:id="rId66"/>
    <p:sldId id="355" r:id="rId67"/>
    <p:sldId id="356" r:id="rId68"/>
    <p:sldId id="357" r:id="rId69"/>
    <p:sldId id="358" r:id="rId70"/>
    <p:sldId id="359" r:id="rId71"/>
    <p:sldId id="360" r:id="rId72"/>
    <p:sldId id="361" r:id="rId73"/>
    <p:sldId id="368" r:id="rId74"/>
    <p:sldId id="369" r:id="rId75"/>
    <p:sldId id="370" r:id="rId76"/>
    <p:sldId id="371" r:id="rId77"/>
    <p:sldId id="372" r:id="rId78"/>
    <p:sldId id="373" r:id="rId79"/>
    <p:sldId id="374" r:id="rId80"/>
    <p:sldId id="375" r:id="rId81"/>
    <p:sldId id="376" r:id="rId82"/>
    <p:sldId id="377" r:id="rId83"/>
    <p:sldId id="378" r:id="rId8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3" d="2"/>
        <a:sy n="3" d="2"/>
      </p:scale>
      <p:origin x="0" y="0"/>
    </p:cViewPr>
  </p:notesTextViewPr>
  <p:sorterViewPr>
    <p:cViewPr>
      <p:scale>
        <a:sx n="100" d="100"/>
        <a:sy n="100" d="100"/>
      </p:scale>
      <p:origin x="0" y="78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91CC5F-7A67-4B24-B859-7A1885F319C2}" type="datetimeFigureOut">
              <a:rPr lang="it-IT"/>
              <a:pPr>
                <a:defRPr/>
              </a:pPr>
              <a:t>23/05/2017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8CBAEF-0BCD-4B86-AB5C-1B3573AEC6AA}" type="slidenum">
              <a:rPr lang="it-IT"/>
              <a:pPr>
                <a:defRPr/>
              </a:pPr>
              <a:t>‹N›</a:t>
            </a:fld>
            <a:endParaRPr lang="it-IT"/>
          </a:p>
        </p:txBody>
      </p:sp>
    </p:spTree>
    <p:extLst>
      <p:ext uri="{BB962C8B-B14F-4D97-AF65-F5344CB8AC3E}">
        <p14:creationId xmlns:p14="http://schemas.microsoft.com/office/powerpoint/2010/main" val="38479489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p>
            <a:pPr>
              <a:defRPr/>
            </a:pPr>
            <a:fld id="{46D94D8E-AE82-49CA-9624-B49DE90BE50C}" type="slidenum">
              <a:rPr lang="it-IT" smtClean="0"/>
              <a:pPr>
                <a:defRPr/>
              </a:pPr>
              <a:t>1</a:t>
            </a:fld>
            <a:endParaRPr lang="it-IT" smtClean="0"/>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2"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403772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BE1F0CF4-FBDA-4E39-9E7E-05F77917942E}" type="slidenum">
              <a:rPr lang="it-IT" smtClean="0"/>
              <a:pPr>
                <a:defRPr/>
              </a:pPr>
              <a:t>10</a:t>
            </a:fld>
            <a:endParaRPr lang="it-IT" smtClean="0"/>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3828380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p>
            <a:pPr>
              <a:defRPr/>
            </a:pPr>
            <a:fld id="{6228D269-1382-44FA-A7ED-761BF124F887}" type="slidenum">
              <a:rPr lang="it-IT" smtClean="0"/>
              <a:pPr>
                <a:defRPr/>
              </a:pPr>
              <a:t>16</a:t>
            </a:fld>
            <a:endParaRPr lang="it-IT"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1743373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0C614281-2BAE-4690-BE30-E35A7987C2A3}" type="slidenum">
              <a:rPr lang="it-IT" smtClean="0"/>
              <a:pPr>
                <a:defRPr/>
              </a:pPr>
              <a:t>25</a:t>
            </a:fld>
            <a:endParaRPr lang="it-IT"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622434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p>
            <a:pPr>
              <a:defRPr/>
            </a:pPr>
            <a:fld id="{8E7E687E-A057-407F-B587-DB0C43560A53}" type="slidenum">
              <a:rPr lang="it-IT" smtClean="0"/>
              <a:pPr>
                <a:defRPr/>
              </a:pPr>
              <a:t>26</a:t>
            </a:fld>
            <a:endParaRPr lang="it-IT"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0"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3913745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p>
            <a:pPr>
              <a:defRPr/>
            </a:pPr>
            <a:fld id="{19BAFCFA-DEF7-40CF-B8E4-EC85EC9F5F82}" type="slidenum">
              <a:rPr lang="it-IT" smtClean="0"/>
              <a:pPr>
                <a:defRPr/>
              </a:pPr>
              <a:t>27</a:t>
            </a:fld>
            <a:endParaRPr lang="it-IT" smtClean="0"/>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721828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274" tIns="44137" rIns="88274" bIns="44137"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2A7FC80F-ADC7-4502-9A0F-0EED8B5638DF}" type="slidenum">
              <a:rPr lang="it-IT" altLang="it-IT" sz="1200"/>
              <a:pPr algn="r" eaLnBrk="1" hangingPunct="1"/>
              <a:t>36</a:t>
            </a:fld>
            <a:endParaRPr lang="it-IT" altLang="it-IT" sz="1200"/>
          </a:p>
        </p:txBody>
      </p:sp>
      <p:sp>
        <p:nvSpPr>
          <p:cNvPr id="118787" name="Rectangle 2"/>
          <p:cNvSpPr>
            <a:spLocks noGrp="1" noChangeArrowheads="1"/>
          </p:cNvSpPr>
          <p:nvPr>
            <p:ph type="body" idx="1"/>
          </p:nvPr>
        </p:nvSpPr>
        <p:spPr bwMode="auto">
          <a:xfrm>
            <a:off x="752475" y="4573588"/>
            <a:ext cx="5427663" cy="3884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05" tIns="40578" rIns="82605" bIns="40578" numCol="1" anchor="t" anchorCtr="0" compatLnSpc="1">
            <a:prstTxWarp prst="textNoShape">
              <a:avLst/>
            </a:prstTxWarp>
          </a:bodyPr>
          <a:lstStyle/>
          <a:p>
            <a:pPr eaLnBrk="1" hangingPunct="1"/>
            <a:r>
              <a:rPr lang="en-US" altLang="en-US" smtClean="0"/>
              <a:t>Structural testing relates tests to the structure of the program. It is based on the simple observation that a fault in a given element of the program cannot be revealed without exercising the specific element. Different criteria can be defined depending on the elements that need to be covered: statements, branches, conditions, paths, data flow dependencies, etc.</a:t>
            </a:r>
          </a:p>
          <a:p>
            <a:pPr eaLnBrk="1" hangingPunct="1"/>
            <a:r>
              <a:rPr lang="en-US" altLang="en-US" smtClean="0"/>
              <a:t>As fault based testing, structural testing can be used either to generate test cases (in this case, a test generated according to a particular coverage criterion requires each executable element to be exercised by the execution of at least one test case), or to measure the adequacy of a test (in this case, the adequacy is measured as the ratio between covered and executable elements.) </a:t>
            </a:r>
          </a:p>
          <a:p>
            <a:pPr eaLnBrk="1" hangingPunct="1"/>
            <a:r>
              <a:rPr lang="en-US" altLang="en-US" smtClean="0"/>
              <a:t>A common approach to unit testing consists of deriving a first set of specification-based test cases, exercising the program, measuring the structural coverage according to selected criteria and add test cases to cover the part of the program not exercised with specification based testing.</a:t>
            </a:r>
          </a:p>
          <a:p>
            <a:pPr eaLnBrk="1" hangingPunct="1"/>
            <a:r>
              <a:rPr lang="en-US" altLang="en-US" smtClean="0"/>
              <a:t>Neither specification based not structural based testing can generate an adequate set of test cases: structural tests cannot reveal errors due to missing paths, i.e., errors due to the absence of a path in the program, specification based tests cannot reveal errors in path that do not correspond to a unique item in the specification, e.g., when the same item in the specification is implemented with several paths. </a:t>
            </a:r>
          </a:p>
        </p:txBody>
      </p:sp>
      <p:sp>
        <p:nvSpPr>
          <p:cNvPr id="118788" name="Rectangle 3"/>
          <p:cNvSpPr>
            <a:spLocks noGrp="1" noRot="1" noChangeAspect="1" noChangeArrowheads="1" noTextEdit="1"/>
          </p:cNvSpPr>
          <p:nvPr>
            <p:ph type="sldImg"/>
          </p:nvPr>
        </p:nvSpPr>
        <p:spPr bwMode="auto">
          <a:xfrm>
            <a:off x="1509713" y="1038225"/>
            <a:ext cx="3946525" cy="296068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73422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9811"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Statement coverage requires each statement to be executed at least once.  For the simple program on the slide, a single test datum that executes the loop at least once satisfies the criterion. Statement coverage represents the basic coverage criterion.  Many possible faults can remain uncover with tests that satisfy statement coverage.  In the example, the chosen test would not reveal failures that could occur when the cycle is not executed, failures in one of the two conditions of the boolean while expression, failures due to the bad access of elements of the tail of the array.</a:t>
            </a:r>
          </a:p>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Only statement coverage is mostly improperly used for sub-system testing, where other criteria would require too many test cases, or for programs  with very low reliability criteria, where a good coverage would be too expensive with respect to the requirements.</a:t>
            </a:r>
          </a:p>
        </p:txBody>
      </p:sp>
    </p:spTree>
    <p:extLst>
      <p:ext uri="{BB962C8B-B14F-4D97-AF65-F5344CB8AC3E}">
        <p14:creationId xmlns:p14="http://schemas.microsoft.com/office/powerpoint/2010/main" val="3242326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083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Structural testing relates tests to the structure of the program. It is based on the simple observation that a fault in a given element of the program cannot be revealed without exercising the specific element. Different criteria can be defined depending on the elements that need to be covered: statements, branches, conditions, paths, data flow dependencies, etc.</a:t>
            </a:r>
          </a:p>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As fault based testing, structural testing can be used either to generate test cases (in this case, a test generated according to a particular coverage criterion requires each executable element to be exercised by the execution of at least one test case), or to measure the adequacy of a test (in this case, the adequacy is measured as the ratio between covered and executable elements.) </a:t>
            </a:r>
          </a:p>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A common approach to unit testing consists of deriving a first set of specification-based test cases, exercising the program, measuring the structural coverage according to selected criteria and add test cases to cover the part of the program not exercised with specification based testing.</a:t>
            </a:r>
          </a:p>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Neither specification based not structural based testing can generate an adequate set of test cases: structural tests cannot reveal errors due to missing paths, i.e., errors due to the absence of a path in the program, specification based tests cannot reveal errors in path that do not correspond to a unique item in the specification, e.g., when the same item in the specification is implemented with several paths. </a:t>
            </a:r>
          </a:p>
        </p:txBody>
      </p:sp>
    </p:spTree>
    <p:extLst>
      <p:ext uri="{BB962C8B-B14F-4D97-AF65-F5344CB8AC3E}">
        <p14:creationId xmlns:p14="http://schemas.microsoft.com/office/powerpoint/2010/main" val="269245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274" tIns="44137" rIns="88274" bIns="44137"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CA080C23-E100-427E-8A74-71038CF5E6FA}" type="slidenum">
              <a:rPr lang="it-IT" altLang="it-IT" sz="1200"/>
              <a:pPr algn="r" eaLnBrk="1" hangingPunct="1"/>
              <a:t>43</a:t>
            </a:fld>
            <a:endParaRPr lang="it-IT" altLang="it-IT" sz="1200"/>
          </a:p>
        </p:txBody>
      </p:sp>
      <p:sp>
        <p:nvSpPr>
          <p:cNvPr id="121859" name="Rectangle 2"/>
          <p:cNvSpPr>
            <a:spLocks noGrp="1" noChangeArrowheads="1"/>
          </p:cNvSpPr>
          <p:nvPr>
            <p:ph type="body" idx="1"/>
          </p:nvPr>
        </p:nvSpPr>
        <p:spPr bwMode="auto">
          <a:xfrm>
            <a:off x="752475" y="4573588"/>
            <a:ext cx="5427663" cy="3884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05" tIns="40578" rIns="82605" bIns="40578" numCol="1" anchor="t" anchorCtr="0" compatLnSpc="1">
            <a:prstTxWarp prst="textNoShape">
              <a:avLst/>
            </a:prstTxWarp>
          </a:bodyPr>
          <a:lstStyle/>
          <a:p>
            <a:pPr eaLnBrk="1" hangingPunct="1"/>
            <a:r>
              <a:rPr lang="en-US" altLang="en-US" smtClean="0"/>
              <a:t>The infeasibility problem, i.e., the impossibility of algoritmically identify feasible components of a program, limits the applicability of structural coverage criteria: the set of uncovered elements may belong to an unfeasible path, and thus may not need to be considered in evaluating the coverage. Such problem is solved in two ways: either by manually inspecting the coverability of the non-covered elements, or by accepting an approximate coverage. </a:t>
            </a:r>
          </a:p>
        </p:txBody>
      </p:sp>
      <p:sp>
        <p:nvSpPr>
          <p:cNvPr id="121860" name="Rectangle 3"/>
          <p:cNvSpPr>
            <a:spLocks noGrp="1" noRot="1" noChangeAspect="1" noChangeArrowheads="1" noTextEdit="1"/>
          </p:cNvSpPr>
          <p:nvPr>
            <p:ph type="sldImg"/>
          </p:nvPr>
        </p:nvSpPr>
        <p:spPr bwMode="auto">
          <a:xfrm>
            <a:off x="1509713" y="1038225"/>
            <a:ext cx="3946525" cy="296068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36070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2883"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6038" eaLnBrk="1" hangingPunct="1">
              <a:spcBef>
                <a:spcPts val="413"/>
              </a:spcBef>
            </a:pPr>
            <a:r>
              <a:rPr lang="en-US" altLang="it-IT" smtClean="0">
                <a:solidFill>
                  <a:srgbClr val="000000"/>
                </a:solidFill>
                <a:ea typeface="Helvetica Neue" pitchFamily="2"/>
                <a:cs typeface="Helvetica Neue" pitchFamily="2"/>
                <a:sym typeface="Helvetica Neue" pitchFamily="2"/>
              </a:rPr>
              <a:t>Branch coverage requires each branch (edge) to be executed at least once. In the example on the slide, this would require to cover both the </a:t>
            </a:r>
            <a:r>
              <a:rPr lang="en-US" altLang="it-IT" i="1" smtClean="0">
                <a:solidFill>
                  <a:srgbClr val="000000"/>
                </a:solidFill>
                <a:ea typeface="Helvetica Neue" pitchFamily="2"/>
                <a:cs typeface="Helvetica Neue" pitchFamily="2"/>
                <a:sym typeface="Helvetica Neue" pitchFamily="2"/>
              </a:rPr>
              <a:t>True</a:t>
            </a:r>
            <a:r>
              <a:rPr lang="en-US" altLang="it-IT" smtClean="0">
                <a:solidFill>
                  <a:srgbClr val="000000"/>
                </a:solidFill>
                <a:ea typeface="Helvetica Neue" pitchFamily="2"/>
                <a:cs typeface="Helvetica Neue" pitchFamily="2"/>
                <a:sym typeface="Helvetica Neue" pitchFamily="2"/>
              </a:rPr>
              <a:t> and the </a:t>
            </a:r>
            <a:r>
              <a:rPr lang="en-US" altLang="it-IT" i="1" smtClean="0">
                <a:solidFill>
                  <a:srgbClr val="000000"/>
                </a:solidFill>
                <a:ea typeface="Helvetica Neue" pitchFamily="2"/>
                <a:cs typeface="Helvetica Neue" pitchFamily="2"/>
                <a:sym typeface="Helvetica Neue" pitchFamily="2"/>
              </a:rPr>
              <a:t>False</a:t>
            </a:r>
            <a:r>
              <a:rPr lang="en-US" altLang="it-IT" smtClean="0">
                <a:solidFill>
                  <a:srgbClr val="000000"/>
                </a:solidFill>
                <a:ea typeface="Helvetica Neue" pitchFamily="2"/>
                <a:cs typeface="Helvetica Neue" pitchFamily="2"/>
                <a:sym typeface="Helvetica Neue" pitchFamily="2"/>
              </a:rPr>
              <a:t> edges exiting the </a:t>
            </a:r>
            <a:r>
              <a:rPr lang="en-US" altLang="it-IT" i="1" smtClean="0">
                <a:solidFill>
                  <a:srgbClr val="000000"/>
                </a:solidFill>
                <a:ea typeface="Helvetica Neue" pitchFamily="2"/>
                <a:cs typeface="Helvetica Neue" pitchFamily="2"/>
                <a:sym typeface="Helvetica Neue" pitchFamily="2"/>
              </a:rPr>
              <a:t>if</a:t>
            </a:r>
            <a:r>
              <a:rPr lang="en-US" altLang="it-IT" smtClean="0">
                <a:solidFill>
                  <a:srgbClr val="000000"/>
                </a:solidFill>
                <a:ea typeface="Helvetica Neue" pitchFamily="2"/>
                <a:cs typeface="Helvetica Neue" pitchFamily="2"/>
                <a:sym typeface="Helvetica Neue" pitchFamily="2"/>
              </a:rPr>
              <a:t> condition. This can be achieved by adding a second test case, that exercise the </a:t>
            </a:r>
            <a:r>
              <a:rPr lang="en-US" altLang="it-IT" i="1" smtClean="0">
                <a:solidFill>
                  <a:srgbClr val="000000"/>
                </a:solidFill>
                <a:ea typeface="Helvetica Neue" pitchFamily="2"/>
                <a:cs typeface="Helvetica Neue" pitchFamily="2"/>
                <a:sym typeface="Helvetica Neue" pitchFamily="2"/>
              </a:rPr>
              <a:t>False</a:t>
            </a:r>
            <a:r>
              <a:rPr lang="en-US" altLang="it-IT" smtClean="0">
                <a:solidFill>
                  <a:srgbClr val="000000"/>
                </a:solidFill>
                <a:ea typeface="Helvetica Neue" pitchFamily="2"/>
                <a:cs typeface="Helvetica Neue" pitchFamily="2"/>
                <a:sym typeface="Helvetica Neue" pitchFamily="2"/>
              </a:rPr>
              <a:t> branch. Branch coverage improves (subsumes) statement coverage, since tests that satisfy branch coverage, satisfy also statement coverage, but not the contrary. In the example, branch coverage augments the possibility of revealing faults due to the erroneous handling of positive elements of the array (that are dealt with by the </a:t>
            </a:r>
            <a:r>
              <a:rPr lang="en-US" altLang="it-IT" i="1" smtClean="0">
                <a:solidFill>
                  <a:srgbClr val="000000"/>
                </a:solidFill>
                <a:ea typeface="Helvetica Neue" pitchFamily="2"/>
                <a:cs typeface="Helvetica Neue" pitchFamily="2"/>
                <a:sym typeface="Helvetica Neue" pitchFamily="2"/>
              </a:rPr>
              <a:t>if-false</a:t>
            </a:r>
            <a:r>
              <a:rPr lang="en-US" altLang="it-IT" smtClean="0">
                <a:solidFill>
                  <a:srgbClr val="000000"/>
                </a:solidFill>
                <a:ea typeface="Helvetica Neue" pitchFamily="2"/>
                <a:cs typeface="Helvetica Neue" pitchFamily="2"/>
                <a:sym typeface="Helvetica Neue" pitchFamily="2"/>
              </a:rPr>
              <a:t> branch). However, failures that occur when the cycle is not executed, failures due to one of the two conditions of the boolean while expression, failures due to the bad access of elements of the tail of the array would still remain uncaught.</a:t>
            </a:r>
          </a:p>
        </p:txBody>
      </p:sp>
    </p:spTree>
    <p:extLst>
      <p:ext uri="{BB962C8B-B14F-4D97-AF65-F5344CB8AC3E}">
        <p14:creationId xmlns:p14="http://schemas.microsoft.com/office/powerpoint/2010/main" val="174516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189F5AFB-29A3-41BA-937E-C481543094FE}" type="slidenum">
              <a:rPr lang="it-IT" smtClean="0"/>
              <a:pPr>
                <a:defRPr/>
              </a:pPr>
              <a:t>2</a:t>
            </a:fld>
            <a:endParaRPr lang="it-IT"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6"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335642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p:txBody>
          <a:bodyPr/>
          <a:lstStyle/>
          <a:p>
            <a:pPr>
              <a:defRPr/>
            </a:pPr>
            <a:fld id="{F282854F-56A2-4076-A818-C0FE4722753F}" type="slidenum">
              <a:rPr lang="it-IT" smtClean="0"/>
              <a:pPr>
                <a:defRPr/>
              </a:pPr>
              <a:t>48</a:t>
            </a:fld>
            <a:endParaRPr lang="it-IT" smtClean="0"/>
          </a:p>
        </p:txBody>
      </p:sp>
      <p:sp>
        <p:nvSpPr>
          <p:cNvPr id="123907" name="Rectangle 2"/>
          <p:cNvSpPr>
            <a:spLocks noGrp="1" noChangeArrowheads="1"/>
          </p:cNvSpPr>
          <p:nvPr>
            <p:ph type="body" idx="1"/>
          </p:nvPr>
        </p:nvSpPr>
        <p:spPr bwMode="auto">
          <a:xfrm>
            <a:off x="752475" y="4573588"/>
            <a:ext cx="5427663" cy="3884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605" tIns="40578" rIns="82605" bIns="40578" numCol="1" anchor="t" anchorCtr="0" compatLnSpc="1">
            <a:prstTxWarp prst="textNoShape">
              <a:avLst/>
            </a:prstTxWarp>
          </a:bodyPr>
          <a:lstStyle/>
          <a:p>
            <a:pPr eaLnBrk="1" hangingPunct="1"/>
            <a:r>
              <a:rPr lang="en-US" altLang="en-US" smtClean="0"/>
              <a:t>Branch coverage requires each branch (edge) to be executed at least once. In the example on the slide, this would require to cover both the </a:t>
            </a:r>
            <a:r>
              <a:rPr lang="en-US" altLang="en-US" i="1" smtClean="0"/>
              <a:t>True</a:t>
            </a:r>
            <a:r>
              <a:rPr lang="en-US" altLang="en-US" smtClean="0"/>
              <a:t> and the </a:t>
            </a:r>
            <a:r>
              <a:rPr lang="en-US" altLang="en-US" i="1" smtClean="0"/>
              <a:t>False</a:t>
            </a:r>
            <a:r>
              <a:rPr lang="en-US" altLang="en-US" smtClean="0"/>
              <a:t> edges exiting the </a:t>
            </a:r>
            <a:r>
              <a:rPr lang="en-US" altLang="en-US" i="1" smtClean="0"/>
              <a:t>if</a:t>
            </a:r>
            <a:r>
              <a:rPr lang="en-US" altLang="en-US" smtClean="0"/>
              <a:t> condition. This can be achieved by adding a second test case, that exercise the </a:t>
            </a:r>
            <a:r>
              <a:rPr lang="en-US" altLang="en-US" i="1" smtClean="0"/>
              <a:t>False</a:t>
            </a:r>
            <a:r>
              <a:rPr lang="en-US" altLang="en-US" smtClean="0"/>
              <a:t> branch. Branch coverage improves (subsumes) statement coverage, since tests that satisfy branch coverage, satisfy also statement coverage, but not the contrary. In the example, branch coverage augments the possibility of revealing faults due to the erroneous handling of positive elements of the array (that are dealt with by the </a:t>
            </a:r>
            <a:r>
              <a:rPr lang="en-US" altLang="en-US" i="1" smtClean="0"/>
              <a:t>if-false</a:t>
            </a:r>
            <a:r>
              <a:rPr lang="en-US" altLang="en-US" smtClean="0"/>
              <a:t> branch). However, failures that occur when the cycle is not executed, failures due to one of the two conditions of the boolean while expression, failures due to the bad access of elements of the tail of the array would still remain uncaught.</a:t>
            </a:r>
          </a:p>
        </p:txBody>
      </p:sp>
      <p:sp>
        <p:nvSpPr>
          <p:cNvPr id="123908" name="Rectangle 3"/>
          <p:cNvSpPr>
            <a:spLocks noGrp="1" noRot="1" noChangeAspect="1" noChangeArrowheads="1" noTextEdit="1"/>
          </p:cNvSpPr>
          <p:nvPr>
            <p:ph type="sldImg"/>
          </p:nvPr>
        </p:nvSpPr>
        <p:spPr bwMode="auto">
          <a:xfrm>
            <a:off x="1509713" y="1038225"/>
            <a:ext cx="3946525" cy="2960688"/>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040862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p:txBody>
          <a:bodyPr/>
          <a:lstStyle/>
          <a:p>
            <a:pPr>
              <a:defRPr/>
            </a:pPr>
            <a:fld id="{A7C736CF-D2FF-4661-B53D-D886844DF563}" type="slidenum">
              <a:rPr lang="it-IT" smtClean="0"/>
              <a:pPr>
                <a:defRPr/>
              </a:pPr>
              <a:t>50</a:t>
            </a:fld>
            <a:endParaRPr lang="it-IT" smtClean="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6146025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5955"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011" tIns="45506" rIns="91011" bIns="45506"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59329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D8DCED"/>
                </a:solidFill>
                <a:latin typeface="Helvetica Neue" charset="0"/>
                <a:ea typeface="ＭＳ Ｐゴシック" charset="0"/>
              </a:defRPr>
            </a:lvl1pPr>
            <a:lvl2pPr marL="742950" indent="-285750" eaLnBrk="0" hangingPunct="0">
              <a:defRPr>
                <a:solidFill>
                  <a:srgbClr val="D8DCED"/>
                </a:solidFill>
                <a:latin typeface="Helvetica Neue" charset="0"/>
                <a:ea typeface="ＭＳ Ｐゴシック" charset="0"/>
              </a:defRPr>
            </a:lvl2pPr>
            <a:lvl3pPr marL="1143000" indent="-228600" eaLnBrk="0" hangingPunct="0">
              <a:defRPr>
                <a:solidFill>
                  <a:srgbClr val="D8DCED"/>
                </a:solidFill>
                <a:latin typeface="Helvetica Neue" charset="0"/>
                <a:ea typeface="ＭＳ Ｐゴシック" charset="0"/>
              </a:defRPr>
            </a:lvl3pPr>
            <a:lvl4pPr marL="1600200" indent="-228600" eaLnBrk="0" hangingPunct="0">
              <a:defRPr>
                <a:solidFill>
                  <a:srgbClr val="D8DCED"/>
                </a:solidFill>
                <a:latin typeface="Helvetica Neue" charset="0"/>
                <a:ea typeface="ＭＳ Ｐゴシック" charset="0"/>
              </a:defRPr>
            </a:lvl4pPr>
            <a:lvl5pPr marL="2057400" indent="-228600" eaLnBrk="0" hangingPunct="0">
              <a:defRPr>
                <a:solidFill>
                  <a:srgbClr val="D8DCED"/>
                </a:solidFill>
                <a:latin typeface="Helvetica Neue" charset="0"/>
                <a:ea typeface="ＭＳ Ｐゴシック" charset="0"/>
              </a:defRPr>
            </a:lvl5pPr>
            <a:lvl6pPr marL="2514600" indent="-228600" eaLnBrk="0" fontAlgn="base" hangingPunct="0">
              <a:spcBef>
                <a:spcPct val="0"/>
              </a:spcBef>
              <a:spcAft>
                <a:spcPct val="0"/>
              </a:spcAft>
              <a:defRPr>
                <a:solidFill>
                  <a:srgbClr val="D8DCED"/>
                </a:solidFill>
                <a:latin typeface="Helvetica Neue" charset="0"/>
                <a:ea typeface="ＭＳ Ｐゴシック" charset="0"/>
              </a:defRPr>
            </a:lvl6pPr>
            <a:lvl7pPr marL="2971800" indent="-228600" eaLnBrk="0" fontAlgn="base" hangingPunct="0">
              <a:spcBef>
                <a:spcPct val="0"/>
              </a:spcBef>
              <a:spcAft>
                <a:spcPct val="0"/>
              </a:spcAft>
              <a:defRPr>
                <a:solidFill>
                  <a:srgbClr val="D8DCED"/>
                </a:solidFill>
                <a:latin typeface="Helvetica Neue" charset="0"/>
                <a:ea typeface="ＭＳ Ｐゴシック" charset="0"/>
              </a:defRPr>
            </a:lvl7pPr>
            <a:lvl8pPr marL="3429000" indent="-228600" eaLnBrk="0" fontAlgn="base" hangingPunct="0">
              <a:spcBef>
                <a:spcPct val="0"/>
              </a:spcBef>
              <a:spcAft>
                <a:spcPct val="0"/>
              </a:spcAft>
              <a:defRPr>
                <a:solidFill>
                  <a:srgbClr val="D8DCED"/>
                </a:solidFill>
                <a:latin typeface="Helvetica Neue" charset="0"/>
                <a:ea typeface="ＭＳ Ｐゴシック" charset="0"/>
              </a:defRPr>
            </a:lvl8pPr>
            <a:lvl9pPr marL="3886200" indent="-228600" eaLnBrk="0" fontAlgn="base" hangingPunct="0">
              <a:spcBef>
                <a:spcPct val="0"/>
              </a:spcBef>
              <a:spcAft>
                <a:spcPct val="0"/>
              </a:spcAft>
              <a:defRPr>
                <a:solidFill>
                  <a:srgbClr val="D8DCED"/>
                </a:solidFill>
                <a:latin typeface="Helvetica Neue" charset="0"/>
                <a:ea typeface="ＭＳ Ｐゴシック" charset="0"/>
              </a:defRPr>
            </a:lvl9pPr>
          </a:lstStyle>
          <a:p>
            <a:pPr eaLnBrk="1" hangingPunct="1">
              <a:defRPr/>
            </a:pPr>
            <a:fld id="{AEEB0DEC-C46A-494B-BC33-9ED91ED8E191}" type="slidenum">
              <a:rPr lang="it-IT">
                <a:solidFill>
                  <a:schemeClr val="tx1"/>
                </a:solidFill>
              </a:rPr>
              <a:pPr eaLnBrk="1" hangingPunct="1">
                <a:defRPr/>
              </a:pPr>
              <a:t>52</a:t>
            </a:fld>
            <a:endParaRPr lang="it-IT">
              <a:solidFill>
                <a:schemeClr val="tx1"/>
              </a:solidFill>
            </a:endParaRPr>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latin typeface="Helvetica Neue" pitchFamily="2"/>
            </a:endParaRPr>
          </a:p>
        </p:txBody>
      </p:sp>
    </p:spTree>
    <p:extLst>
      <p:ext uri="{BB962C8B-B14F-4D97-AF65-F5344CB8AC3E}">
        <p14:creationId xmlns:p14="http://schemas.microsoft.com/office/powerpoint/2010/main" val="10142658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D8DCED"/>
                </a:solidFill>
                <a:latin typeface="Helvetica Neue" charset="0"/>
                <a:ea typeface="ＭＳ Ｐゴシック" charset="0"/>
              </a:defRPr>
            </a:lvl1pPr>
            <a:lvl2pPr marL="742950" indent="-285750" eaLnBrk="0" hangingPunct="0">
              <a:defRPr>
                <a:solidFill>
                  <a:srgbClr val="D8DCED"/>
                </a:solidFill>
                <a:latin typeface="Helvetica Neue" charset="0"/>
                <a:ea typeface="ＭＳ Ｐゴシック" charset="0"/>
              </a:defRPr>
            </a:lvl2pPr>
            <a:lvl3pPr marL="1143000" indent="-228600" eaLnBrk="0" hangingPunct="0">
              <a:defRPr>
                <a:solidFill>
                  <a:srgbClr val="D8DCED"/>
                </a:solidFill>
                <a:latin typeface="Helvetica Neue" charset="0"/>
                <a:ea typeface="ＭＳ Ｐゴシック" charset="0"/>
              </a:defRPr>
            </a:lvl3pPr>
            <a:lvl4pPr marL="1600200" indent="-228600" eaLnBrk="0" hangingPunct="0">
              <a:defRPr>
                <a:solidFill>
                  <a:srgbClr val="D8DCED"/>
                </a:solidFill>
                <a:latin typeface="Helvetica Neue" charset="0"/>
                <a:ea typeface="ＭＳ Ｐゴシック" charset="0"/>
              </a:defRPr>
            </a:lvl4pPr>
            <a:lvl5pPr marL="2057400" indent="-228600" eaLnBrk="0" hangingPunct="0">
              <a:defRPr>
                <a:solidFill>
                  <a:srgbClr val="D8DCED"/>
                </a:solidFill>
                <a:latin typeface="Helvetica Neue" charset="0"/>
                <a:ea typeface="ＭＳ Ｐゴシック" charset="0"/>
              </a:defRPr>
            </a:lvl5pPr>
            <a:lvl6pPr marL="2514600" indent="-228600" eaLnBrk="0" fontAlgn="base" hangingPunct="0">
              <a:spcBef>
                <a:spcPct val="0"/>
              </a:spcBef>
              <a:spcAft>
                <a:spcPct val="0"/>
              </a:spcAft>
              <a:defRPr>
                <a:solidFill>
                  <a:srgbClr val="D8DCED"/>
                </a:solidFill>
                <a:latin typeface="Helvetica Neue" charset="0"/>
                <a:ea typeface="ＭＳ Ｐゴシック" charset="0"/>
              </a:defRPr>
            </a:lvl6pPr>
            <a:lvl7pPr marL="2971800" indent="-228600" eaLnBrk="0" fontAlgn="base" hangingPunct="0">
              <a:spcBef>
                <a:spcPct val="0"/>
              </a:spcBef>
              <a:spcAft>
                <a:spcPct val="0"/>
              </a:spcAft>
              <a:defRPr>
                <a:solidFill>
                  <a:srgbClr val="D8DCED"/>
                </a:solidFill>
                <a:latin typeface="Helvetica Neue" charset="0"/>
                <a:ea typeface="ＭＳ Ｐゴシック" charset="0"/>
              </a:defRPr>
            </a:lvl7pPr>
            <a:lvl8pPr marL="3429000" indent="-228600" eaLnBrk="0" fontAlgn="base" hangingPunct="0">
              <a:spcBef>
                <a:spcPct val="0"/>
              </a:spcBef>
              <a:spcAft>
                <a:spcPct val="0"/>
              </a:spcAft>
              <a:defRPr>
                <a:solidFill>
                  <a:srgbClr val="D8DCED"/>
                </a:solidFill>
                <a:latin typeface="Helvetica Neue" charset="0"/>
                <a:ea typeface="ＭＳ Ｐゴシック" charset="0"/>
              </a:defRPr>
            </a:lvl8pPr>
            <a:lvl9pPr marL="3886200" indent="-228600" eaLnBrk="0" fontAlgn="base" hangingPunct="0">
              <a:spcBef>
                <a:spcPct val="0"/>
              </a:spcBef>
              <a:spcAft>
                <a:spcPct val="0"/>
              </a:spcAft>
              <a:defRPr>
                <a:solidFill>
                  <a:srgbClr val="D8DCED"/>
                </a:solidFill>
                <a:latin typeface="Helvetica Neue" charset="0"/>
                <a:ea typeface="ＭＳ Ｐゴシック" charset="0"/>
              </a:defRPr>
            </a:lvl9pPr>
          </a:lstStyle>
          <a:p>
            <a:pPr eaLnBrk="1" hangingPunct="1">
              <a:defRPr/>
            </a:pPr>
            <a:fld id="{A996FB40-88B9-4EE1-8967-AE2971C6AD43}" type="slidenum">
              <a:rPr lang="it-IT">
                <a:solidFill>
                  <a:schemeClr val="tx1"/>
                </a:solidFill>
              </a:rPr>
              <a:pPr eaLnBrk="1" hangingPunct="1">
                <a:defRPr/>
              </a:pPr>
              <a:t>53</a:t>
            </a:fld>
            <a:endParaRPr lang="it-IT">
              <a:solidFill>
                <a:schemeClr val="tx1"/>
              </a:solidFill>
            </a:endParaRPr>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latin typeface="Helvetica Neue" pitchFamily="2"/>
            </a:endParaRPr>
          </a:p>
        </p:txBody>
      </p:sp>
    </p:spTree>
    <p:extLst>
      <p:ext uri="{BB962C8B-B14F-4D97-AF65-F5344CB8AC3E}">
        <p14:creationId xmlns:p14="http://schemas.microsoft.com/office/powerpoint/2010/main" val="537912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rgbClr val="D8DCED"/>
                </a:solidFill>
                <a:latin typeface="Helvetica Neue" charset="0"/>
                <a:ea typeface="ＭＳ Ｐゴシック" charset="0"/>
              </a:defRPr>
            </a:lvl1pPr>
            <a:lvl2pPr marL="742950" indent="-285750" eaLnBrk="0" hangingPunct="0">
              <a:defRPr>
                <a:solidFill>
                  <a:srgbClr val="D8DCED"/>
                </a:solidFill>
                <a:latin typeface="Helvetica Neue" charset="0"/>
                <a:ea typeface="ＭＳ Ｐゴシック" charset="0"/>
              </a:defRPr>
            </a:lvl2pPr>
            <a:lvl3pPr marL="1143000" indent="-228600" eaLnBrk="0" hangingPunct="0">
              <a:defRPr>
                <a:solidFill>
                  <a:srgbClr val="D8DCED"/>
                </a:solidFill>
                <a:latin typeface="Helvetica Neue" charset="0"/>
                <a:ea typeface="ＭＳ Ｐゴシック" charset="0"/>
              </a:defRPr>
            </a:lvl3pPr>
            <a:lvl4pPr marL="1600200" indent="-228600" eaLnBrk="0" hangingPunct="0">
              <a:defRPr>
                <a:solidFill>
                  <a:srgbClr val="D8DCED"/>
                </a:solidFill>
                <a:latin typeface="Helvetica Neue" charset="0"/>
                <a:ea typeface="ＭＳ Ｐゴシック" charset="0"/>
              </a:defRPr>
            </a:lvl4pPr>
            <a:lvl5pPr marL="2057400" indent="-228600" eaLnBrk="0" hangingPunct="0">
              <a:defRPr>
                <a:solidFill>
                  <a:srgbClr val="D8DCED"/>
                </a:solidFill>
                <a:latin typeface="Helvetica Neue" charset="0"/>
                <a:ea typeface="ＭＳ Ｐゴシック" charset="0"/>
              </a:defRPr>
            </a:lvl5pPr>
            <a:lvl6pPr marL="2514600" indent="-228600" eaLnBrk="0" fontAlgn="base" hangingPunct="0">
              <a:spcBef>
                <a:spcPct val="0"/>
              </a:spcBef>
              <a:spcAft>
                <a:spcPct val="0"/>
              </a:spcAft>
              <a:defRPr>
                <a:solidFill>
                  <a:srgbClr val="D8DCED"/>
                </a:solidFill>
                <a:latin typeface="Helvetica Neue" charset="0"/>
                <a:ea typeface="ＭＳ Ｐゴシック" charset="0"/>
              </a:defRPr>
            </a:lvl6pPr>
            <a:lvl7pPr marL="2971800" indent="-228600" eaLnBrk="0" fontAlgn="base" hangingPunct="0">
              <a:spcBef>
                <a:spcPct val="0"/>
              </a:spcBef>
              <a:spcAft>
                <a:spcPct val="0"/>
              </a:spcAft>
              <a:defRPr>
                <a:solidFill>
                  <a:srgbClr val="D8DCED"/>
                </a:solidFill>
                <a:latin typeface="Helvetica Neue" charset="0"/>
                <a:ea typeface="ＭＳ Ｐゴシック" charset="0"/>
              </a:defRPr>
            </a:lvl7pPr>
            <a:lvl8pPr marL="3429000" indent="-228600" eaLnBrk="0" fontAlgn="base" hangingPunct="0">
              <a:spcBef>
                <a:spcPct val="0"/>
              </a:spcBef>
              <a:spcAft>
                <a:spcPct val="0"/>
              </a:spcAft>
              <a:defRPr>
                <a:solidFill>
                  <a:srgbClr val="D8DCED"/>
                </a:solidFill>
                <a:latin typeface="Helvetica Neue" charset="0"/>
                <a:ea typeface="ＭＳ Ｐゴシック" charset="0"/>
              </a:defRPr>
            </a:lvl8pPr>
            <a:lvl9pPr marL="3886200" indent="-228600" eaLnBrk="0" fontAlgn="base" hangingPunct="0">
              <a:spcBef>
                <a:spcPct val="0"/>
              </a:spcBef>
              <a:spcAft>
                <a:spcPct val="0"/>
              </a:spcAft>
              <a:defRPr>
                <a:solidFill>
                  <a:srgbClr val="D8DCED"/>
                </a:solidFill>
                <a:latin typeface="Helvetica Neue" charset="0"/>
                <a:ea typeface="ＭＳ Ｐゴシック" charset="0"/>
              </a:defRPr>
            </a:lvl9pPr>
          </a:lstStyle>
          <a:p>
            <a:pPr eaLnBrk="1" hangingPunct="1">
              <a:defRPr/>
            </a:pPr>
            <a:fld id="{E522A469-C2B8-45A7-A0B2-89BDCE2FB27D}" type="slidenum">
              <a:rPr lang="it-IT">
                <a:solidFill>
                  <a:schemeClr val="tx1"/>
                </a:solidFill>
              </a:rPr>
              <a:pPr eaLnBrk="1" hangingPunct="1">
                <a:defRPr/>
              </a:pPr>
              <a:t>54</a:t>
            </a:fld>
            <a:endParaRPr lang="it-IT">
              <a:solidFill>
                <a:schemeClr val="tx1"/>
              </a:solidFill>
            </a:endParaRPr>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latin typeface="Helvetica Neue" pitchFamily="2"/>
            </a:endParaRPr>
          </a:p>
        </p:txBody>
      </p:sp>
    </p:spTree>
    <p:extLst>
      <p:ext uri="{BB962C8B-B14F-4D97-AF65-F5344CB8AC3E}">
        <p14:creationId xmlns:p14="http://schemas.microsoft.com/office/powerpoint/2010/main" val="23424325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p:txBody>
          <a:bodyPr/>
          <a:lstStyle/>
          <a:p>
            <a:pPr>
              <a:defRPr/>
            </a:pPr>
            <a:fld id="{4B77FD38-53BB-42ED-B73F-C8F61B0B5073}" type="slidenum">
              <a:rPr lang="it-IT" smtClean="0"/>
              <a:pPr>
                <a:defRPr/>
              </a:pPr>
              <a:t>55</a:t>
            </a:fld>
            <a:endParaRPr lang="it-IT" smtClean="0"/>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38448941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p>
            <a:pPr>
              <a:defRPr/>
            </a:pPr>
            <a:fld id="{F577F60B-C4E1-492A-95AE-3B4FC0A010F5}" type="slidenum">
              <a:rPr lang="it-IT" smtClean="0"/>
              <a:pPr>
                <a:defRPr/>
              </a:pPr>
              <a:t>57</a:t>
            </a:fld>
            <a:endParaRPr lang="it-IT" smtClean="0"/>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6"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1051150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a:defRPr/>
            </a:pPr>
            <a:fld id="{F4A16CAA-C2B6-4E17-98D2-344E629A3DB1}" type="slidenum">
              <a:rPr lang="it-IT" smtClean="0"/>
              <a:pPr>
                <a:defRPr/>
              </a:pPr>
              <a:t>58</a:t>
            </a:fld>
            <a:endParaRPr lang="it-IT" smtClean="0"/>
          </a:p>
        </p:txBody>
      </p:sp>
      <p:sp>
        <p:nvSpPr>
          <p:cNvPr id="1320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430792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1141413" y="381000"/>
            <a:ext cx="4575175" cy="3430588"/>
          </a:xfrm>
          <a:solidFill>
            <a:srgbClr val="FFFFFF"/>
          </a:solidFill>
          <a:ln>
            <a:solidFill>
              <a:srgbClr val="000000"/>
            </a:solidFill>
            <a:miter lim="800000"/>
            <a:headEnd/>
            <a:tailEnd/>
          </a:ln>
        </p:spPr>
      </p:sp>
      <p:sp>
        <p:nvSpPr>
          <p:cNvPr id="133123" name="Rectangle 3"/>
          <p:cNvSpPr>
            <a:spLocks noGrp="1" noChangeArrowheads="1"/>
          </p:cNvSpPr>
          <p:nvPr>
            <p:ph type="body" idx="1"/>
          </p:nvPr>
        </p:nvSpPr>
        <p:spPr bwMode="auto">
          <a:xfrm>
            <a:off x="687388" y="4114800"/>
            <a:ext cx="5483225" cy="4495800"/>
          </a:xfrm>
          <a:solidFill>
            <a:srgbClr val="FFFFFF"/>
          </a:solidFill>
          <a:ln>
            <a:solidFill>
              <a:srgbClr val="000000"/>
            </a:solidFill>
            <a:miter lim="800000"/>
            <a:headEnd/>
            <a:tailEnd/>
          </a:ln>
        </p:spPr>
        <p:txBody>
          <a:bodyPr wrap="square" lIns="87860" tIns="43930" rIns="87860" bIns="43930"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363578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p:txBody>
          <a:bodyPr/>
          <a:lstStyle/>
          <a:p>
            <a:pPr>
              <a:defRPr/>
            </a:pPr>
            <a:fld id="{74E737B2-04F9-4720-AE5D-DF3AFB40A1BC}" type="slidenum">
              <a:rPr lang="it-IT" smtClean="0"/>
              <a:pPr>
                <a:defRPr/>
              </a:pPr>
              <a:t>3</a:t>
            </a:fld>
            <a:endParaRPr lang="it-IT" smtClean="0"/>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0"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19718538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bwMode="auto">
          <a:xfrm>
            <a:off x="752475" y="4572000"/>
            <a:ext cx="5429250" cy="388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46" tIns="42709" rIns="86946" bIns="42709" numCol="1" anchor="t" anchorCtr="0" compatLnSpc="1">
            <a:prstTxWarp prst="textNoShape">
              <a:avLst/>
            </a:prstTxWarp>
          </a:bodyPr>
          <a:lstStyle/>
          <a:p>
            <a:r>
              <a:rPr lang="en-US" altLang="it-IT" smtClean="0"/>
              <a:t>A test scaffolding is composed of </a:t>
            </a:r>
          </a:p>
          <a:p>
            <a:pPr lvl="1"/>
            <a:r>
              <a:rPr lang="en-US" altLang="it-IT" smtClean="0"/>
              <a:t> one or more drivers, that provide a prototype activation environment for the unit under test . For procedural programs, drivers initialize non-local variables and parameters, and call the unit.</a:t>
            </a:r>
          </a:p>
          <a:p>
            <a:pPr lvl="1"/>
            <a:r>
              <a:rPr lang="en-US" altLang="it-IT" smtClean="0"/>
              <a:t> one or more stubs, that provides a prototype of the units used by the program to be tested. </a:t>
            </a:r>
          </a:p>
          <a:p>
            <a:pPr lvl="1"/>
            <a:r>
              <a:rPr lang="en-US" altLang="it-IT" smtClean="0"/>
              <a:t> one or more oracles, i.e., acceptors, that identify the tests that cause failures.</a:t>
            </a:r>
          </a:p>
        </p:txBody>
      </p:sp>
      <p:sp>
        <p:nvSpPr>
          <p:cNvPr id="134147" name="Rectangle 3"/>
          <p:cNvSpPr>
            <a:spLocks noGrp="1" noRot="1" noChangeAspect="1" noChangeArrowheads="1" noTextEdit="1"/>
          </p:cNvSpPr>
          <p:nvPr>
            <p:ph type="sldImg"/>
          </p:nvPr>
        </p:nvSpPr>
        <p:spPr bwMode="auto">
          <a:xfrm>
            <a:off x="1290638" y="796925"/>
            <a:ext cx="4276725" cy="320675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7532959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p>
            <a:pPr>
              <a:defRPr/>
            </a:pPr>
            <a:fld id="{47259BDA-7597-41A1-A024-495989C21B5A}" type="slidenum">
              <a:rPr lang="it-IT" smtClean="0"/>
              <a:pPr>
                <a:defRPr/>
              </a:pPr>
              <a:t>61</a:t>
            </a:fld>
            <a:endParaRPr lang="it-IT" smtClean="0"/>
          </a:p>
        </p:txBody>
      </p:sp>
      <p:sp>
        <p:nvSpPr>
          <p:cNvPr id="135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31357063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p>
            <a:pPr>
              <a:defRPr/>
            </a:pPr>
            <a:fld id="{4F4DC192-2A8D-4C83-9192-1CA832D02F3B}" type="slidenum">
              <a:rPr lang="it-IT" smtClean="0"/>
              <a:pPr>
                <a:defRPr/>
              </a:pPr>
              <a:t>62</a:t>
            </a:fld>
            <a:endParaRPr lang="it-IT" smtClean="0"/>
          </a:p>
        </p:txBody>
      </p:sp>
      <p:sp>
        <p:nvSpPr>
          <p:cNvPr id="1361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3005751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p>
            <a:pPr>
              <a:defRPr/>
            </a:pPr>
            <a:fld id="{D61F41AF-ACB7-4234-8713-10D8C5418ACC}" type="slidenum">
              <a:rPr lang="it-IT" smtClean="0"/>
              <a:pPr>
                <a:defRPr/>
              </a:pPr>
              <a:t>63</a:t>
            </a:fld>
            <a:endParaRPr lang="it-IT" smtClean="0"/>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71689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p:txBody>
          <a:bodyPr/>
          <a:lstStyle/>
          <a:p>
            <a:pPr>
              <a:defRPr/>
            </a:pPr>
            <a:fld id="{79D6BE87-8B17-4F16-98BA-E0DD1CF2282C}" type="slidenum">
              <a:rPr lang="it-IT" smtClean="0"/>
              <a:pPr>
                <a:defRPr/>
              </a:pPr>
              <a:t>64</a:t>
            </a:fld>
            <a:endParaRPr lang="it-IT" smtClean="0"/>
          </a:p>
        </p:txBody>
      </p:sp>
      <p:sp>
        <p:nvSpPr>
          <p:cNvPr id="138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16959371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p>
            <a:pPr>
              <a:defRPr/>
            </a:pPr>
            <a:fld id="{D900F5B7-C2A9-40B6-AFA8-A127090CEC31}" type="slidenum">
              <a:rPr lang="it-IT" smtClean="0"/>
              <a:pPr>
                <a:defRPr/>
              </a:pPr>
              <a:t>65</a:t>
            </a:fld>
            <a:endParaRPr lang="it-IT" smtClean="0"/>
          </a:p>
        </p:txBody>
      </p:sp>
      <p:sp>
        <p:nvSpPr>
          <p:cNvPr id="154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8"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1615289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p:txBody>
          <a:bodyPr/>
          <a:lstStyle/>
          <a:p>
            <a:pPr>
              <a:defRPr/>
            </a:pPr>
            <a:fld id="{92FF114B-173F-4D9E-9115-869547091935}" type="slidenum">
              <a:rPr lang="it-IT" smtClean="0"/>
              <a:pPr>
                <a:defRPr/>
              </a:pPr>
              <a:t>66</a:t>
            </a:fld>
            <a:endParaRPr lang="it-IT" smtClean="0"/>
          </a:p>
        </p:txBody>
      </p:sp>
      <p:sp>
        <p:nvSpPr>
          <p:cNvPr id="155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2"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2128803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p:txBody>
          <a:bodyPr/>
          <a:lstStyle/>
          <a:p>
            <a:pPr>
              <a:defRPr/>
            </a:pPr>
            <a:fld id="{2577D152-782B-4799-9FA1-C7F55C2B4117}" type="slidenum">
              <a:rPr lang="it-IT" smtClean="0"/>
              <a:pPr>
                <a:defRPr/>
              </a:pPr>
              <a:t>67</a:t>
            </a:fld>
            <a:endParaRPr lang="it-IT" smtClean="0"/>
          </a:p>
        </p:txBody>
      </p:sp>
      <p:sp>
        <p:nvSpPr>
          <p:cNvPr id="156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6"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8414207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p>
            <a:pPr>
              <a:defRPr/>
            </a:pPr>
            <a:fld id="{8BA7DE5D-6637-4D5B-B236-A04F75389044}" type="slidenum">
              <a:rPr lang="it-IT" smtClean="0"/>
              <a:pPr>
                <a:defRPr/>
              </a:pPr>
              <a:t>68</a:t>
            </a:fld>
            <a:endParaRPr lang="it-IT" smtClean="0"/>
          </a:p>
        </p:txBody>
      </p:sp>
      <p:sp>
        <p:nvSpPr>
          <p:cNvPr id="157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700"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0178983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p:txBody>
          <a:bodyPr/>
          <a:lstStyle/>
          <a:p>
            <a:pPr>
              <a:defRPr/>
            </a:pPr>
            <a:fld id="{7B5B6228-CE5B-4B7E-AAB0-8969469E18DB}" type="slidenum">
              <a:rPr lang="it-IT" smtClean="0"/>
              <a:pPr>
                <a:defRPr/>
              </a:pPr>
              <a:t>69</a:t>
            </a:fld>
            <a:endParaRPr lang="it-IT" smtClean="0"/>
          </a:p>
        </p:txBody>
      </p:sp>
      <p:sp>
        <p:nvSpPr>
          <p:cNvPr id="158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4"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1774197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01AC8872-204C-4B05-A698-4DEA79A3F6C8}" type="slidenum">
              <a:rPr lang="it-IT" smtClean="0"/>
              <a:pPr>
                <a:defRPr/>
              </a:pPr>
              <a:t>4</a:t>
            </a:fld>
            <a:endParaRPr lang="it-IT"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334880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92175" eaLnBrk="0" hangingPunct="0">
              <a:defRPr>
                <a:solidFill>
                  <a:schemeClr val="tx1"/>
                </a:solidFill>
                <a:latin typeface="Arial" pitchFamily="34" charset="0"/>
                <a:cs typeface="Arial" pitchFamily="34" charset="0"/>
              </a:defRPr>
            </a:lvl1pPr>
            <a:lvl2pPr marL="742950" indent="-285750" defTabSz="892175" eaLnBrk="0" hangingPunct="0">
              <a:defRPr>
                <a:solidFill>
                  <a:schemeClr val="tx1"/>
                </a:solidFill>
                <a:latin typeface="Arial" pitchFamily="34" charset="0"/>
                <a:cs typeface="Arial" pitchFamily="34" charset="0"/>
              </a:defRPr>
            </a:lvl2pPr>
            <a:lvl3pPr marL="1143000" indent="-228600" defTabSz="892175" eaLnBrk="0" hangingPunct="0">
              <a:defRPr>
                <a:solidFill>
                  <a:schemeClr val="tx1"/>
                </a:solidFill>
                <a:latin typeface="Arial" pitchFamily="34" charset="0"/>
                <a:cs typeface="Arial" pitchFamily="34" charset="0"/>
              </a:defRPr>
            </a:lvl3pPr>
            <a:lvl4pPr marL="1600200" indent="-228600" defTabSz="892175" eaLnBrk="0" hangingPunct="0">
              <a:defRPr>
                <a:solidFill>
                  <a:schemeClr val="tx1"/>
                </a:solidFill>
                <a:latin typeface="Arial" pitchFamily="34" charset="0"/>
                <a:cs typeface="Arial" pitchFamily="34" charset="0"/>
              </a:defRPr>
            </a:lvl4pPr>
            <a:lvl5pPr marL="2057400" indent="-228600" defTabSz="892175" eaLnBrk="0" hangingPunct="0">
              <a:defRPr>
                <a:solidFill>
                  <a:schemeClr val="tx1"/>
                </a:solidFill>
                <a:latin typeface="Arial" pitchFamily="34" charset="0"/>
                <a:cs typeface="Arial" pitchFamily="34" charset="0"/>
              </a:defRPr>
            </a:lvl5pPr>
            <a:lvl6pPr marL="2514600" indent="-228600" defTabSz="892175"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892175"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892175"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892175"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pPr>
            <a:fld id="{B35AEBEC-109C-4B5A-9C3B-C4E4BBBD4D69}" type="slidenum">
              <a:rPr lang="it-IT" altLang="it-IT" sz="1100" smtClean="0">
                <a:latin typeface="Times New Roman" pitchFamily="18" charset="0"/>
                <a:ea typeface="AppleGothic"/>
                <a:cs typeface="AppleGothic"/>
              </a:rPr>
              <a:pPr fontAlgn="base">
                <a:spcBef>
                  <a:spcPct val="0"/>
                </a:spcBef>
                <a:spcAft>
                  <a:spcPct val="0"/>
                </a:spcAft>
              </a:pPr>
              <a:t>70</a:t>
            </a:fld>
            <a:endParaRPr lang="it-IT" altLang="it-IT" sz="1100" smtClean="0">
              <a:latin typeface="Times New Roman" pitchFamily="18" charset="0"/>
              <a:ea typeface="AppleGothic"/>
              <a:cs typeface="AppleGothic"/>
            </a:endParaRPr>
          </a:p>
        </p:txBody>
      </p:sp>
      <p:sp>
        <p:nvSpPr>
          <p:cNvPr id="159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t-IT" smtClean="0">
              <a:ea typeface="MS PGothic" pitchFamily="34" charset="-128"/>
            </a:endParaRPr>
          </a:p>
        </p:txBody>
      </p:sp>
    </p:spTree>
    <p:extLst>
      <p:ext uri="{BB962C8B-B14F-4D97-AF65-F5344CB8AC3E}">
        <p14:creationId xmlns:p14="http://schemas.microsoft.com/office/powerpoint/2010/main" val="25656433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92175" eaLnBrk="0" hangingPunct="0">
              <a:defRPr>
                <a:solidFill>
                  <a:schemeClr val="tx1"/>
                </a:solidFill>
                <a:latin typeface="Arial" pitchFamily="34" charset="0"/>
                <a:cs typeface="Arial" pitchFamily="34" charset="0"/>
              </a:defRPr>
            </a:lvl1pPr>
            <a:lvl2pPr marL="742950" indent="-285750" defTabSz="892175" eaLnBrk="0" hangingPunct="0">
              <a:defRPr>
                <a:solidFill>
                  <a:schemeClr val="tx1"/>
                </a:solidFill>
                <a:latin typeface="Arial" pitchFamily="34" charset="0"/>
                <a:cs typeface="Arial" pitchFamily="34" charset="0"/>
              </a:defRPr>
            </a:lvl2pPr>
            <a:lvl3pPr marL="1143000" indent="-228600" defTabSz="892175" eaLnBrk="0" hangingPunct="0">
              <a:defRPr>
                <a:solidFill>
                  <a:schemeClr val="tx1"/>
                </a:solidFill>
                <a:latin typeface="Arial" pitchFamily="34" charset="0"/>
                <a:cs typeface="Arial" pitchFamily="34" charset="0"/>
              </a:defRPr>
            </a:lvl3pPr>
            <a:lvl4pPr marL="1600200" indent="-228600" defTabSz="892175" eaLnBrk="0" hangingPunct="0">
              <a:defRPr>
                <a:solidFill>
                  <a:schemeClr val="tx1"/>
                </a:solidFill>
                <a:latin typeface="Arial" pitchFamily="34" charset="0"/>
                <a:cs typeface="Arial" pitchFamily="34" charset="0"/>
              </a:defRPr>
            </a:lvl4pPr>
            <a:lvl5pPr marL="2057400" indent="-228600" defTabSz="892175" eaLnBrk="0" hangingPunct="0">
              <a:defRPr>
                <a:solidFill>
                  <a:schemeClr val="tx1"/>
                </a:solidFill>
                <a:latin typeface="Arial" pitchFamily="34" charset="0"/>
                <a:cs typeface="Arial" pitchFamily="34" charset="0"/>
              </a:defRPr>
            </a:lvl5pPr>
            <a:lvl6pPr marL="2514600" indent="-228600" defTabSz="892175"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892175"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892175"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892175"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pPr>
            <a:fld id="{C0F838C8-BBE2-4CA8-8CA6-036EA10CF1D9}" type="slidenum">
              <a:rPr lang="it-IT" altLang="it-IT" sz="1100" smtClean="0">
                <a:latin typeface="Times New Roman" pitchFamily="18" charset="0"/>
                <a:ea typeface="AppleGothic"/>
                <a:cs typeface="AppleGothic"/>
              </a:rPr>
              <a:pPr fontAlgn="base">
                <a:spcBef>
                  <a:spcPct val="0"/>
                </a:spcBef>
                <a:spcAft>
                  <a:spcPct val="0"/>
                </a:spcAft>
              </a:pPr>
              <a:t>71</a:t>
            </a:fld>
            <a:endParaRPr lang="it-IT" altLang="it-IT" sz="1100" smtClean="0">
              <a:latin typeface="Times New Roman" pitchFamily="18" charset="0"/>
              <a:ea typeface="AppleGothic"/>
              <a:cs typeface="AppleGothic"/>
            </a:endParaRPr>
          </a:p>
        </p:txBody>
      </p:sp>
      <p:sp>
        <p:nvSpPr>
          <p:cNvPr id="160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t-IT" smtClean="0">
              <a:ea typeface="MS PGothic" pitchFamily="34" charset="-128"/>
            </a:endParaRPr>
          </a:p>
        </p:txBody>
      </p:sp>
    </p:spTree>
    <p:extLst>
      <p:ext uri="{BB962C8B-B14F-4D97-AF65-F5344CB8AC3E}">
        <p14:creationId xmlns:p14="http://schemas.microsoft.com/office/powerpoint/2010/main" val="23152811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92175" eaLnBrk="0" hangingPunct="0">
              <a:defRPr>
                <a:solidFill>
                  <a:schemeClr val="tx1"/>
                </a:solidFill>
                <a:latin typeface="Arial" pitchFamily="34" charset="0"/>
                <a:cs typeface="Arial" pitchFamily="34" charset="0"/>
              </a:defRPr>
            </a:lvl1pPr>
            <a:lvl2pPr marL="742950" indent="-285750" defTabSz="892175" eaLnBrk="0" hangingPunct="0">
              <a:defRPr>
                <a:solidFill>
                  <a:schemeClr val="tx1"/>
                </a:solidFill>
                <a:latin typeface="Arial" pitchFamily="34" charset="0"/>
                <a:cs typeface="Arial" pitchFamily="34" charset="0"/>
              </a:defRPr>
            </a:lvl2pPr>
            <a:lvl3pPr marL="1143000" indent="-228600" defTabSz="892175" eaLnBrk="0" hangingPunct="0">
              <a:defRPr>
                <a:solidFill>
                  <a:schemeClr val="tx1"/>
                </a:solidFill>
                <a:latin typeface="Arial" pitchFamily="34" charset="0"/>
                <a:cs typeface="Arial" pitchFamily="34" charset="0"/>
              </a:defRPr>
            </a:lvl3pPr>
            <a:lvl4pPr marL="1600200" indent="-228600" defTabSz="892175" eaLnBrk="0" hangingPunct="0">
              <a:defRPr>
                <a:solidFill>
                  <a:schemeClr val="tx1"/>
                </a:solidFill>
                <a:latin typeface="Arial" pitchFamily="34" charset="0"/>
                <a:cs typeface="Arial" pitchFamily="34" charset="0"/>
              </a:defRPr>
            </a:lvl4pPr>
            <a:lvl5pPr marL="2057400" indent="-228600" defTabSz="892175" eaLnBrk="0" hangingPunct="0">
              <a:defRPr>
                <a:solidFill>
                  <a:schemeClr val="tx1"/>
                </a:solidFill>
                <a:latin typeface="Arial" pitchFamily="34" charset="0"/>
                <a:cs typeface="Arial" pitchFamily="34" charset="0"/>
              </a:defRPr>
            </a:lvl5pPr>
            <a:lvl6pPr marL="2514600" indent="-228600" defTabSz="892175"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892175"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892175"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892175"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pPr>
            <a:fld id="{BE93A4E1-3675-4AA4-B15F-1B6E64634026}" type="slidenum">
              <a:rPr lang="it-IT" altLang="it-IT" sz="1100" smtClean="0">
                <a:latin typeface="Times New Roman" pitchFamily="18" charset="0"/>
                <a:ea typeface="AppleGothic"/>
                <a:cs typeface="AppleGothic"/>
              </a:rPr>
              <a:pPr fontAlgn="base">
                <a:spcBef>
                  <a:spcPct val="0"/>
                </a:spcBef>
                <a:spcAft>
                  <a:spcPct val="0"/>
                </a:spcAft>
              </a:pPr>
              <a:t>72</a:t>
            </a:fld>
            <a:endParaRPr lang="it-IT" altLang="it-IT" sz="1100" smtClean="0">
              <a:latin typeface="Times New Roman" pitchFamily="18" charset="0"/>
              <a:ea typeface="AppleGothic"/>
              <a:cs typeface="AppleGothic"/>
            </a:endParaRPr>
          </a:p>
        </p:txBody>
      </p:sp>
      <p:sp>
        <p:nvSpPr>
          <p:cNvPr id="161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t-IT" smtClean="0">
              <a:ea typeface="MS PGothic" pitchFamily="34" charset="-128"/>
            </a:endParaRPr>
          </a:p>
        </p:txBody>
      </p:sp>
    </p:spTree>
    <p:extLst>
      <p:ext uri="{BB962C8B-B14F-4D97-AF65-F5344CB8AC3E}">
        <p14:creationId xmlns:p14="http://schemas.microsoft.com/office/powerpoint/2010/main" val="2106967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pPr>
              <a:defRPr/>
            </a:pPr>
            <a:fld id="{107AE614-6588-4853-ADF9-169830F42FDF}" type="slidenum">
              <a:rPr lang="it-IT" smtClean="0"/>
              <a:pPr>
                <a:defRPr/>
              </a:pPr>
              <a:t>5</a:t>
            </a:fld>
            <a:endParaRPr lang="it-IT" smtClean="0"/>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501300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93763" eaLnBrk="0" hangingPunct="0">
              <a:defRPr>
                <a:solidFill>
                  <a:schemeClr val="tx1"/>
                </a:solidFill>
                <a:latin typeface="Arial" pitchFamily="34" charset="0"/>
                <a:cs typeface="Arial" pitchFamily="34" charset="0"/>
              </a:defRPr>
            </a:lvl1pPr>
            <a:lvl2pPr marL="742950" indent="-285750" defTabSz="893763" eaLnBrk="0" hangingPunct="0">
              <a:defRPr>
                <a:solidFill>
                  <a:schemeClr val="tx1"/>
                </a:solidFill>
                <a:latin typeface="Arial" pitchFamily="34" charset="0"/>
                <a:cs typeface="Arial" pitchFamily="34" charset="0"/>
              </a:defRPr>
            </a:lvl2pPr>
            <a:lvl3pPr marL="1143000" indent="-228600" defTabSz="893763" eaLnBrk="0" hangingPunct="0">
              <a:defRPr>
                <a:solidFill>
                  <a:schemeClr val="tx1"/>
                </a:solidFill>
                <a:latin typeface="Arial" pitchFamily="34" charset="0"/>
                <a:cs typeface="Arial" pitchFamily="34" charset="0"/>
              </a:defRPr>
            </a:lvl3pPr>
            <a:lvl4pPr marL="1600200" indent="-228600" defTabSz="893763" eaLnBrk="0" hangingPunct="0">
              <a:defRPr>
                <a:solidFill>
                  <a:schemeClr val="tx1"/>
                </a:solidFill>
                <a:latin typeface="Arial" pitchFamily="34" charset="0"/>
                <a:cs typeface="Arial" pitchFamily="34" charset="0"/>
              </a:defRPr>
            </a:lvl4pPr>
            <a:lvl5pPr marL="2057400" indent="-228600" defTabSz="893763" eaLnBrk="0" hangingPunct="0">
              <a:defRPr>
                <a:solidFill>
                  <a:schemeClr val="tx1"/>
                </a:solidFill>
                <a:latin typeface="Arial" pitchFamily="34" charset="0"/>
                <a:cs typeface="Arial" pitchFamily="34" charset="0"/>
              </a:defRPr>
            </a:lvl5pPr>
            <a:lvl6pPr marL="2514600" indent="-228600" defTabSz="89376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89376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89376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893763"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pPr>
            <a:fld id="{C8B22BB3-690E-45FE-AFBA-7D1E1F62F39B}" type="slidenum">
              <a:rPr lang="it-IT" altLang="it-IT" sz="1100" smtClean="0">
                <a:latin typeface="Times New Roman" pitchFamily="18" charset="0"/>
                <a:ea typeface="AppleGothic"/>
                <a:cs typeface="AppleGothic"/>
              </a:rPr>
              <a:pPr fontAlgn="base">
                <a:spcBef>
                  <a:spcPct val="0"/>
                </a:spcBef>
                <a:spcAft>
                  <a:spcPct val="0"/>
                </a:spcAft>
              </a:pPr>
              <a:t>6</a:t>
            </a:fld>
            <a:endParaRPr lang="it-IT" altLang="it-IT" sz="1100" smtClean="0">
              <a:latin typeface="Times New Roman" pitchFamily="18" charset="0"/>
              <a:ea typeface="AppleGothic"/>
              <a:cs typeface="AppleGothic"/>
            </a:endParaRPr>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t-IT" smtClean="0">
              <a:ea typeface="MS PGothic" pitchFamily="34" charset="-128"/>
            </a:endParaRPr>
          </a:p>
        </p:txBody>
      </p:sp>
    </p:spTree>
    <p:extLst>
      <p:ext uri="{BB962C8B-B14F-4D97-AF65-F5344CB8AC3E}">
        <p14:creationId xmlns:p14="http://schemas.microsoft.com/office/powerpoint/2010/main" val="1711316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AF8755E5-0D74-46C4-935F-71C8FF88FFFD}" type="slidenum">
              <a:rPr lang="it-IT" smtClean="0"/>
              <a:pPr>
                <a:defRPr/>
              </a:pPr>
              <a:t>7</a:t>
            </a:fld>
            <a:endParaRPr lang="it-IT"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45633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a:defRPr/>
            </a:pPr>
            <a:fld id="{2079122E-947B-4B68-A613-94D58FE78635}" type="slidenum">
              <a:rPr lang="it-IT" smtClean="0"/>
              <a:pPr>
                <a:defRPr/>
              </a:pPr>
              <a:t>8</a:t>
            </a:fld>
            <a:endParaRPr lang="it-IT" smtClean="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4140351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p:txBody>
          <a:bodyPr/>
          <a:lstStyle/>
          <a:p>
            <a:pPr>
              <a:defRPr/>
            </a:pPr>
            <a:fld id="{539B9235-A1BC-4765-ABEB-97F6D860632E}" type="slidenum">
              <a:rPr lang="it-IT" smtClean="0"/>
              <a:pPr>
                <a:defRPr/>
              </a:pPr>
              <a:t>9</a:t>
            </a:fld>
            <a:endParaRPr lang="it-IT" smtClean="0"/>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xfrm>
            <a:off x="915988" y="4344988"/>
            <a:ext cx="5026025"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09251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F8B0923A-C501-4181-A6EA-10286CF1FDF5}" type="datetimeFigureOut">
              <a:rPr lang="it-IT"/>
              <a:pPr>
                <a:defRPr/>
              </a:pPr>
              <a:t>23/05/2017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03FAA13-30EB-4DC1-93F0-9336F4143872}" type="slidenum">
              <a:rPr lang="it-IT"/>
              <a:pPr>
                <a:defRPr/>
              </a:pPr>
              <a:t>‹N›</a:t>
            </a:fld>
            <a:endParaRPr lang="it-IT"/>
          </a:p>
        </p:txBody>
      </p:sp>
    </p:spTree>
    <p:extLst>
      <p:ext uri="{BB962C8B-B14F-4D97-AF65-F5344CB8AC3E}">
        <p14:creationId xmlns:p14="http://schemas.microsoft.com/office/powerpoint/2010/main" val="2504456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6306FB6-3830-4C14-B755-5967DF0E4229}" type="datetimeFigureOut">
              <a:rPr lang="it-IT"/>
              <a:pPr>
                <a:defRPr/>
              </a:pPr>
              <a:t>23/05/2017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C487739-05E0-4AA3-A1E5-364DDCA78748}" type="slidenum">
              <a:rPr lang="it-IT"/>
              <a:pPr>
                <a:defRPr/>
              </a:pPr>
              <a:t>‹N›</a:t>
            </a:fld>
            <a:endParaRPr lang="it-IT"/>
          </a:p>
        </p:txBody>
      </p:sp>
    </p:spTree>
    <p:extLst>
      <p:ext uri="{BB962C8B-B14F-4D97-AF65-F5344CB8AC3E}">
        <p14:creationId xmlns:p14="http://schemas.microsoft.com/office/powerpoint/2010/main" val="358664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725E02E-AB6D-4AD1-9EB8-4DD4A077C609}" type="datetimeFigureOut">
              <a:rPr lang="it-IT"/>
              <a:pPr>
                <a:defRPr/>
              </a:pPr>
              <a:t>23/05/2017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F26A40A-9F02-4931-AF21-9111633D70BD}" type="slidenum">
              <a:rPr lang="it-IT"/>
              <a:pPr>
                <a:defRPr/>
              </a:pPr>
              <a:t>‹N›</a:t>
            </a:fld>
            <a:endParaRPr lang="it-IT"/>
          </a:p>
        </p:txBody>
      </p:sp>
    </p:spTree>
    <p:extLst>
      <p:ext uri="{BB962C8B-B14F-4D97-AF65-F5344CB8AC3E}">
        <p14:creationId xmlns:p14="http://schemas.microsoft.com/office/powerpoint/2010/main" val="166748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7D26FAA-BEE1-4186-8798-FDE8A0107EE0}" type="datetimeFigureOut">
              <a:rPr lang="it-IT"/>
              <a:pPr>
                <a:defRPr/>
              </a:pPr>
              <a:t>23/05/2017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C282330-FD7F-4EC3-BF0D-175990C8F021}" type="slidenum">
              <a:rPr lang="it-IT"/>
              <a:pPr>
                <a:defRPr/>
              </a:pPr>
              <a:t>‹N›</a:t>
            </a:fld>
            <a:endParaRPr lang="it-IT"/>
          </a:p>
        </p:txBody>
      </p:sp>
    </p:spTree>
    <p:extLst>
      <p:ext uri="{BB962C8B-B14F-4D97-AF65-F5344CB8AC3E}">
        <p14:creationId xmlns:p14="http://schemas.microsoft.com/office/powerpoint/2010/main" val="314032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3B0095A-75BC-4EAD-98F2-D40944B1C5BE}" type="datetimeFigureOut">
              <a:rPr lang="it-IT"/>
              <a:pPr>
                <a:defRPr/>
              </a:pPr>
              <a:t>23/05/2017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4829D03-69AD-43A1-90F2-C5251659E1D6}" type="slidenum">
              <a:rPr lang="it-IT"/>
              <a:pPr>
                <a:defRPr/>
              </a:pPr>
              <a:t>‹N›</a:t>
            </a:fld>
            <a:endParaRPr lang="it-IT"/>
          </a:p>
        </p:txBody>
      </p:sp>
    </p:spTree>
    <p:extLst>
      <p:ext uri="{BB962C8B-B14F-4D97-AF65-F5344CB8AC3E}">
        <p14:creationId xmlns:p14="http://schemas.microsoft.com/office/powerpoint/2010/main" val="234374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5B7E087D-1314-44D6-B2B0-F7954C0FB60C}" type="datetimeFigureOut">
              <a:rPr lang="it-IT"/>
              <a:pPr>
                <a:defRPr/>
              </a:pPr>
              <a:t>23/05/2017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EB73E37-6445-4F3F-ABB1-CB0FC94B5F42}" type="slidenum">
              <a:rPr lang="it-IT"/>
              <a:pPr>
                <a:defRPr/>
              </a:pPr>
              <a:t>‹N›</a:t>
            </a:fld>
            <a:endParaRPr lang="it-IT"/>
          </a:p>
        </p:txBody>
      </p:sp>
    </p:spTree>
    <p:extLst>
      <p:ext uri="{BB962C8B-B14F-4D97-AF65-F5344CB8AC3E}">
        <p14:creationId xmlns:p14="http://schemas.microsoft.com/office/powerpoint/2010/main" val="112207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7A8EE03D-9CFF-445D-90A8-0FEBEB0B6B4C}" type="datetimeFigureOut">
              <a:rPr lang="it-IT"/>
              <a:pPr>
                <a:defRPr/>
              </a:pPr>
              <a:t>23/05/2017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8AAE3771-5FB4-4065-8107-735DEC70BA55}" type="slidenum">
              <a:rPr lang="it-IT"/>
              <a:pPr>
                <a:defRPr/>
              </a:pPr>
              <a:t>‹N›</a:t>
            </a:fld>
            <a:endParaRPr lang="it-IT"/>
          </a:p>
        </p:txBody>
      </p:sp>
    </p:spTree>
    <p:extLst>
      <p:ext uri="{BB962C8B-B14F-4D97-AF65-F5344CB8AC3E}">
        <p14:creationId xmlns:p14="http://schemas.microsoft.com/office/powerpoint/2010/main" val="330616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76B63BB7-F0DA-4655-96FF-F24C7A22AFA3}" type="datetimeFigureOut">
              <a:rPr lang="it-IT"/>
              <a:pPr>
                <a:defRPr/>
              </a:pPr>
              <a:t>23/05/2017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AA50458-9039-4CFE-A593-6AE409DA9A05}" type="slidenum">
              <a:rPr lang="it-IT"/>
              <a:pPr>
                <a:defRPr/>
              </a:pPr>
              <a:t>‹N›</a:t>
            </a:fld>
            <a:endParaRPr lang="it-IT"/>
          </a:p>
        </p:txBody>
      </p:sp>
    </p:spTree>
    <p:extLst>
      <p:ext uri="{BB962C8B-B14F-4D97-AF65-F5344CB8AC3E}">
        <p14:creationId xmlns:p14="http://schemas.microsoft.com/office/powerpoint/2010/main" val="130034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AD06023-F91A-4A6F-870B-862F4F6AE9EE}" type="datetimeFigureOut">
              <a:rPr lang="it-IT"/>
              <a:pPr>
                <a:defRPr/>
              </a:pPr>
              <a:t>23/05/2017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77C3897F-C1CD-4035-A01E-D61017FF9795}" type="slidenum">
              <a:rPr lang="it-IT"/>
              <a:pPr>
                <a:defRPr/>
              </a:pPr>
              <a:t>‹N›</a:t>
            </a:fld>
            <a:endParaRPr lang="it-IT"/>
          </a:p>
        </p:txBody>
      </p:sp>
    </p:spTree>
    <p:extLst>
      <p:ext uri="{BB962C8B-B14F-4D97-AF65-F5344CB8AC3E}">
        <p14:creationId xmlns:p14="http://schemas.microsoft.com/office/powerpoint/2010/main" val="259770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EED9299-B5F6-4169-8B9A-118F9354B6A2}" type="datetimeFigureOut">
              <a:rPr lang="it-IT"/>
              <a:pPr>
                <a:defRPr/>
              </a:pPr>
              <a:t>23/05/2017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86E9E2A-9793-457A-BB45-12DEF7C9C52A}" type="slidenum">
              <a:rPr lang="it-IT"/>
              <a:pPr>
                <a:defRPr/>
              </a:pPr>
              <a:t>‹N›</a:t>
            </a:fld>
            <a:endParaRPr lang="it-IT"/>
          </a:p>
        </p:txBody>
      </p:sp>
    </p:spTree>
    <p:extLst>
      <p:ext uri="{BB962C8B-B14F-4D97-AF65-F5344CB8AC3E}">
        <p14:creationId xmlns:p14="http://schemas.microsoft.com/office/powerpoint/2010/main" val="163781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E63B808C-1BCD-4A3F-B390-5631EBDB4945}" type="datetimeFigureOut">
              <a:rPr lang="it-IT"/>
              <a:pPr>
                <a:defRPr/>
              </a:pPr>
              <a:t>23/05/2017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F03F745-D0B2-4D21-B619-53C360173F0C}" type="slidenum">
              <a:rPr lang="it-IT"/>
              <a:pPr>
                <a:defRPr/>
              </a:pPr>
              <a:t>‹N›</a:t>
            </a:fld>
            <a:endParaRPr lang="it-IT"/>
          </a:p>
        </p:txBody>
      </p:sp>
    </p:spTree>
    <p:extLst>
      <p:ext uri="{BB962C8B-B14F-4D97-AF65-F5344CB8AC3E}">
        <p14:creationId xmlns:p14="http://schemas.microsoft.com/office/powerpoint/2010/main" val="83836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9E51ABF-CC93-45C2-8219-E216182E8CB6}" type="datetimeFigureOut">
              <a:rPr lang="it-IT"/>
              <a:pPr>
                <a:defRPr/>
              </a:pPr>
              <a:t>23/05/2017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D1B9D8B-D5EF-4692-8905-76713672F0D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64.xml.rels><?xml version="1.0" encoding="UTF-8" standalone="yes"?>
<Relationships xmlns="http://schemas.openxmlformats.org/package/2006/relationships"><Relationship Id="rId3" Type="http://schemas.openxmlformats.org/officeDocument/2006/relationships/hyperlink" Target="http://junit.org/index.ht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4588"/>
          </a:xfrm>
        </p:spPr>
        <p:txBody>
          <a:bodyPr/>
          <a:lstStyle/>
          <a:p>
            <a:pPr eaLnBrk="1" hangingPunct="1"/>
            <a:r>
              <a:rPr lang="en-US" altLang="it-IT" smtClean="0"/>
              <a:t>Testing e Debugging</a:t>
            </a:r>
          </a:p>
        </p:txBody>
      </p:sp>
      <p:sp>
        <p:nvSpPr>
          <p:cNvPr id="5123" name="Rectangle 3"/>
          <p:cNvSpPr>
            <a:spLocks noGrp="1" noChangeArrowheads="1"/>
          </p:cNvSpPr>
          <p:nvPr>
            <p:ph type="subTitle" idx="1"/>
          </p:nvPr>
        </p:nvSpPr>
        <p:spPr/>
        <p:txBody>
          <a:bodyPr/>
          <a:lstStyle/>
          <a:p>
            <a:pPr eaLnBrk="1" hangingPunct="1">
              <a:defRPr/>
            </a:pPr>
            <a:r>
              <a:rPr lang="it-IT" smtClean="0"/>
              <a:t>La verifica del software</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it-IT" smtClean="0"/>
              <a:t>Testing</a:t>
            </a:r>
          </a:p>
        </p:txBody>
      </p:sp>
      <p:sp>
        <p:nvSpPr>
          <p:cNvPr id="11267" name="Rectangle 3"/>
          <p:cNvSpPr>
            <a:spLocks noGrp="1" noChangeArrowheads="1"/>
          </p:cNvSpPr>
          <p:nvPr>
            <p:ph type="body" idx="1"/>
          </p:nvPr>
        </p:nvSpPr>
        <p:spPr>
          <a:xfrm>
            <a:off x="251520" y="1600200"/>
            <a:ext cx="8640960" cy="4525963"/>
          </a:xfrm>
        </p:spPr>
        <p:txBody>
          <a:bodyPr/>
          <a:lstStyle/>
          <a:p>
            <a:pPr algn="just" eaLnBrk="1" hangingPunct="1">
              <a:spcBef>
                <a:spcPts val="600"/>
              </a:spcBef>
              <a:spcAft>
                <a:spcPts val="600"/>
              </a:spcAft>
            </a:pPr>
            <a:r>
              <a:rPr lang="en-US" altLang="it-IT" dirty="0" smtClean="0"/>
              <a:t>Program testing can be used to show the </a:t>
            </a:r>
            <a:r>
              <a:rPr lang="en-US" altLang="it-IT" i="1" dirty="0" smtClean="0"/>
              <a:t>presence</a:t>
            </a:r>
            <a:r>
              <a:rPr lang="en-US" altLang="it-IT" dirty="0" smtClean="0"/>
              <a:t> of bugs, but never to show their absence. (</a:t>
            </a:r>
            <a:r>
              <a:rPr lang="en-US" altLang="it-IT" dirty="0" err="1" smtClean="0"/>
              <a:t>Dijkstra</a:t>
            </a:r>
            <a:r>
              <a:rPr lang="en-US" altLang="it-IT" dirty="0" smtClean="0"/>
              <a:t> 1972)</a:t>
            </a:r>
          </a:p>
          <a:p>
            <a:pPr eaLnBrk="1" hangingPunct="1"/>
            <a:r>
              <a:rPr lang="en-US" altLang="it-IT" dirty="0" err="1" smtClean="0"/>
              <a:t>Quindi</a:t>
            </a:r>
            <a:r>
              <a:rPr lang="en-US" altLang="it-IT" dirty="0" smtClean="0"/>
              <a:t> </a:t>
            </a:r>
            <a:r>
              <a:rPr lang="en-US" altLang="it-IT" dirty="0" err="1" smtClean="0"/>
              <a:t>obiettivo</a:t>
            </a:r>
            <a:r>
              <a:rPr lang="en-US" altLang="it-IT" dirty="0" smtClean="0"/>
              <a:t> del testing è di </a:t>
            </a:r>
            <a:r>
              <a:rPr lang="en-US" altLang="it-IT" b="1" dirty="0" err="1" smtClean="0"/>
              <a:t>trovare</a:t>
            </a:r>
            <a:r>
              <a:rPr lang="en-US" altLang="it-IT" b="1" dirty="0" smtClean="0"/>
              <a:t> "</a:t>
            </a:r>
            <a:r>
              <a:rPr lang="en-US" altLang="it-IT" b="1" dirty="0" err="1" smtClean="0"/>
              <a:t>controesempi</a:t>
            </a:r>
            <a:r>
              <a:rPr lang="en-US" altLang="it-IT" b="1" dirty="0" smtClean="0"/>
              <a:t>"</a:t>
            </a:r>
          </a:p>
          <a:p>
            <a:pPr eaLnBrk="1" hangingPunct="1"/>
            <a:r>
              <a:rPr lang="en-US" altLang="it-IT" dirty="0" smtClean="0"/>
              <a:t>Si </a:t>
            </a:r>
            <a:r>
              <a:rPr lang="en-US" altLang="it-IT" dirty="0" err="1" smtClean="0"/>
              <a:t>cerca</a:t>
            </a:r>
            <a:r>
              <a:rPr lang="en-US" altLang="it-IT" dirty="0" smtClean="0"/>
              <a:t> di </a:t>
            </a:r>
            <a:r>
              <a:rPr lang="en-US" altLang="it-IT" i="1" dirty="0" err="1" smtClean="0"/>
              <a:t>trovare</a:t>
            </a:r>
            <a:r>
              <a:rPr lang="en-US" altLang="it-IT" i="1" dirty="0" smtClean="0"/>
              <a:t> </a:t>
            </a:r>
            <a:r>
              <a:rPr lang="en-US" altLang="it-IT" i="1" dirty="0" err="1" smtClean="0"/>
              <a:t>dati</a:t>
            </a:r>
            <a:r>
              <a:rPr lang="en-US" altLang="it-IT" i="1" dirty="0" smtClean="0"/>
              <a:t> di test </a:t>
            </a:r>
            <a:r>
              <a:rPr lang="en-US" altLang="it-IT" i="1" dirty="0" err="1" smtClean="0"/>
              <a:t>che</a:t>
            </a:r>
            <a:r>
              <a:rPr lang="en-US" altLang="it-IT" i="1" dirty="0" smtClean="0"/>
              <a:t> </a:t>
            </a:r>
            <a:r>
              <a:rPr lang="en-US" altLang="it-IT" i="1" dirty="0" err="1" smtClean="0"/>
              <a:t>massimizzino</a:t>
            </a:r>
            <a:r>
              <a:rPr lang="en-US" altLang="it-IT" i="1" dirty="0" smtClean="0"/>
              <a:t> la </a:t>
            </a:r>
            <a:r>
              <a:rPr lang="en-US" altLang="it-IT" i="1" dirty="0" err="1" smtClean="0"/>
              <a:t>probabilità</a:t>
            </a:r>
            <a:r>
              <a:rPr lang="en-US" altLang="it-IT" i="1" dirty="0" smtClean="0"/>
              <a:t> di </a:t>
            </a:r>
            <a:r>
              <a:rPr lang="en-US" altLang="it-IT" i="1" dirty="0" err="1" smtClean="0"/>
              <a:t>scoprire</a:t>
            </a:r>
            <a:r>
              <a:rPr lang="en-US" altLang="it-IT" i="1" dirty="0" smtClean="0"/>
              <a:t> </a:t>
            </a:r>
            <a:r>
              <a:rPr lang="en-US" altLang="it-IT" i="1" dirty="0" err="1" smtClean="0"/>
              <a:t>errori</a:t>
            </a:r>
            <a:r>
              <a:rPr lang="en-US" altLang="it-IT" i="1" dirty="0" smtClean="0"/>
              <a:t> </a:t>
            </a:r>
            <a:r>
              <a:rPr lang="en-US" altLang="it-IT" i="1" dirty="0" err="1" smtClean="0"/>
              <a:t>durante</a:t>
            </a:r>
            <a:r>
              <a:rPr lang="en-US" altLang="it-IT" i="1" dirty="0" smtClean="0"/>
              <a:t> </a:t>
            </a:r>
            <a:r>
              <a:rPr lang="en-US" altLang="it-IT" i="1" dirty="0" err="1" smtClean="0"/>
              <a:t>l’esecuzione</a:t>
            </a:r>
            <a:endParaRPr lang="en-US" altLang="it-IT" i="1" dirty="0" smtClean="0"/>
          </a:p>
          <a:p>
            <a:pPr algn="just" eaLnBrk="1" hangingPunct="1">
              <a:spcBef>
                <a:spcPts val="600"/>
              </a:spcBef>
              <a:spcAft>
                <a:spcPts val="600"/>
              </a:spcAft>
              <a:buFontTx/>
              <a:buNone/>
            </a:pPr>
            <a:endParaRPr lang="it-IT" altLang="it-IT" i="1" dirty="0" smtClean="0"/>
          </a:p>
          <a:p>
            <a:pPr algn="just" eaLnBrk="1" hangingPunct="1">
              <a:spcBef>
                <a:spcPts val="600"/>
              </a:spcBef>
              <a:spcAft>
                <a:spcPts val="600"/>
              </a:spcAft>
              <a:buFontTx/>
              <a:buNone/>
            </a:pPr>
            <a:endParaRPr lang="en-US" altLang="it-IT"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54C17F6F-400E-446C-92A9-63438C088964}" type="slidenum">
              <a:rPr lang="en-US"/>
              <a:pPr algn="l">
                <a:defRPr/>
              </a:pPr>
              <a:t>11</a:t>
            </a:fld>
            <a:endParaRPr lang="en-US"/>
          </a:p>
        </p:txBody>
      </p:sp>
      <p:sp>
        <p:nvSpPr>
          <p:cNvPr id="12291" name="Rectangle 1"/>
          <p:cNvSpPr>
            <a:spLocks noGrp="1" noChangeArrowheads="1"/>
          </p:cNvSpPr>
          <p:nvPr>
            <p:ph type="title"/>
          </p:nvPr>
        </p:nvSpPr>
        <p:spPr>
          <a:xfrm>
            <a:off x="471488" y="355600"/>
            <a:ext cx="8229600" cy="1166813"/>
          </a:xfrm>
        </p:spPr>
        <p:txBody>
          <a:bodyPr rIns="132080"/>
          <a:lstStyle/>
          <a:p>
            <a:pPr eaLnBrk="1" hangingPunct="1"/>
            <a:r>
              <a:rPr lang="en-US" altLang="it-IT" smtClean="0"/>
              <a:t>Specificità del software</a:t>
            </a:r>
          </a:p>
        </p:txBody>
      </p:sp>
      <p:sp>
        <p:nvSpPr>
          <p:cNvPr id="12292" name="Rectangle 2"/>
          <p:cNvSpPr>
            <a:spLocks noGrp="1" noChangeArrowheads="1"/>
          </p:cNvSpPr>
          <p:nvPr>
            <p:ph type="body" idx="1"/>
          </p:nvPr>
        </p:nvSpPr>
        <p:spPr>
          <a:xfrm>
            <a:off x="469900" y="1433513"/>
            <a:ext cx="8229600" cy="5259387"/>
          </a:xfrm>
        </p:spPr>
        <p:txBody>
          <a:bodyPr rIns="132080"/>
          <a:lstStyle/>
          <a:p>
            <a:pPr eaLnBrk="1" hangingPunct="1">
              <a:spcBef>
                <a:spcPct val="0"/>
              </a:spcBef>
            </a:pPr>
            <a:r>
              <a:rPr lang="en-US" altLang="it-IT" sz="3500" dirty="0" err="1" smtClean="0"/>
              <a:t>Caratteristiche</a:t>
            </a:r>
            <a:r>
              <a:rPr lang="en-US" altLang="it-IT" sz="3500" dirty="0" smtClean="0"/>
              <a:t> </a:t>
            </a:r>
            <a:r>
              <a:rPr lang="en-US" altLang="it-IT" sz="3500" dirty="0" err="1" smtClean="0"/>
              <a:t>che</a:t>
            </a:r>
            <a:r>
              <a:rPr lang="en-US" altLang="it-IT" sz="3500" dirty="0" smtClean="0"/>
              <a:t> </a:t>
            </a:r>
            <a:r>
              <a:rPr lang="en-US" altLang="it-IT" sz="3500" dirty="0" err="1" smtClean="0"/>
              <a:t>rendono</a:t>
            </a:r>
            <a:r>
              <a:rPr lang="en-US" altLang="it-IT" sz="3500" dirty="0" smtClean="0"/>
              <a:t> </a:t>
            </a:r>
            <a:r>
              <a:rPr lang="en-US" altLang="it-IT" sz="3500" dirty="0" err="1" smtClean="0"/>
              <a:t>il</a:t>
            </a:r>
            <a:r>
              <a:rPr lang="en-US" altLang="it-IT" sz="3500" dirty="0" smtClean="0"/>
              <a:t> test difficile</a:t>
            </a:r>
          </a:p>
          <a:p>
            <a:pPr marL="782638" lvl="1" eaLnBrk="1" hangingPunct="1">
              <a:spcBef>
                <a:spcPts val="488"/>
              </a:spcBef>
            </a:pPr>
            <a:r>
              <a:rPr lang="en-US" altLang="it-IT" sz="2300" dirty="0" err="1" smtClean="0"/>
              <a:t>Molti</a:t>
            </a:r>
            <a:r>
              <a:rPr lang="en-US" altLang="it-IT" sz="2300" dirty="0" smtClean="0"/>
              <a:t> </a:t>
            </a:r>
            <a:r>
              <a:rPr lang="en-US" altLang="it-IT" sz="2300" dirty="0" err="1" smtClean="0"/>
              <a:t>diversi</a:t>
            </a:r>
            <a:r>
              <a:rPr lang="en-US" altLang="it-IT" sz="2300" dirty="0" smtClean="0"/>
              <a:t> </a:t>
            </a:r>
            <a:r>
              <a:rPr lang="en-US" altLang="it-IT" sz="2300" dirty="0" err="1" smtClean="0"/>
              <a:t>requisiti</a:t>
            </a:r>
            <a:r>
              <a:rPr lang="en-US" altLang="it-IT" sz="2300" dirty="0" smtClean="0"/>
              <a:t> di </a:t>
            </a:r>
            <a:r>
              <a:rPr lang="en-US" altLang="it-IT" sz="2300" dirty="0" err="1" smtClean="0"/>
              <a:t>qualità</a:t>
            </a:r>
            <a:endParaRPr lang="en-US" altLang="it-IT" sz="2300" dirty="0" smtClean="0"/>
          </a:p>
          <a:p>
            <a:pPr marL="1182688" lvl="2" eaLnBrk="1" hangingPunct="1">
              <a:spcBef>
                <a:spcPts val="488"/>
              </a:spcBef>
            </a:pPr>
            <a:r>
              <a:rPr lang="en-US" altLang="it-IT" sz="1700" dirty="0" err="1" smtClean="0"/>
              <a:t>Funzionali</a:t>
            </a:r>
            <a:r>
              <a:rPr lang="en-US" altLang="it-IT" sz="1700" dirty="0" smtClean="0"/>
              <a:t> e non </a:t>
            </a:r>
            <a:r>
              <a:rPr lang="en-US" altLang="it-IT" sz="1700" dirty="0" err="1" smtClean="0"/>
              <a:t>funzionali</a:t>
            </a:r>
            <a:r>
              <a:rPr lang="en-US" altLang="it-IT" sz="1700" dirty="0" smtClean="0"/>
              <a:t> </a:t>
            </a:r>
          </a:p>
          <a:p>
            <a:pPr marL="782638" lvl="1" eaLnBrk="1" hangingPunct="1">
              <a:spcBef>
                <a:spcPts val="488"/>
              </a:spcBef>
            </a:pPr>
            <a:r>
              <a:rPr lang="en-US" altLang="it-IT" sz="2300" dirty="0" smtClean="0"/>
              <a:t>Continua </a:t>
            </a:r>
            <a:r>
              <a:rPr lang="en-US" altLang="it-IT" sz="2300" dirty="0" err="1" smtClean="0"/>
              <a:t>evoluzione</a:t>
            </a:r>
            <a:r>
              <a:rPr lang="en-US" altLang="it-IT" sz="2300" dirty="0" smtClean="0"/>
              <a:t>, </a:t>
            </a:r>
            <a:r>
              <a:rPr lang="en-US" altLang="it-IT" sz="2300" dirty="0" err="1" smtClean="0"/>
              <a:t>che</a:t>
            </a:r>
            <a:r>
              <a:rPr lang="en-US" altLang="it-IT" sz="2300" dirty="0" smtClean="0"/>
              <a:t> </a:t>
            </a:r>
            <a:r>
              <a:rPr lang="en-US" altLang="it-IT" sz="2300" dirty="0" err="1" smtClean="0"/>
              <a:t>richiede</a:t>
            </a:r>
            <a:r>
              <a:rPr lang="en-US" altLang="it-IT" sz="2300" dirty="0" smtClean="0"/>
              <a:t> di </a:t>
            </a:r>
            <a:r>
              <a:rPr lang="en-US" altLang="it-IT" sz="2300" dirty="0" err="1" smtClean="0"/>
              <a:t>ri-effettuare</a:t>
            </a:r>
            <a:r>
              <a:rPr lang="en-US" altLang="it-IT" sz="2300" dirty="0" smtClean="0"/>
              <a:t> </a:t>
            </a:r>
            <a:r>
              <a:rPr lang="en-US" altLang="it-IT" sz="2300" dirty="0" err="1" smtClean="0"/>
              <a:t>il</a:t>
            </a:r>
            <a:r>
              <a:rPr lang="en-US" altLang="it-IT" sz="2300" dirty="0" smtClean="0"/>
              <a:t> test</a:t>
            </a:r>
          </a:p>
          <a:p>
            <a:pPr marL="782638" lvl="1" eaLnBrk="1" hangingPunct="1">
              <a:spcBef>
                <a:spcPts val="488"/>
              </a:spcBef>
            </a:pPr>
            <a:r>
              <a:rPr lang="en-US" altLang="it-IT" sz="2300" dirty="0" err="1" smtClean="0"/>
              <a:t>Inerente</a:t>
            </a:r>
            <a:r>
              <a:rPr lang="en-US" altLang="it-IT" sz="2300" dirty="0" smtClean="0"/>
              <a:t> non </a:t>
            </a:r>
            <a:r>
              <a:rPr lang="en-US" altLang="it-IT" sz="2300" dirty="0" err="1" smtClean="0"/>
              <a:t>linearità</a:t>
            </a:r>
            <a:r>
              <a:rPr lang="en-US" altLang="it-IT" sz="2300" dirty="0" smtClean="0"/>
              <a:t> e non </a:t>
            </a:r>
            <a:r>
              <a:rPr lang="en-US" altLang="it-IT" sz="2300" dirty="0" err="1" smtClean="0"/>
              <a:t>continuità</a:t>
            </a:r>
            <a:endParaRPr lang="en-US" altLang="it-IT" sz="2300" dirty="0" smtClean="0"/>
          </a:p>
          <a:p>
            <a:pPr marL="782638" lvl="1" eaLnBrk="1" hangingPunct="1">
              <a:spcBef>
                <a:spcPts val="488"/>
              </a:spcBef>
            </a:pPr>
            <a:r>
              <a:rPr lang="en-US" altLang="it-IT" sz="2300" dirty="0" err="1" smtClean="0"/>
              <a:t>Distribuzione</a:t>
            </a:r>
            <a:r>
              <a:rPr lang="en-US" altLang="it-IT" sz="2300" dirty="0" smtClean="0"/>
              <a:t> </a:t>
            </a:r>
            <a:r>
              <a:rPr lang="en-US" altLang="it-IT" sz="2300" dirty="0" err="1" smtClean="0"/>
              <a:t>degli</a:t>
            </a:r>
            <a:r>
              <a:rPr lang="en-US" altLang="it-IT" sz="2300" dirty="0" smtClean="0"/>
              <a:t> </a:t>
            </a:r>
            <a:r>
              <a:rPr lang="en-US" altLang="it-IT" sz="2300" dirty="0" err="1" smtClean="0"/>
              <a:t>errori</a:t>
            </a:r>
            <a:r>
              <a:rPr lang="en-US" altLang="it-IT" sz="2300" dirty="0" smtClean="0"/>
              <a:t> difficile da </a:t>
            </a:r>
            <a:r>
              <a:rPr lang="en-US" altLang="it-IT" sz="2300" dirty="0" err="1" smtClean="0"/>
              <a:t>prevedere</a:t>
            </a:r>
            <a:endParaRPr lang="en-US" altLang="it-IT" sz="2300" dirty="0" smtClean="0"/>
          </a:p>
          <a:p>
            <a:pPr eaLnBrk="1" hangingPunct="1">
              <a:spcBef>
                <a:spcPts val="588"/>
              </a:spcBef>
            </a:pPr>
            <a:r>
              <a:rPr lang="en-US" altLang="it-IT" sz="3500" dirty="0" err="1" smtClean="0"/>
              <a:t>Esempio</a:t>
            </a:r>
            <a:r>
              <a:rPr lang="en-US" altLang="it-IT" sz="3500" dirty="0" smtClean="0"/>
              <a:t> (non </a:t>
            </a:r>
            <a:r>
              <a:rPr lang="en-US" altLang="it-IT" sz="3500" dirty="0" err="1" smtClean="0"/>
              <a:t>linearità</a:t>
            </a:r>
            <a:r>
              <a:rPr lang="en-US" altLang="it-IT" sz="3500" dirty="0" smtClean="0"/>
              <a:t>/</a:t>
            </a:r>
            <a:r>
              <a:rPr lang="en-US" altLang="it-IT" sz="3500" dirty="0" err="1" smtClean="0"/>
              <a:t>continuità</a:t>
            </a:r>
            <a:r>
              <a:rPr lang="en-US" altLang="it-IT" sz="3500" dirty="0" smtClean="0"/>
              <a:t>)</a:t>
            </a:r>
          </a:p>
          <a:p>
            <a:pPr marL="782638" lvl="1" eaLnBrk="1" hangingPunct="1">
              <a:spcBef>
                <a:spcPts val="488"/>
              </a:spcBef>
            </a:pPr>
            <a:r>
              <a:rPr lang="en-US" altLang="it-IT" sz="2300" dirty="0" smtClean="0"/>
              <a:t>Se </a:t>
            </a:r>
            <a:r>
              <a:rPr lang="en-US" altLang="it-IT" sz="2300" dirty="0" err="1" smtClean="0"/>
              <a:t>verifico</a:t>
            </a:r>
            <a:r>
              <a:rPr lang="en-US" altLang="it-IT" sz="2300" dirty="0" smtClean="0"/>
              <a:t> </a:t>
            </a:r>
            <a:r>
              <a:rPr lang="en-US" altLang="it-IT" sz="2300" dirty="0" err="1" smtClean="0"/>
              <a:t>che</a:t>
            </a:r>
            <a:r>
              <a:rPr lang="en-US" altLang="it-IT" sz="2300" dirty="0" smtClean="0"/>
              <a:t> un </a:t>
            </a:r>
            <a:r>
              <a:rPr lang="en-US" altLang="it-IT" sz="2300" dirty="0" err="1" smtClean="0"/>
              <a:t>ascensore</a:t>
            </a:r>
            <a:r>
              <a:rPr lang="en-US" altLang="it-IT" sz="2300" dirty="0" smtClean="0"/>
              <a:t> </a:t>
            </a:r>
            <a:r>
              <a:rPr lang="en-US" altLang="it-IT" sz="2300" dirty="0" err="1" smtClean="0"/>
              <a:t>riesce</a:t>
            </a:r>
            <a:r>
              <a:rPr lang="en-US" altLang="it-IT" sz="2300" dirty="0" smtClean="0"/>
              <a:t> a </a:t>
            </a:r>
            <a:r>
              <a:rPr lang="en-US" altLang="it-IT" sz="2300" dirty="0" err="1" smtClean="0"/>
              <a:t>trasportare</a:t>
            </a:r>
            <a:r>
              <a:rPr lang="en-US" altLang="it-IT" sz="2300" dirty="0" smtClean="0"/>
              <a:t> un </a:t>
            </a:r>
            <a:r>
              <a:rPr lang="en-US" altLang="it-IT" sz="2300" dirty="0" err="1" smtClean="0"/>
              <a:t>carico</a:t>
            </a:r>
            <a:r>
              <a:rPr lang="en-US" altLang="it-IT" sz="2300" dirty="0" smtClean="0"/>
              <a:t> di 1000 kg, </a:t>
            </a:r>
            <a:r>
              <a:rPr lang="en-US" altLang="it-IT" sz="2300" dirty="0" err="1" smtClean="0"/>
              <a:t>trasporta</a:t>
            </a:r>
            <a:r>
              <a:rPr lang="en-US" altLang="it-IT" sz="2300" dirty="0" smtClean="0"/>
              <a:t> </a:t>
            </a:r>
            <a:r>
              <a:rPr lang="en-US" altLang="it-IT" sz="2300" dirty="0" err="1" smtClean="0"/>
              <a:t>anche</a:t>
            </a:r>
            <a:r>
              <a:rPr lang="en-US" altLang="it-IT" sz="2300" dirty="0" smtClean="0"/>
              <a:t> un </a:t>
            </a:r>
            <a:r>
              <a:rPr lang="en-US" altLang="it-IT" sz="2300" dirty="0" err="1" smtClean="0"/>
              <a:t>carico</a:t>
            </a:r>
            <a:r>
              <a:rPr lang="en-US" altLang="it-IT" sz="2300" dirty="0" smtClean="0"/>
              <a:t> </a:t>
            </a:r>
            <a:r>
              <a:rPr lang="en-US" altLang="it-IT" sz="2300" dirty="0" err="1" smtClean="0"/>
              <a:t>inferiore</a:t>
            </a:r>
            <a:endParaRPr lang="en-US" altLang="it-IT" sz="2300" dirty="0" smtClean="0"/>
          </a:p>
          <a:p>
            <a:pPr marL="782638" lvl="1" eaLnBrk="1" hangingPunct="1">
              <a:spcBef>
                <a:spcPts val="488"/>
              </a:spcBef>
            </a:pPr>
            <a:r>
              <a:rPr lang="en-US" altLang="it-IT" sz="2300" dirty="0" smtClean="0"/>
              <a:t>Se un </a:t>
            </a:r>
            <a:r>
              <a:rPr lang="en-US" altLang="it-IT" sz="2300" dirty="0" err="1" smtClean="0"/>
              <a:t>metodo</a:t>
            </a:r>
            <a:r>
              <a:rPr lang="en-US" altLang="it-IT" sz="2300" dirty="0" smtClean="0"/>
              <a:t> </a:t>
            </a:r>
            <a:r>
              <a:rPr lang="en-US" altLang="it-IT" sz="2300" dirty="0" err="1" smtClean="0"/>
              <a:t>effettua</a:t>
            </a:r>
            <a:r>
              <a:rPr lang="en-US" altLang="it-IT" sz="2300" dirty="0" smtClean="0"/>
              <a:t> </a:t>
            </a:r>
            <a:r>
              <a:rPr lang="en-US" altLang="it-IT" sz="2300" dirty="0" err="1" smtClean="0"/>
              <a:t>correttamente</a:t>
            </a:r>
            <a:r>
              <a:rPr lang="en-US" altLang="it-IT" sz="2300" dirty="0" smtClean="0"/>
              <a:t> </a:t>
            </a:r>
            <a:r>
              <a:rPr lang="en-US" altLang="it-IT" sz="2300" dirty="0" err="1" smtClean="0"/>
              <a:t>il</a:t>
            </a:r>
            <a:r>
              <a:rPr lang="en-US" altLang="it-IT" sz="2300" dirty="0" smtClean="0"/>
              <a:t> </a:t>
            </a:r>
            <a:r>
              <a:rPr lang="en-US" altLang="it-IT" sz="2300" i="1" dirty="0" smtClean="0"/>
              <a:t>sort</a:t>
            </a:r>
            <a:r>
              <a:rPr lang="en-US" altLang="it-IT" sz="2300" dirty="0" smtClean="0"/>
              <a:t> di un </a:t>
            </a:r>
            <a:r>
              <a:rPr lang="en-US" altLang="it-IT" sz="2300" dirty="0" err="1" smtClean="0"/>
              <a:t>insieme</a:t>
            </a:r>
            <a:r>
              <a:rPr lang="en-US" altLang="it-IT" sz="2300" dirty="0" smtClean="0"/>
              <a:t> di 256 </a:t>
            </a:r>
            <a:r>
              <a:rPr lang="en-US" altLang="it-IT" sz="2300" dirty="0" err="1" smtClean="0"/>
              <a:t>elementi</a:t>
            </a:r>
            <a:r>
              <a:rPr lang="en-US" altLang="it-IT" sz="2300" dirty="0" smtClean="0"/>
              <a:t>, </a:t>
            </a:r>
            <a:r>
              <a:rPr lang="en-US" altLang="it-IT" sz="2300" dirty="0" err="1" smtClean="0"/>
              <a:t>nessuno</a:t>
            </a:r>
            <a:r>
              <a:rPr lang="en-US" altLang="it-IT" sz="2300" dirty="0" smtClean="0"/>
              <a:t> mi </a:t>
            </a:r>
            <a:r>
              <a:rPr lang="en-US" altLang="it-IT" sz="2300" dirty="0" err="1" smtClean="0"/>
              <a:t>assicura</a:t>
            </a:r>
            <a:r>
              <a:rPr lang="en-US" altLang="it-IT" sz="2300" dirty="0" smtClean="0"/>
              <a:t> </a:t>
            </a:r>
            <a:r>
              <a:rPr lang="en-US" altLang="it-IT" sz="2300" dirty="0" err="1" smtClean="0"/>
              <a:t>che</a:t>
            </a:r>
            <a:r>
              <a:rPr lang="en-US" altLang="it-IT" sz="2300" dirty="0" smtClean="0"/>
              <a:t> </a:t>
            </a:r>
            <a:r>
              <a:rPr lang="en-US" altLang="it-IT" sz="2300" dirty="0" err="1" smtClean="0"/>
              <a:t>funzioni</a:t>
            </a:r>
            <a:r>
              <a:rPr lang="en-US" altLang="it-IT" sz="2300" dirty="0" smtClean="0"/>
              <a:t> </a:t>
            </a:r>
            <a:r>
              <a:rPr lang="en-US" altLang="it-IT" sz="2300" dirty="0" err="1" smtClean="0"/>
              <a:t>anche</a:t>
            </a:r>
            <a:r>
              <a:rPr lang="en-US" altLang="it-IT" sz="2300" dirty="0" smtClean="0"/>
              <a:t> con un </a:t>
            </a:r>
            <a:r>
              <a:rPr lang="en-US" altLang="it-IT" sz="2300" dirty="0" err="1" smtClean="0"/>
              <a:t>insieme</a:t>
            </a:r>
            <a:r>
              <a:rPr lang="en-US" altLang="it-IT" sz="2300" dirty="0" smtClean="0"/>
              <a:t> di 255 o 53 o 12 </a:t>
            </a:r>
            <a:r>
              <a:rPr lang="en-US" altLang="it-IT" sz="2300" dirty="0" err="1" smtClean="0"/>
              <a:t>elementi</a:t>
            </a:r>
            <a:endParaRPr lang="en-US" altLang="it-IT" sz="2300" dirty="0" smtClean="0"/>
          </a:p>
        </p:txBody>
      </p:sp>
      <p:sp>
        <p:nvSpPr>
          <p:cNvPr id="12293"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0F1C2E1E-3E56-4349-B2EA-EE18723C860E}" type="slidenum">
              <a:rPr lang="en-US" altLang="it-IT" sz="1400">
                <a:solidFill>
                  <a:srgbClr val="000000"/>
                </a:solidFill>
                <a:latin typeface="Helvetica" pitchFamily="2" charset="0"/>
                <a:sym typeface="Helvetica" pitchFamily="2" charset="0"/>
              </a:rPr>
              <a:pPr algn="ctr" eaLnBrk="1" hangingPunct="1"/>
              <a:t>11</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6C53FB44-508A-4E07-8B29-56B2F08EAAF7}" type="slidenum">
              <a:rPr lang="en-US"/>
              <a:pPr algn="l">
                <a:defRPr/>
              </a:pPr>
              <a:t>12</a:t>
            </a:fld>
            <a:endParaRPr lang="en-US"/>
          </a:p>
        </p:txBody>
      </p:sp>
      <p:sp>
        <p:nvSpPr>
          <p:cNvPr id="13315" name="Rectangle 1"/>
          <p:cNvSpPr>
            <a:spLocks noGrp="1" noChangeArrowheads="1"/>
          </p:cNvSpPr>
          <p:nvPr>
            <p:ph type="title"/>
          </p:nvPr>
        </p:nvSpPr>
        <p:spPr>
          <a:xfrm>
            <a:off x="684213" y="188913"/>
            <a:ext cx="7772400" cy="1143000"/>
          </a:xfrm>
        </p:spPr>
        <p:txBody>
          <a:bodyPr rIns="132080"/>
          <a:lstStyle/>
          <a:p>
            <a:pPr eaLnBrk="1" hangingPunct="1"/>
            <a:r>
              <a:rPr lang="en-US" altLang="it-IT" smtClean="0"/>
              <a:t>Generazione di casi di test</a:t>
            </a:r>
          </a:p>
        </p:txBody>
      </p:sp>
      <p:sp>
        <p:nvSpPr>
          <p:cNvPr id="13316" name="Rectangle 2"/>
          <p:cNvSpPr>
            <a:spLocks noGrp="1" noChangeArrowheads="1"/>
          </p:cNvSpPr>
          <p:nvPr>
            <p:ph type="body" idx="1"/>
          </p:nvPr>
        </p:nvSpPr>
        <p:spPr>
          <a:xfrm>
            <a:off x="650875" y="1420813"/>
            <a:ext cx="7843838" cy="4902200"/>
          </a:xfrm>
        </p:spPr>
        <p:txBody>
          <a:bodyPr rIns="132080"/>
          <a:lstStyle/>
          <a:p>
            <a:pPr eaLnBrk="1" hangingPunct="1">
              <a:buFont typeface="Helvetica" pitchFamily="2" charset="0"/>
              <a:buChar char="•"/>
            </a:pPr>
            <a:r>
              <a:rPr lang="en-US" altLang="it-IT" smtClean="0"/>
              <a:t>È cruciale la scelta di opportuni dati di test (chiamati semplicemente </a:t>
            </a:r>
            <a:r>
              <a:rPr lang="en-US" altLang="it-IT" i="1" smtClean="0"/>
              <a:t>test</a:t>
            </a:r>
            <a:r>
              <a:rPr lang="en-US" altLang="it-IT" smtClean="0"/>
              <a:t> o </a:t>
            </a:r>
            <a:r>
              <a:rPr lang="en-US" altLang="it-IT" i="1" smtClean="0"/>
              <a:t>test case</a:t>
            </a:r>
            <a:r>
              <a:rPr lang="en-US" altLang="it-IT" smtClean="0"/>
              <a:t>)</a:t>
            </a:r>
            <a:r>
              <a:rPr lang="en-US" altLang="it-IT" i="1" smtClean="0">
                <a:latin typeface="Helvetica" pitchFamily="2" charset="0"/>
                <a:ea typeface="Helvetica" pitchFamily="2" charset="0"/>
                <a:cs typeface="Helvetica" pitchFamily="2" charset="0"/>
                <a:sym typeface="Helvetica" pitchFamily="2" charset="0"/>
              </a:rPr>
              <a:t> </a:t>
            </a:r>
            <a:r>
              <a:rPr lang="en-US" altLang="it-IT" smtClean="0"/>
              <a:t>"sufficienti a convincerci" che il programma è corretto</a:t>
            </a:r>
          </a:p>
          <a:p>
            <a:pPr eaLnBrk="1" hangingPunct="1">
              <a:buFont typeface="Helvetica" pitchFamily="2" charset="0"/>
              <a:buChar char="•"/>
            </a:pPr>
            <a:r>
              <a:rPr lang="en-US" altLang="it-IT" smtClean="0"/>
              <a:t>Devono esercitare il programma in maniera significativa</a:t>
            </a:r>
          </a:p>
          <a:p>
            <a:pPr eaLnBrk="1" hangingPunct="1">
              <a:buFont typeface="Helvetica" pitchFamily="2" charset="0"/>
              <a:buChar char="•"/>
            </a:pPr>
            <a:r>
              <a:rPr lang="en-US" altLang="it-IT" smtClean="0"/>
              <a:t>Definiti in base a </a:t>
            </a:r>
            <a:r>
              <a:rPr lang="en-US" altLang="it-IT" i="1" smtClean="0"/>
              <a:t>criteri</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a:xfrm>
            <a:off x="457200" y="6356350"/>
            <a:ext cx="2133600" cy="365125"/>
          </a:xfrm>
        </p:spPr>
        <p:txBody>
          <a:bodyPr/>
          <a:lstStyle/>
          <a:p>
            <a:pPr algn="l">
              <a:defRPr/>
            </a:pPr>
            <a:fld id="{9171C6DE-2AB8-4468-A38B-888F87E6FEAE}" type="slidenum">
              <a:rPr lang="en-US"/>
              <a:pPr algn="l">
                <a:defRPr/>
              </a:pPr>
              <a:t>13</a:t>
            </a:fld>
            <a:endParaRPr lang="en-US"/>
          </a:p>
        </p:txBody>
      </p:sp>
      <p:sp>
        <p:nvSpPr>
          <p:cNvPr id="14339" name="Rectangle 1"/>
          <p:cNvSpPr>
            <a:spLocks noGrp="1" noChangeArrowheads="1"/>
          </p:cNvSpPr>
          <p:nvPr>
            <p:ph type="title"/>
          </p:nvPr>
        </p:nvSpPr>
        <p:spPr/>
        <p:txBody>
          <a:bodyPr rIns="132080"/>
          <a:lstStyle/>
          <a:p>
            <a:pPr eaLnBrk="1" hangingPunct="1"/>
            <a:r>
              <a:rPr lang="en-US" altLang="it-IT" smtClean="0"/>
              <a:t>Criteri sistematici e test random</a:t>
            </a:r>
          </a:p>
        </p:txBody>
      </p:sp>
      <p:sp>
        <p:nvSpPr>
          <p:cNvPr id="13314" name="Rectangle 2"/>
          <p:cNvSpPr>
            <a:spLocks noGrp="1" noChangeArrowheads="1"/>
          </p:cNvSpPr>
          <p:nvPr>
            <p:ph type="body" idx="1"/>
          </p:nvPr>
        </p:nvSpPr>
        <p:spPr/>
        <p:txBody>
          <a:bodyPr rIns="132080" rtlCol="0">
            <a:normAutofit fontScale="92500" lnSpcReduction="10000"/>
          </a:bodyPr>
          <a:lstStyle/>
          <a:p>
            <a:pPr eaLnBrk="1" fontAlgn="auto" hangingPunct="1">
              <a:spcAft>
                <a:spcPts val="0"/>
              </a:spcAft>
              <a:defRPr/>
            </a:pPr>
            <a:r>
              <a:rPr lang="en-US" dirty="0" smtClean="0"/>
              <a:t>Random</a:t>
            </a:r>
          </a:p>
          <a:p>
            <a:pPr marL="782638" lvl="1" eaLnBrk="1" fontAlgn="auto" hangingPunct="1">
              <a:spcAft>
                <a:spcPts val="0"/>
              </a:spcAft>
              <a:defRPr/>
            </a:pPr>
            <a:r>
              <a:rPr lang="en-US" dirty="0" err="1" smtClean="0"/>
              <a:t>Casi</a:t>
            </a:r>
            <a:r>
              <a:rPr lang="en-US" dirty="0" smtClean="0"/>
              <a:t> di test </a:t>
            </a:r>
            <a:r>
              <a:rPr lang="en-US" dirty="0" err="1" smtClean="0"/>
              <a:t>generati</a:t>
            </a:r>
            <a:r>
              <a:rPr lang="en-US" dirty="0" smtClean="0"/>
              <a:t> in </a:t>
            </a:r>
            <a:r>
              <a:rPr lang="en-US" dirty="0" err="1" smtClean="0"/>
              <a:t>maniera</a:t>
            </a:r>
            <a:r>
              <a:rPr lang="en-US" dirty="0" smtClean="0"/>
              <a:t> </a:t>
            </a:r>
            <a:r>
              <a:rPr lang="en-US" dirty="0" err="1" smtClean="0"/>
              <a:t>casuale</a:t>
            </a:r>
            <a:endParaRPr lang="en-US" dirty="0" smtClean="0"/>
          </a:p>
          <a:p>
            <a:pPr marL="782638" lvl="1" eaLnBrk="1" fontAlgn="auto" hangingPunct="1">
              <a:spcAft>
                <a:spcPts val="0"/>
              </a:spcAft>
              <a:defRPr/>
            </a:pPr>
            <a:r>
              <a:rPr lang="en-US" dirty="0" err="1" smtClean="0"/>
              <a:t>Possibile</a:t>
            </a:r>
            <a:r>
              <a:rPr lang="en-US" dirty="0" smtClean="0"/>
              <a:t> </a:t>
            </a:r>
            <a:r>
              <a:rPr lang="en-US" dirty="0" err="1" smtClean="0"/>
              <a:t>vantaggio</a:t>
            </a:r>
            <a:endParaRPr lang="en-US" dirty="0" smtClean="0"/>
          </a:p>
          <a:p>
            <a:pPr marL="1182688" lvl="2" eaLnBrk="1" fontAlgn="auto" hangingPunct="1">
              <a:spcAft>
                <a:spcPts val="0"/>
              </a:spcAft>
              <a:defRPr/>
            </a:pPr>
            <a:r>
              <a:rPr lang="en-US" dirty="0" smtClean="0"/>
              <a:t>Evita le </a:t>
            </a:r>
            <a:r>
              <a:rPr lang="en-US" dirty="0" err="1" smtClean="0"/>
              <a:t>polarizzazioni</a:t>
            </a:r>
            <a:r>
              <a:rPr lang="en-US" dirty="0" smtClean="0"/>
              <a:t> del </a:t>
            </a:r>
            <a:r>
              <a:rPr lang="en-US" dirty="0" err="1" smtClean="0"/>
              <a:t>progettista</a:t>
            </a:r>
            <a:endParaRPr lang="en-US" dirty="0" smtClean="0"/>
          </a:p>
          <a:p>
            <a:pPr marL="782638" lvl="1" eaLnBrk="1" fontAlgn="auto" hangingPunct="1">
              <a:spcAft>
                <a:spcPts val="0"/>
              </a:spcAft>
              <a:defRPr/>
            </a:pPr>
            <a:r>
              <a:rPr lang="en-US" dirty="0" err="1" smtClean="0"/>
              <a:t>Svantaggio</a:t>
            </a:r>
            <a:endParaRPr lang="en-US" dirty="0" smtClean="0"/>
          </a:p>
          <a:p>
            <a:pPr marL="1182688" lvl="2" eaLnBrk="1" fontAlgn="auto" hangingPunct="1">
              <a:spcAft>
                <a:spcPts val="0"/>
              </a:spcAft>
              <a:defRPr/>
            </a:pPr>
            <a:r>
              <a:rPr lang="en-US" dirty="0" smtClean="0"/>
              <a:t>Non </a:t>
            </a:r>
            <a:r>
              <a:rPr lang="en-US" dirty="0" err="1" smtClean="0"/>
              <a:t>esplora</a:t>
            </a:r>
            <a:r>
              <a:rPr lang="en-US" dirty="0" smtClean="0"/>
              <a:t> </a:t>
            </a:r>
            <a:r>
              <a:rPr lang="en-US" dirty="0" err="1" smtClean="0"/>
              <a:t>valori</a:t>
            </a:r>
            <a:r>
              <a:rPr lang="en-US" dirty="0" smtClean="0"/>
              <a:t> </a:t>
            </a:r>
            <a:r>
              <a:rPr lang="en-US" dirty="0" err="1" smtClean="0"/>
              <a:t>che</a:t>
            </a:r>
            <a:r>
              <a:rPr lang="en-US" dirty="0" smtClean="0"/>
              <a:t> </a:t>
            </a:r>
            <a:r>
              <a:rPr lang="en-US" dirty="0" err="1" smtClean="0"/>
              <a:t>potrebbero</a:t>
            </a:r>
            <a:r>
              <a:rPr lang="en-US" dirty="0" smtClean="0"/>
              <a:t> </a:t>
            </a:r>
            <a:r>
              <a:rPr lang="en-US" dirty="0" err="1" smtClean="0"/>
              <a:t>rilevare</a:t>
            </a:r>
            <a:r>
              <a:rPr lang="en-US" dirty="0" smtClean="0"/>
              <a:t> </a:t>
            </a:r>
            <a:r>
              <a:rPr lang="en-US" dirty="0" err="1" smtClean="0"/>
              <a:t>errori</a:t>
            </a:r>
            <a:endParaRPr lang="en-US" dirty="0" smtClean="0"/>
          </a:p>
          <a:p>
            <a:pPr eaLnBrk="1" fontAlgn="auto" hangingPunct="1">
              <a:spcAft>
                <a:spcPts val="0"/>
              </a:spcAft>
              <a:defRPr/>
            </a:pPr>
            <a:r>
              <a:rPr lang="en-US" dirty="0" err="1" smtClean="0"/>
              <a:t>Criteri</a:t>
            </a:r>
            <a:r>
              <a:rPr lang="en-US" dirty="0" smtClean="0"/>
              <a:t> </a:t>
            </a:r>
            <a:r>
              <a:rPr lang="en-US" dirty="0" err="1" smtClean="0"/>
              <a:t>sistematici</a:t>
            </a:r>
            <a:endParaRPr lang="en-US" dirty="0" smtClean="0"/>
          </a:p>
          <a:p>
            <a:pPr marL="782638" lvl="1" eaLnBrk="1" fontAlgn="auto" hangingPunct="1">
              <a:spcAft>
                <a:spcPts val="0"/>
              </a:spcAft>
              <a:defRPr/>
            </a:pPr>
            <a:r>
              <a:rPr lang="en-US" dirty="0" err="1" smtClean="0"/>
              <a:t>Effettuano</a:t>
            </a:r>
            <a:r>
              <a:rPr lang="en-US" dirty="0" smtClean="0"/>
              <a:t> </a:t>
            </a:r>
            <a:r>
              <a:rPr lang="en-US" dirty="0" err="1" smtClean="0"/>
              <a:t>esplorazioni</a:t>
            </a:r>
            <a:r>
              <a:rPr lang="en-US" dirty="0" smtClean="0"/>
              <a:t> </a:t>
            </a:r>
            <a:r>
              <a:rPr lang="en-US" dirty="0" err="1" smtClean="0"/>
              <a:t>mirate</a:t>
            </a:r>
            <a:r>
              <a:rPr lang="en-US" dirty="0" smtClean="0"/>
              <a:t> del </a:t>
            </a:r>
            <a:r>
              <a:rPr lang="en-US" dirty="0" err="1" smtClean="0"/>
              <a:t>dominio</a:t>
            </a:r>
            <a:r>
              <a:rPr lang="en-US" dirty="0" smtClean="0"/>
              <a:t> di input</a:t>
            </a:r>
          </a:p>
          <a:p>
            <a:pPr marL="1182688" lvl="2" eaLnBrk="1" fontAlgn="auto" hangingPunct="1">
              <a:spcAft>
                <a:spcPts val="0"/>
              </a:spcAft>
              <a:defRPr/>
            </a:pPr>
            <a:r>
              <a:rPr lang="en-US" dirty="0" err="1" smtClean="0"/>
              <a:t>Metodo</a:t>
            </a:r>
            <a:r>
              <a:rPr lang="en-US" dirty="0" smtClean="0"/>
              <a:t> </a:t>
            </a:r>
            <a:r>
              <a:rPr lang="en-US" dirty="0" err="1" smtClean="0"/>
              <a:t>che</a:t>
            </a:r>
            <a:r>
              <a:rPr lang="en-US" dirty="0" smtClean="0"/>
              <a:t> </a:t>
            </a:r>
            <a:r>
              <a:rPr lang="en-US" dirty="0" err="1" smtClean="0"/>
              <a:t>calcola</a:t>
            </a:r>
            <a:r>
              <a:rPr lang="en-US" dirty="0" smtClean="0"/>
              <a:t> le </a:t>
            </a:r>
            <a:r>
              <a:rPr lang="en-US" dirty="0" err="1" smtClean="0"/>
              <a:t>radici</a:t>
            </a:r>
            <a:r>
              <a:rPr lang="en-US" dirty="0" smtClean="0"/>
              <a:t> </a:t>
            </a:r>
            <a:r>
              <a:rPr lang="en-US" dirty="0" err="1" smtClean="0"/>
              <a:t>un’equazione</a:t>
            </a:r>
            <a:r>
              <a:rPr lang="en-US" dirty="0" smtClean="0"/>
              <a:t> </a:t>
            </a:r>
            <a:r>
              <a:rPr lang="en-US" dirty="0" err="1" smtClean="0"/>
              <a:t>quadrata</a:t>
            </a:r>
            <a:r>
              <a:rPr lang="en-US" dirty="0" smtClean="0"/>
              <a:t>:</a:t>
            </a:r>
          </a:p>
          <a:p>
            <a:pPr marL="1639888" lvl="3" eaLnBrk="1" fontAlgn="auto" hangingPunct="1">
              <a:spcAft>
                <a:spcPts val="0"/>
              </a:spcAft>
              <a:defRPr/>
            </a:pPr>
            <a:r>
              <a:rPr lang="en-US" dirty="0" err="1" smtClean="0"/>
              <a:t>Difficilmente</a:t>
            </a:r>
            <a:r>
              <a:rPr lang="en-US" dirty="0" smtClean="0"/>
              <a:t> genera </a:t>
            </a:r>
            <a:r>
              <a:rPr lang="en-US" dirty="0" err="1" smtClean="0"/>
              <a:t>dati</a:t>
            </a:r>
            <a:r>
              <a:rPr lang="en-US" dirty="0" smtClean="0"/>
              <a:t> per </a:t>
            </a:r>
            <a:r>
              <a:rPr lang="en-US" dirty="0" err="1" smtClean="0"/>
              <a:t>i</a:t>
            </a:r>
            <a:r>
              <a:rPr lang="en-US" dirty="0" smtClean="0"/>
              <a:t> </a:t>
            </a:r>
            <a:r>
              <a:rPr lang="en-US" dirty="0" err="1" smtClean="0"/>
              <a:t>casi</a:t>
            </a:r>
            <a:r>
              <a:rPr lang="en-US" dirty="0" smtClean="0"/>
              <a:t> “</a:t>
            </a:r>
            <a:r>
              <a:rPr lang="en-US" dirty="0" err="1" smtClean="0"/>
              <a:t>critici</a:t>
            </a:r>
            <a:r>
              <a:rPr lang="en-US" dirty="0" smtClean="0"/>
              <a:t>” in cui a=0, b</a:t>
            </a:r>
            <a:r>
              <a:rPr lang="en-US" baseline="30000" dirty="0" smtClean="0"/>
              <a:t>2</a:t>
            </a:r>
            <a:r>
              <a:rPr lang="en-US" dirty="0" smtClean="0"/>
              <a:t> - 4ac =0</a:t>
            </a:r>
          </a:p>
        </p:txBody>
      </p:sp>
      <p:sp>
        <p:nvSpPr>
          <p:cNvPr id="14341"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DD080E91-5E3A-48EF-ABD5-11ECA604408E}" type="slidenum">
              <a:rPr lang="en-US" altLang="it-IT" sz="1400">
                <a:solidFill>
                  <a:srgbClr val="000000"/>
                </a:solidFill>
                <a:latin typeface="Helvetica" pitchFamily="2" charset="0"/>
                <a:sym typeface="Helvetica" pitchFamily="2" charset="0"/>
              </a:rPr>
              <a:pPr algn="ctr" eaLnBrk="1" hangingPunct="1"/>
              <a:t>13</a:t>
            </a:fld>
            <a:endParaRPr lang="en-US" altLang="it-IT" sz="1400">
              <a:solidFill>
                <a:srgbClr val="000000"/>
              </a:solidFill>
              <a:latin typeface="Helvetica" pitchFamily="2" charset="0"/>
              <a:sym typeface="Helvetica" pitchFamily="2" charset="0"/>
            </a:endParaRPr>
          </a:p>
        </p:txBody>
      </p:sp>
      <p:pic>
        <p:nvPicPr>
          <p:cNvPr id="1434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099" y="6092825"/>
            <a:ext cx="2339975"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EA5CA15E-A08A-4A75-AB74-816B2A2477BF}" type="slidenum">
              <a:rPr lang="en-US"/>
              <a:pPr algn="l">
                <a:defRPr/>
              </a:pPr>
              <a:t>14</a:t>
            </a:fld>
            <a:endParaRPr lang="en-US"/>
          </a:p>
        </p:txBody>
      </p:sp>
      <p:sp>
        <p:nvSpPr>
          <p:cNvPr id="15363" name="Rectangle 1"/>
          <p:cNvSpPr>
            <a:spLocks noGrp="1" noChangeArrowheads="1"/>
          </p:cNvSpPr>
          <p:nvPr>
            <p:ph type="title"/>
          </p:nvPr>
        </p:nvSpPr>
        <p:spPr>
          <a:xfrm>
            <a:off x="484188" y="-103188"/>
            <a:ext cx="8229600" cy="1168401"/>
          </a:xfrm>
        </p:spPr>
        <p:txBody>
          <a:bodyPr rIns="132080"/>
          <a:lstStyle/>
          <a:p>
            <a:pPr eaLnBrk="1" hangingPunct="1"/>
            <a:r>
              <a:rPr lang="en-US" altLang="it-IT" smtClean="0"/>
              <a:t>Partizionamento sistematico</a:t>
            </a:r>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25" y="1425575"/>
            <a:ext cx="7335838"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251521" y="4227513"/>
            <a:ext cx="8712968" cy="216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1600" dirty="0">
                <a:latin typeface="Calibri" pitchFamily="34" charset="0"/>
                <a:ea typeface="Helvetica Neue" pitchFamily="2"/>
                <a:cs typeface="Helvetica Neue" pitchFamily="2"/>
              </a:rPr>
              <a:t>Si </a:t>
            </a:r>
            <a:r>
              <a:rPr lang="en-US" altLang="it-IT" sz="1600" dirty="0" err="1">
                <a:latin typeface="Calibri" pitchFamily="34" charset="0"/>
                <a:ea typeface="Helvetica Neue" pitchFamily="2"/>
                <a:cs typeface="Helvetica Neue" pitchFamily="2"/>
              </a:rPr>
              <a:t>carca</a:t>
            </a:r>
            <a:r>
              <a:rPr lang="en-US" altLang="it-IT" sz="1600" dirty="0">
                <a:latin typeface="Calibri" pitchFamily="34" charset="0"/>
                <a:ea typeface="Helvetica Neue" pitchFamily="2"/>
                <a:cs typeface="Helvetica Neue" pitchFamily="2"/>
              </a:rPr>
              <a:t> di </a:t>
            </a:r>
            <a:r>
              <a:rPr lang="en-US" altLang="it-IT" sz="1600" dirty="0" err="1">
                <a:latin typeface="Calibri" pitchFamily="34" charset="0"/>
                <a:ea typeface="Helvetica Neue" pitchFamily="2"/>
                <a:cs typeface="Helvetica Neue" pitchFamily="2"/>
              </a:rPr>
              <a:t>partizionare</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il</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dominio</a:t>
            </a:r>
            <a:r>
              <a:rPr lang="en-US" altLang="it-IT" sz="1600" dirty="0">
                <a:latin typeface="Calibri" pitchFamily="34" charset="0"/>
                <a:ea typeface="Helvetica Neue" pitchFamily="2"/>
                <a:cs typeface="Helvetica Neue" pitchFamily="2"/>
              </a:rPr>
              <a:t> di input in </a:t>
            </a:r>
            <a:r>
              <a:rPr lang="en-US" altLang="it-IT" sz="1600" dirty="0" err="1">
                <a:latin typeface="Calibri" pitchFamily="34" charset="0"/>
                <a:ea typeface="Helvetica Neue" pitchFamily="2"/>
                <a:cs typeface="Helvetica Neue" pitchFamily="2"/>
              </a:rPr>
              <a:t>modo</a:t>
            </a:r>
            <a:r>
              <a:rPr lang="en-US" altLang="it-IT" sz="1600" dirty="0">
                <a:latin typeface="Calibri" pitchFamily="34" charset="0"/>
                <a:ea typeface="Helvetica Neue" pitchFamily="2"/>
                <a:cs typeface="Helvetica Neue" pitchFamily="2"/>
              </a:rPr>
              <a:t> tale </a:t>
            </a:r>
            <a:r>
              <a:rPr lang="en-US" altLang="it-IT" sz="1600" dirty="0" err="1">
                <a:latin typeface="Calibri" pitchFamily="34" charset="0"/>
                <a:ea typeface="Helvetica Neue" pitchFamily="2"/>
                <a:cs typeface="Helvetica Neue" pitchFamily="2"/>
              </a:rPr>
              <a:t>che</a:t>
            </a:r>
            <a:r>
              <a:rPr lang="en-US" altLang="it-IT" sz="1600" dirty="0">
                <a:latin typeface="Calibri" pitchFamily="34" charset="0"/>
                <a:ea typeface="Helvetica Neue" pitchFamily="2"/>
                <a:cs typeface="Helvetica Neue" pitchFamily="2"/>
              </a:rPr>
              <a:t> da </a:t>
            </a:r>
            <a:r>
              <a:rPr lang="en-US" altLang="it-IT" sz="1600" dirty="0" err="1">
                <a:latin typeface="Calibri" pitchFamily="34" charset="0"/>
                <a:ea typeface="Helvetica Neue" pitchFamily="2"/>
                <a:cs typeface="Helvetica Neue" pitchFamily="2"/>
              </a:rPr>
              <a:t>tutti</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i</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punti</a:t>
            </a:r>
            <a:r>
              <a:rPr lang="en-US" altLang="it-IT" sz="1600" dirty="0">
                <a:latin typeface="Calibri" pitchFamily="34" charset="0"/>
                <a:ea typeface="Helvetica Neue" pitchFamily="2"/>
                <a:cs typeface="Helvetica Neue" pitchFamily="2"/>
              </a:rPr>
              <a:t> del </a:t>
            </a:r>
            <a:r>
              <a:rPr lang="en-US" altLang="it-IT" sz="1600" dirty="0" err="1">
                <a:latin typeface="Calibri" pitchFamily="34" charset="0"/>
                <a:ea typeface="Helvetica Neue" pitchFamily="2"/>
                <a:cs typeface="Helvetica Neue" pitchFamily="2"/>
              </a:rPr>
              <a:t>dominio</a:t>
            </a:r>
            <a:r>
              <a:rPr lang="en-US" altLang="it-IT" sz="1600" dirty="0">
                <a:latin typeface="Calibri" pitchFamily="34" charset="0"/>
                <a:ea typeface="Helvetica Neue" pitchFamily="2"/>
                <a:cs typeface="Helvetica Neue" pitchFamily="2"/>
              </a:rPr>
              <a:t> ci </a:t>
            </a:r>
            <a:r>
              <a:rPr lang="en-US" altLang="it-IT" sz="1600" dirty="0" err="1">
                <a:latin typeface="Calibri" pitchFamily="34" charset="0"/>
                <a:ea typeface="Helvetica Neue" pitchFamily="2"/>
                <a:cs typeface="Helvetica Neue" pitchFamily="2"/>
              </a:rPr>
              <a:t>si</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attende</a:t>
            </a:r>
            <a:r>
              <a:rPr lang="en-US" altLang="it-IT" sz="1600" dirty="0">
                <a:latin typeface="Calibri" pitchFamily="34" charset="0"/>
                <a:ea typeface="Helvetica Neue" pitchFamily="2"/>
                <a:cs typeface="Helvetica Neue" pitchFamily="2"/>
              </a:rPr>
              <a:t> lo </a:t>
            </a:r>
            <a:r>
              <a:rPr lang="en-US" altLang="it-IT" sz="1600" dirty="0" err="1">
                <a:latin typeface="Calibri" pitchFamily="34" charset="0"/>
                <a:ea typeface="Helvetica Neue" pitchFamily="2"/>
                <a:cs typeface="Helvetica Neue" pitchFamily="2"/>
              </a:rPr>
              <a:t>stesso</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comportamento</a:t>
            </a:r>
            <a:r>
              <a:rPr lang="en-US" altLang="it-IT" sz="1600" dirty="0">
                <a:latin typeface="Calibri" pitchFamily="34" charset="0"/>
                <a:ea typeface="Helvetica Neue" pitchFamily="2"/>
                <a:cs typeface="Helvetica Neue" pitchFamily="2"/>
              </a:rPr>
              <a:t> (e </a:t>
            </a:r>
            <a:r>
              <a:rPr lang="en-US" altLang="it-IT" sz="1600" dirty="0" err="1">
                <a:latin typeface="Calibri" pitchFamily="34" charset="0"/>
                <a:ea typeface="Helvetica Neue" pitchFamily="2"/>
                <a:cs typeface="Helvetica Neue" pitchFamily="2"/>
              </a:rPr>
              <a:t>quindi</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si</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possa</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prendere</a:t>
            </a:r>
            <a:r>
              <a:rPr lang="en-US" altLang="it-IT" sz="1600" dirty="0">
                <a:latin typeface="Calibri" pitchFamily="34" charset="0"/>
                <a:ea typeface="Helvetica Neue" pitchFamily="2"/>
                <a:cs typeface="Helvetica Neue" pitchFamily="2"/>
              </a:rPr>
              <a:t> come </a:t>
            </a:r>
            <a:r>
              <a:rPr lang="en-US" altLang="it-IT" sz="1600" dirty="0" err="1">
                <a:latin typeface="Calibri" pitchFamily="34" charset="0"/>
                <a:ea typeface="Helvetica Neue" pitchFamily="2"/>
                <a:cs typeface="Helvetica Neue" pitchFamily="2"/>
              </a:rPr>
              <a:t>rappresentativo</a:t>
            </a:r>
            <a:r>
              <a:rPr lang="en-US" altLang="it-IT" sz="1600" dirty="0">
                <a:latin typeface="Calibri" pitchFamily="34" charset="0"/>
                <a:ea typeface="Helvetica Neue" pitchFamily="2"/>
                <a:cs typeface="Helvetica Neue" pitchFamily="2"/>
              </a:rPr>
              <a:t> un </a:t>
            </a:r>
            <a:r>
              <a:rPr lang="en-US" altLang="it-IT" sz="1600" dirty="0" err="1">
                <a:latin typeface="Calibri" pitchFamily="34" charset="0"/>
                <a:ea typeface="Helvetica Neue" pitchFamily="2"/>
                <a:cs typeface="Helvetica Neue" pitchFamily="2"/>
              </a:rPr>
              <a:t>punto</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qualuque</a:t>
            </a:r>
            <a:r>
              <a:rPr lang="en-US" altLang="it-IT" sz="1600" dirty="0">
                <a:latin typeface="Calibri" pitchFamily="34" charset="0"/>
                <a:ea typeface="Helvetica Neue" pitchFamily="2"/>
                <a:cs typeface="Helvetica Neue" pitchFamily="2"/>
              </a:rPr>
              <a:t> in </a:t>
            </a:r>
            <a:r>
              <a:rPr lang="en-US" altLang="it-IT" sz="1600" dirty="0" err="1">
                <a:latin typeface="Calibri" pitchFamily="34" charset="0"/>
                <a:ea typeface="Helvetica Neue" pitchFamily="2"/>
                <a:cs typeface="Helvetica Neue" pitchFamily="2"/>
              </a:rPr>
              <a:t>esso</a:t>
            </a:r>
            <a:r>
              <a:rPr lang="en-US" altLang="it-IT" sz="1600" dirty="0">
                <a:latin typeface="Calibri" pitchFamily="34" charset="0"/>
                <a:ea typeface="Helvetica Neue" pitchFamily="2"/>
                <a:cs typeface="Helvetica Neue" pitchFamily="2"/>
              </a:rPr>
              <a:t>)</a:t>
            </a:r>
          </a:p>
          <a:p>
            <a:pPr eaLnBrk="1" hangingPunct="1"/>
            <a:endParaRPr lang="en-US" altLang="it-IT" sz="1600" dirty="0">
              <a:latin typeface="Calibri" pitchFamily="34" charset="0"/>
              <a:ea typeface="Helvetica Neue" pitchFamily="2"/>
              <a:cs typeface="Helvetica Neue" pitchFamily="2"/>
            </a:endParaRPr>
          </a:p>
          <a:p>
            <a:pPr eaLnBrk="1" hangingPunct="1"/>
            <a:r>
              <a:rPr lang="en-US" altLang="it-IT" sz="1600" dirty="0" err="1">
                <a:latin typeface="Calibri" pitchFamily="34" charset="0"/>
                <a:ea typeface="Helvetica Neue" pitchFamily="2"/>
                <a:cs typeface="Helvetica Neue" pitchFamily="2"/>
              </a:rPr>
              <a:t>L’esperienza</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dimostra</a:t>
            </a:r>
            <a:r>
              <a:rPr lang="en-US" altLang="it-IT" sz="1600" dirty="0">
                <a:latin typeface="Calibri" pitchFamily="34" charset="0"/>
                <a:ea typeface="Helvetica Neue" pitchFamily="2"/>
                <a:cs typeface="Helvetica Neue" pitchFamily="2"/>
              </a:rPr>
              <a:t> poi </a:t>
            </a:r>
            <a:r>
              <a:rPr lang="en-US" altLang="it-IT" sz="1600" dirty="0" err="1">
                <a:latin typeface="Calibri" pitchFamily="34" charset="0"/>
                <a:ea typeface="Helvetica Neue" pitchFamily="2"/>
                <a:cs typeface="Helvetica Neue" pitchFamily="2"/>
              </a:rPr>
              <a:t>che</a:t>
            </a:r>
            <a:r>
              <a:rPr lang="en-US" altLang="it-IT" sz="1600" dirty="0">
                <a:latin typeface="Calibri" pitchFamily="34" charset="0"/>
                <a:ea typeface="Helvetica Neue" pitchFamily="2"/>
                <a:cs typeface="Helvetica Neue" pitchFamily="2"/>
              </a:rPr>
              <a:t> è </a:t>
            </a:r>
            <a:r>
              <a:rPr lang="en-US" altLang="it-IT" sz="1600" dirty="0" err="1">
                <a:latin typeface="Calibri" pitchFamily="34" charset="0"/>
                <a:ea typeface="Helvetica Neue" pitchFamily="2"/>
                <a:cs typeface="Helvetica Neue" pitchFamily="2"/>
              </a:rPr>
              <a:t>anche</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opportuno</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prendere</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punti</a:t>
            </a:r>
            <a:r>
              <a:rPr lang="en-US" altLang="it-IT" sz="1600" dirty="0">
                <a:latin typeface="Calibri" pitchFamily="34" charset="0"/>
                <a:ea typeface="Helvetica Neue" pitchFamily="2"/>
                <a:cs typeface="Helvetica Neue" pitchFamily="2"/>
              </a:rPr>
              <a:t> sui </a:t>
            </a:r>
            <a:r>
              <a:rPr lang="en-US" altLang="it-IT" sz="1600" dirty="0" err="1">
                <a:latin typeface="Calibri" pitchFamily="34" charset="0"/>
                <a:ea typeface="Helvetica Neue" pitchFamily="2"/>
                <a:cs typeface="Helvetica Neue" pitchFamily="2"/>
              </a:rPr>
              <a:t>confini</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delle</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regioni</a:t>
            </a:r>
            <a:endParaRPr lang="en-US" altLang="it-IT" sz="1600" dirty="0">
              <a:latin typeface="Calibri" pitchFamily="34" charset="0"/>
              <a:ea typeface="Helvetica Neue" pitchFamily="2"/>
              <a:cs typeface="Helvetica Neue" pitchFamily="2"/>
            </a:endParaRPr>
          </a:p>
          <a:p>
            <a:pPr eaLnBrk="1" hangingPunct="1"/>
            <a:endParaRPr lang="en-US" altLang="it-IT" sz="1600" dirty="0">
              <a:latin typeface="Calibri" pitchFamily="34" charset="0"/>
              <a:ea typeface="Helvetica Neue" pitchFamily="2"/>
              <a:cs typeface="Helvetica Neue" pitchFamily="2"/>
            </a:endParaRPr>
          </a:p>
          <a:p>
            <a:pPr eaLnBrk="1" hangingPunct="1"/>
            <a:r>
              <a:rPr lang="en-US" altLang="it-IT" sz="1600" dirty="0" err="1">
                <a:latin typeface="Calibri" pitchFamily="34" charset="0"/>
                <a:ea typeface="Helvetica Neue" pitchFamily="2"/>
                <a:cs typeface="Helvetica Neue" pitchFamily="2"/>
              </a:rPr>
              <a:t>Talvolta</a:t>
            </a:r>
            <a:r>
              <a:rPr lang="en-US" altLang="it-IT" sz="1600" dirty="0">
                <a:latin typeface="Calibri" pitchFamily="34" charset="0"/>
                <a:ea typeface="Helvetica Neue" pitchFamily="2"/>
                <a:cs typeface="Helvetica Neue" pitchFamily="2"/>
              </a:rPr>
              <a:t> non </a:t>
            </a:r>
            <a:r>
              <a:rPr lang="en-US" altLang="it-IT" sz="1600" dirty="0" smtClean="0">
                <a:latin typeface="Calibri" pitchFamily="34" charset="0"/>
                <a:ea typeface="Helvetica Neue" pitchFamily="2"/>
                <a:cs typeface="Helvetica Neue" pitchFamily="2"/>
              </a:rPr>
              <a:t>è </a:t>
            </a:r>
            <a:r>
              <a:rPr lang="en-US" altLang="it-IT" sz="1600" dirty="0" err="1">
                <a:latin typeface="Calibri" pitchFamily="34" charset="0"/>
                <a:ea typeface="Helvetica Neue" pitchFamily="2"/>
                <a:cs typeface="Helvetica Neue" pitchFamily="2"/>
              </a:rPr>
              <a:t>una</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partizione</a:t>
            </a:r>
            <a:r>
              <a:rPr lang="en-US" altLang="it-IT" sz="1600" dirty="0">
                <a:latin typeface="Calibri" pitchFamily="34" charset="0"/>
                <a:ea typeface="Helvetica Neue" pitchFamily="2"/>
                <a:cs typeface="Helvetica Neue" pitchFamily="2"/>
              </a:rPr>
              <a:t> in </a:t>
            </a:r>
            <a:r>
              <a:rPr lang="en-US" altLang="it-IT" sz="1600" dirty="0" err="1">
                <a:latin typeface="Calibri" pitchFamily="34" charset="0"/>
                <a:ea typeface="Helvetica Neue" pitchFamily="2"/>
                <a:cs typeface="Helvetica Neue" pitchFamily="2"/>
              </a:rPr>
              <a:t>senso</a:t>
            </a:r>
            <a:r>
              <a:rPr lang="en-US" altLang="it-IT" sz="1600" dirty="0">
                <a:latin typeface="Calibri" pitchFamily="34" charset="0"/>
                <a:ea typeface="Helvetica Neue" pitchFamily="2"/>
                <a:cs typeface="Helvetica Neue" pitchFamily="2"/>
              </a:rPr>
              <a:t> </a:t>
            </a:r>
            <a:r>
              <a:rPr lang="en-US" altLang="it-IT" sz="1600" dirty="0" err="1">
                <a:latin typeface="Calibri" pitchFamily="34" charset="0"/>
                <a:ea typeface="Helvetica Neue" pitchFamily="2"/>
                <a:cs typeface="Helvetica Neue" pitchFamily="2"/>
              </a:rPr>
              <a:t>proprio</a:t>
            </a:r>
            <a:r>
              <a:rPr lang="en-US" altLang="it-IT" sz="1600" dirty="0">
                <a:latin typeface="Calibri" pitchFamily="34" charset="0"/>
                <a:ea typeface="Helvetica Neue" pitchFamily="2"/>
                <a:cs typeface="Helvetica Neue" pitchFamily="2"/>
              </a:rPr>
              <a:t> (le </a:t>
            </a:r>
            <a:r>
              <a:rPr lang="en-US" altLang="it-IT" sz="1600" dirty="0" err="1">
                <a:latin typeface="Calibri" pitchFamily="34" charset="0"/>
                <a:ea typeface="Helvetica Neue" pitchFamily="2"/>
                <a:cs typeface="Helvetica Neue" pitchFamily="2"/>
              </a:rPr>
              <a:t>classi</a:t>
            </a:r>
            <a:r>
              <a:rPr lang="en-US" altLang="it-IT" sz="1600" dirty="0">
                <a:latin typeface="Calibri" pitchFamily="34" charset="0"/>
                <a:ea typeface="Helvetica Neue" pitchFamily="2"/>
                <a:cs typeface="Helvetica Neue" pitchFamily="2"/>
              </a:rPr>
              <a:t> di </a:t>
            </a:r>
            <a:r>
              <a:rPr lang="en-US" altLang="it-IT" sz="1600" dirty="0" err="1">
                <a:latin typeface="Calibri" pitchFamily="34" charset="0"/>
                <a:ea typeface="Helvetica Neue" pitchFamily="2"/>
                <a:cs typeface="Helvetica Neue" pitchFamily="2"/>
              </a:rPr>
              <a:t>valori</a:t>
            </a:r>
            <a:r>
              <a:rPr lang="en-US" altLang="it-IT" sz="1600" dirty="0">
                <a:latin typeface="Calibri" pitchFamily="34" charset="0"/>
                <a:ea typeface="Helvetica Neue" pitchFamily="2"/>
                <a:cs typeface="Helvetica Neue" pitchFamily="2"/>
              </a:rPr>
              <a:t> </a:t>
            </a:r>
            <a:r>
              <a:rPr lang="en-US" altLang="it-IT" sz="1600" dirty="0" err="1" smtClean="0">
                <a:latin typeface="Calibri" pitchFamily="34" charset="0"/>
                <a:ea typeface="Helvetica Neue" pitchFamily="2"/>
                <a:cs typeface="Helvetica Neue" pitchFamily="2"/>
              </a:rPr>
              <a:t>hanno</a:t>
            </a:r>
            <a:r>
              <a:rPr lang="en-US" altLang="it-IT" sz="1600" dirty="0" smtClean="0">
                <a:latin typeface="Calibri" pitchFamily="34" charset="0"/>
                <a:ea typeface="Helvetica Neue" pitchFamily="2"/>
                <a:cs typeface="Helvetica Neue" pitchFamily="2"/>
              </a:rPr>
              <a:t> </a:t>
            </a:r>
            <a:r>
              <a:rPr lang="en-US" altLang="it-IT" sz="1600" dirty="0" err="1" smtClean="0">
                <a:latin typeface="Calibri" pitchFamily="34" charset="0"/>
                <a:ea typeface="Helvetica Neue" pitchFamily="2"/>
                <a:cs typeface="Helvetica Neue" pitchFamily="2"/>
              </a:rPr>
              <a:t>intersezione</a:t>
            </a:r>
            <a:r>
              <a:rPr lang="en-US" altLang="it-IT" sz="1600" dirty="0" smtClean="0">
                <a:latin typeface="Calibri" pitchFamily="34" charset="0"/>
                <a:ea typeface="Helvetica Neue" pitchFamily="2"/>
                <a:cs typeface="Helvetica Neue" pitchFamily="2"/>
              </a:rPr>
              <a:t> </a:t>
            </a:r>
            <a:r>
              <a:rPr lang="en-US" altLang="it-IT" sz="1600" dirty="0">
                <a:latin typeface="Calibri" pitchFamily="34" charset="0"/>
                <a:ea typeface="Helvetica Neue" pitchFamily="2"/>
                <a:cs typeface="Helvetica Neue" pitchFamily="2"/>
              </a:rPr>
              <a:t>non </a:t>
            </a:r>
            <a:r>
              <a:rPr lang="en-US" altLang="it-IT" sz="1600" dirty="0" err="1">
                <a:latin typeface="Calibri" pitchFamily="34" charset="0"/>
                <a:ea typeface="Helvetica Neue" pitchFamily="2"/>
                <a:cs typeface="Helvetica Neue" pitchFamily="2"/>
              </a:rPr>
              <a:t>vuota</a:t>
            </a:r>
            <a:r>
              <a:rPr lang="en-US" altLang="it-IT" sz="1600" dirty="0">
                <a:latin typeface="Calibri" pitchFamily="34" charset="0"/>
                <a:ea typeface="Helvetica Neue" pitchFamily="2"/>
                <a:cs typeface="Helvetica Neue" pitchFamily="2"/>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98AC9763-91A7-4606-A617-D06FD02B37A5}" type="slidenum">
              <a:rPr lang="en-US"/>
              <a:pPr algn="l">
                <a:defRPr/>
              </a:pPr>
              <a:t>15</a:t>
            </a:fld>
            <a:endParaRPr lang="en-US"/>
          </a:p>
        </p:txBody>
      </p:sp>
      <p:sp>
        <p:nvSpPr>
          <p:cNvPr id="16387" name="Rectangle 1"/>
          <p:cNvSpPr>
            <a:spLocks noGrp="1" noChangeArrowheads="1"/>
          </p:cNvSpPr>
          <p:nvPr>
            <p:ph type="title"/>
          </p:nvPr>
        </p:nvSpPr>
        <p:spPr/>
        <p:txBody>
          <a:bodyPr rIns="132080"/>
          <a:lstStyle/>
          <a:p>
            <a:pPr eaLnBrk="1" hangingPunct="1"/>
            <a:r>
              <a:rPr lang="en-US" altLang="it-IT" smtClean="0"/>
              <a:t>Test black-box e white-box testing</a:t>
            </a:r>
          </a:p>
        </p:txBody>
      </p:sp>
      <p:sp>
        <p:nvSpPr>
          <p:cNvPr id="16388" name="Rectangle 2"/>
          <p:cNvSpPr>
            <a:spLocks noGrp="1" noChangeArrowheads="1"/>
          </p:cNvSpPr>
          <p:nvPr>
            <p:ph type="body" idx="1"/>
          </p:nvPr>
        </p:nvSpPr>
        <p:spPr/>
        <p:txBody>
          <a:bodyPr rIns="132080"/>
          <a:lstStyle/>
          <a:p>
            <a:pPr eaLnBrk="1" hangingPunct="1"/>
            <a:r>
              <a:rPr lang="en-US" altLang="it-IT" dirty="0" smtClean="0"/>
              <a:t>Black-box </a:t>
            </a:r>
            <a:r>
              <a:rPr lang="en-US" altLang="it-IT" b="1" i="1" dirty="0" err="1" smtClean="0">
                <a:solidFill>
                  <a:srgbClr val="FF0000"/>
                </a:solidFill>
              </a:rPr>
              <a:t>funzionale</a:t>
            </a:r>
            <a:endParaRPr lang="en-US" altLang="it-IT" dirty="0" smtClean="0"/>
          </a:p>
          <a:p>
            <a:pPr marL="782638" lvl="1" eaLnBrk="1" hangingPunct="1"/>
            <a:r>
              <a:rPr lang="en-US" altLang="it-IT" dirty="0" err="1" smtClean="0"/>
              <a:t>Casi</a:t>
            </a:r>
            <a:r>
              <a:rPr lang="en-US" altLang="it-IT" dirty="0" smtClean="0"/>
              <a:t> di test </a:t>
            </a:r>
            <a:r>
              <a:rPr lang="en-US" altLang="it-IT" dirty="0" err="1" smtClean="0"/>
              <a:t>determinati</a:t>
            </a:r>
            <a:r>
              <a:rPr lang="en-US" altLang="it-IT" dirty="0" smtClean="0"/>
              <a:t> in base a </a:t>
            </a:r>
            <a:r>
              <a:rPr lang="en-US" altLang="it-IT" dirty="0" err="1" smtClean="0"/>
              <a:t>ciò</a:t>
            </a:r>
            <a:r>
              <a:rPr lang="en-US" altLang="it-IT" dirty="0" smtClean="0"/>
              <a:t> </a:t>
            </a:r>
            <a:r>
              <a:rPr lang="en-US" altLang="it-IT" dirty="0" err="1" smtClean="0"/>
              <a:t>che</a:t>
            </a:r>
            <a:r>
              <a:rPr lang="en-US" altLang="it-IT" dirty="0" smtClean="0"/>
              <a:t> </a:t>
            </a:r>
            <a:r>
              <a:rPr lang="en-US" altLang="it-IT" dirty="0" err="1" smtClean="0"/>
              <a:t>il</a:t>
            </a:r>
            <a:r>
              <a:rPr lang="en-US" altLang="it-IT" dirty="0" smtClean="0"/>
              <a:t> </a:t>
            </a:r>
            <a:r>
              <a:rPr lang="en-US" altLang="it-IT" dirty="0" err="1" smtClean="0"/>
              <a:t>componente</a:t>
            </a:r>
            <a:r>
              <a:rPr lang="en-US" altLang="it-IT" dirty="0" smtClean="0"/>
              <a:t> </a:t>
            </a:r>
            <a:r>
              <a:rPr lang="en-US" altLang="it-IT" dirty="0" err="1" smtClean="0"/>
              <a:t>deve</a:t>
            </a:r>
            <a:r>
              <a:rPr lang="en-US" altLang="it-IT" dirty="0" smtClean="0"/>
              <a:t> fare</a:t>
            </a:r>
          </a:p>
          <a:p>
            <a:pPr marL="1182688" lvl="2" eaLnBrk="1" hangingPunct="1"/>
            <a:r>
              <a:rPr lang="en-US" altLang="it-IT" dirty="0" smtClean="0"/>
              <a:t>La </a:t>
            </a:r>
            <a:r>
              <a:rPr lang="en-US" altLang="it-IT" dirty="0" err="1" smtClean="0"/>
              <a:t>sua</a:t>
            </a:r>
            <a:r>
              <a:rPr lang="en-US" altLang="it-IT" dirty="0" smtClean="0"/>
              <a:t> </a:t>
            </a:r>
            <a:r>
              <a:rPr lang="en-US" altLang="it-IT" i="1" dirty="0" err="1" smtClean="0"/>
              <a:t>specifica</a:t>
            </a:r>
            <a:endParaRPr lang="en-US" altLang="it-IT" dirty="0" smtClean="0"/>
          </a:p>
          <a:p>
            <a:pPr eaLnBrk="1" hangingPunct="1"/>
            <a:r>
              <a:rPr lang="en-US" altLang="it-IT" dirty="0" smtClean="0"/>
              <a:t>White-box </a:t>
            </a:r>
            <a:r>
              <a:rPr lang="en-US" altLang="it-IT" b="1" i="1" dirty="0" err="1" smtClean="0">
                <a:solidFill>
                  <a:srgbClr val="FF0000"/>
                </a:solidFill>
              </a:rPr>
              <a:t>strutturale</a:t>
            </a:r>
            <a:endParaRPr lang="en-US" altLang="it-IT" dirty="0" smtClean="0"/>
          </a:p>
          <a:p>
            <a:pPr marL="782638" lvl="1" eaLnBrk="1" hangingPunct="1"/>
            <a:r>
              <a:rPr lang="en-US" altLang="it-IT" dirty="0" err="1" smtClean="0"/>
              <a:t>Casi</a:t>
            </a:r>
            <a:r>
              <a:rPr lang="en-US" altLang="it-IT" dirty="0" smtClean="0"/>
              <a:t> di test </a:t>
            </a:r>
            <a:r>
              <a:rPr lang="en-US" altLang="it-IT" dirty="0" err="1" smtClean="0"/>
              <a:t>determinati</a:t>
            </a:r>
            <a:r>
              <a:rPr lang="en-US" altLang="it-IT" dirty="0" smtClean="0"/>
              <a:t> in base a </a:t>
            </a:r>
            <a:r>
              <a:rPr lang="en-US" altLang="it-IT" dirty="0" err="1" smtClean="0"/>
              <a:t>che</a:t>
            </a:r>
            <a:r>
              <a:rPr lang="en-US" altLang="it-IT" dirty="0" smtClean="0"/>
              <a:t> come </a:t>
            </a:r>
            <a:r>
              <a:rPr lang="en-US" altLang="it-IT" dirty="0" err="1" smtClean="0"/>
              <a:t>il</a:t>
            </a:r>
            <a:r>
              <a:rPr lang="en-US" altLang="it-IT" dirty="0" smtClean="0"/>
              <a:t> </a:t>
            </a:r>
            <a:r>
              <a:rPr lang="en-US" altLang="it-IT" dirty="0" err="1" smtClean="0"/>
              <a:t>componente</a:t>
            </a:r>
            <a:r>
              <a:rPr lang="en-US" altLang="it-IT" dirty="0" smtClean="0"/>
              <a:t> è </a:t>
            </a:r>
            <a:r>
              <a:rPr lang="en-US" altLang="it-IT" dirty="0" err="1" smtClean="0"/>
              <a:t>implementato</a:t>
            </a:r>
            <a:endParaRPr lang="en-US" altLang="it-IT" dirty="0" smtClean="0"/>
          </a:p>
          <a:p>
            <a:pPr marL="1182688" lvl="2" eaLnBrk="1" hangingPunct="1"/>
            <a:r>
              <a:rPr lang="en-US" altLang="it-IT" dirty="0" smtClean="0"/>
              <a:t>Il </a:t>
            </a:r>
            <a:r>
              <a:rPr lang="en-US" altLang="it-IT" i="1" dirty="0" err="1" smtClean="0"/>
              <a:t>codice</a:t>
            </a:r>
            <a:endParaRPr lang="en-US" altLang="it-IT" i="1" dirty="0" smtClean="0"/>
          </a:p>
        </p:txBody>
      </p:sp>
      <p:sp>
        <p:nvSpPr>
          <p:cNvPr id="16389"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A81171F8-1124-45BB-8D83-8D3F1D03C73F}" type="slidenum">
              <a:rPr lang="en-US" altLang="it-IT" sz="1400">
                <a:solidFill>
                  <a:srgbClr val="000000"/>
                </a:solidFill>
                <a:latin typeface="Helvetica" pitchFamily="2" charset="0"/>
                <a:sym typeface="Helvetica" pitchFamily="2" charset="0"/>
              </a:rPr>
              <a:pPr algn="ctr" eaLnBrk="1" hangingPunct="1"/>
              <a:t>15</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it-IT" smtClean="0"/>
              <a:t>Black box e white box testing</a:t>
            </a:r>
            <a:endParaRPr lang="en-US" altLang="it-IT" smtClean="0"/>
          </a:p>
        </p:txBody>
      </p:sp>
      <p:grpSp>
        <p:nvGrpSpPr>
          <p:cNvPr id="17411" name="Group 3"/>
          <p:cNvGrpSpPr>
            <a:grpSpLocks/>
          </p:cNvGrpSpPr>
          <p:nvPr/>
        </p:nvGrpSpPr>
        <p:grpSpPr bwMode="auto">
          <a:xfrm>
            <a:off x="198438" y="1263650"/>
            <a:ext cx="8532812" cy="4187825"/>
            <a:chOff x="198" y="1231"/>
            <a:chExt cx="5820" cy="2642"/>
          </a:xfrm>
        </p:grpSpPr>
        <p:sp>
          <p:nvSpPr>
            <p:cNvPr id="17412" name="Rectangle 4"/>
            <p:cNvSpPr>
              <a:spLocks noChangeArrowheads="1"/>
            </p:cNvSpPr>
            <p:nvPr/>
          </p:nvSpPr>
          <p:spPr bwMode="auto">
            <a:xfrm>
              <a:off x="2199" y="1231"/>
              <a:ext cx="1842" cy="349"/>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sz="2000"/>
                <a:t>Due modalità di testing</a:t>
              </a:r>
              <a:endParaRPr lang="en-US" altLang="it-IT" sz="2000"/>
            </a:p>
          </p:txBody>
        </p:sp>
        <p:sp>
          <p:nvSpPr>
            <p:cNvPr id="17413" name="Rectangle 5"/>
            <p:cNvSpPr>
              <a:spLocks noChangeArrowheads="1"/>
            </p:cNvSpPr>
            <p:nvPr/>
          </p:nvSpPr>
          <p:spPr bwMode="auto">
            <a:xfrm>
              <a:off x="1610" y="2163"/>
              <a:ext cx="1187" cy="349"/>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Funzionamento </a:t>
              </a:r>
              <a:br>
                <a:rPr lang="en-GB" altLang="it-IT"/>
              </a:br>
              <a:r>
                <a:rPr lang="en-GB" altLang="it-IT"/>
                <a:t>esterno</a:t>
              </a:r>
            </a:p>
          </p:txBody>
        </p:sp>
        <p:sp>
          <p:nvSpPr>
            <p:cNvPr id="17414" name="Rectangle 6"/>
            <p:cNvSpPr>
              <a:spLocks noChangeArrowheads="1"/>
            </p:cNvSpPr>
            <p:nvPr/>
          </p:nvSpPr>
          <p:spPr bwMode="auto">
            <a:xfrm>
              <a:off x="3426" y="2160"/>
              <a:ext cx="1187" cy="349"/>
            </a:xfrm>
            <a:prstGeom prst="rect">
              <a:avLst/>
            </a:prstGeom>
            <a:solidFill>
              <a:schemeClr val="bg1"/>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Funzionamento </a:t>
              </a:r>
              <a:br>
                <a:rPr lang="en-GB" altLang="it-IT"/>
              </a:br>
              <a:r>
                <a:rPr lang="en-GB" altLang="it-IT"/>
                <a:t>interno</a:t>
              </a:r>
              <a:endParaRPr lang="en-US" altLang="it-IT"/>
            </a:p>
          </p:txBody>
        </p:sp>
        <p:sp>
          <p:nvSpPr>
            <p:cNvPr id="17415" name="AutoShape 7"/>
            <p:cNvSpPr>
              <a:spLocks noChangeArrowheads="1"/>
            </p:cNvSpPr>
            <p:nvPr/>
          </p:nvSpPr>
          <p:spPr bwMode="auto">
            <a:xfrm>
              <a:off x="198" y="3056"/>
              <a:ext cx="1597" cy="803"/>
            </a:xfrm>
            <a:prstGeom prst="wedgeRectCallout">
              <a:avLst>
                <a:gd name="adj1" fmla="val 62333"/>
                <a:gd name="adj2" fmla="val -113514"/>
              </a:avLst>
            </a:prstGeom>
            <a:solidFill>
              <a:srgbClr val="FFF6D1"/>
            </a:solidFill>
            <a:ln w="9525">
              <a:solidFill>
                <a:schemeClr val="tx1"/>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dirty="0"/>
                <a:t>‘Black box’ testing</a:t>
              </a:r>
            </a:p>
            <a:p>
              <a:pPr algn="ctr"/>
              <a:r>
                <a:rPr lang="en-GB" altLang="it-IT" dirty="0" err="1" smtClean="0"/>
                <a:t>Eseguito</a:t>
              </a:r>
              <a:r>
                <a:rPr lang="en-GB" altLang="it-IT" dirty="0" smtClean="0"/>
                <a:t> </a:t>
              </a:r>
              <a:r>
                <a:rPr lang="en-GB" altLang="it-IT" dirty="0"/>
                <a:t>“</a:t>
              </a:r>
              <a:r>
                <a:rPr lang="en-GB" altLang="it-IT" dirty="0" err="1"/>
                <a:t>ai</a:t>
              </a:r>
              <a:r>
                <a:rPr lang="en-GB" altLang="it-IT" dirty="0"/>
                <a:t> </a:t>
              </a:r>
              <a:r>
                <a:rPr lang="en-GB" altLang="it-IT" dirty="0" err="1"/>
                <a:t>morsetti</a:t>
              </a:r>
              <a:r>
                <a:rPr lang="en-GB" altLang="it-IT" dirty="0"/>
                <a:t>” del modulo</a:t>
              </a:r>
              <a:endParaRPr lang="en-US" altLang="it-IT" dirty="0"/>
            </a:p>
          </p:txBody>
        </p:sp>
        <p:sp>
          <p:nvSpPr>
            <p:cNvPr id="17416" name="AutoShape 8"/>
            <p:cNvSpPr>
              <a:spLocks noChangeArrowheads="1"/>
            </p:cNvSpPr>
            <p:nvPr/>
          </p:nvSpPr>
          <p:spPr bwMode="auto">
            <a:xfrm>
              <a:off x="4421" y="3070"/>
              <a:ext cx="1597" cy="803"/>
            </a:xfrm>
            <a:prstGeom prst="wedgeRectCallout">
              <a:avLst>
                <a:gd name="adj1" fmla="val -64463"/>
                <a:gd name="adj2" fmla="val -116625"/>
              </a:avLst>
            </a:prstGeom>
            <a:solidFill>
              <a:srgbClr val="FFF6D1"/>
            </a:solidFill>
            <a:ln w="9525">
              <a:solidFill>
                <a:schemeClr val="tx1"/>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‘White box’ testing</a:t>
              </a:r>
            </a:p>
            <a:p>
              <a:pPr algn="ctr"/>
              <a:r>
                <a:rPr lang="en-GB" altLang="it-IT"/>
                <a:t>Eseguito sull’implementazione del modulo</a:t>
              </a:r>
              <a:endParaRPr lang="en-US" altLang="it-IT"/>
            </a:p>
          </p:txBody>
        </p:sp>
        <p:sp>
          <p:nvSpPr>
            <p:cNvPr id="17417" name="Line 9"/>
            <p:cNvSpPr>
              <a:spLocks noChangeShapeType="1"/>
            </p:cNvSpPr>
            <p:nvPr/>
          </p:nvSpPr>
          <p:spPr bwMode="auto">
            <a:xfrm flipH="1">
              <a:off x="2217" y="1580"/>
              <a:ext cx="903" cy="58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7418" name="Line 10"/>
            <p:cNvSpPr>
              <a:spLocks noChangeShapeType="1"/>
            </p:cNvSpPr>
            <p:nvPr/>
          </p:nvSpPr>
          <p:spPr bwMode="auto">
            <a:xfrm>
              <a:off x="3120" y="1580"/>
              <a:ext cx="895" cy="580"/>
            </a:xfrm>
            <a:prstGeom prst="line">
              <a:avLst/>
            </a:prstGeom>
            <a:noFill/>
            <a:ln w="1905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65D4509C-B6B9-492C-8E3C-134A7927B51F}" type="slidenum">
              <a:rPr lang="en-US"/>
              <a:pPr algn="l">
                <a:defRPr/>
              </a:pPr>
              <a:t>17</a:t>
            </a:fld>
            <a:endParaRPr lang="en-US"/>
          </a:p>
        </p:txBody>
      </p:sp>
      <p:sp>
        <p:nvSpPr>
          <p:cNvPr id="19459" name="Rectangle 1"/>
          <p:cNvSpPr>
            <a:spLocks noGrp="1" noChangeArrowheads="1"/>
          </p:cNvSpPr>
          <p:nvPr>
            <p:ph type="title"/>
          </p:nvPr>
        </p:nvSpPr>
        <p:spPr/>
        <p:txBody>
          <a:bodyPr rIns="132080"/>
          <a:lstStyle/>
          <a:p>
            <a:pPr eaLnBrk="1" hangingPunct="1"/>
            <a:r>
              <a:rPr lang="en-US" altLang="it-IT" dirty="0" smtClean="0"/>
              <a:t>Test black-box (test </a:t>
            </a:r>
            <a:r>
              <a:rPr lang="en-US" altLang="it-IT" dirty="0" err="1" smtClean="0"/>
              <a:t>funzionale</a:t>
            </a:r>
            <a:r>
              <a:rPr lang="en-US" altLang="it-IT" dirty="0" smtClean="0"/>
              <a:t>)</a:t>
            </a:r>
          </a:p>
        </p:txBody>
      </p:sp>
      <p:sp>
        <p:nvSpPr>
          <p:cNvPr id="16386" name="Rectangle 2"/>
          <p:cNvSpPr>
            <a:spLocks noGrp="1" noChangeArrowheads="1"/>
          </p:cNvSpPr>
          <p:nvPr>
            <p:ph type="body" idx="1"/>
          </p:nvPr>
        </p:nvSpPr>
        <p:spPr/>
        <p:txBody>
          <a:bodyPr rIns="132080" rtlCol="0">
            <a:normAutofit lnSpcReduction="10000"/>
          </a:bodyPr>
          <a:lstStyle/>
          <a:p>
            <a:pPr eaLnBrk="1" fontAlgn="auto" hangingPunct="1">
              <a:spcAft>
                <a:spcPts val="0"/>
              </a:spcAft>
              <a:defRPr/>
            </a:pPr>
            <a:r>
              <a:rPr lang="en-US" dirty="0" smtClean="0"/>
              <a:t>Test </a:t>
            </a:r>
            <a:r>
              <a:rPr lang="en-US" dirty="0" err="1" smtClean="0"/>
              <a:t>funzionale</a:t>
            </a:r>
            <a:r>
              <a:rPr lang="en-US" dirty="0" smtClean="0"/>
              <a:t> </a:t>
            </a:r>
            <a:r>
              <a:rPr lang="en-US" dirty="0" err="1" smtClean="0"/>
              <a:t>usa</a:t>
            </a:r>
            <a:r>
              <a:rPr lang="en-US" dirty="0" smtClean="0"/>
              <a:t> la </a:t>
            </a:r>
            <a:r>
              <a:rPr lang="en-US" dirty="0" err="1" smtClean="0"/>
              <a:t>specifica</a:t>
            </a:r>
            <a:r>
              <a:rPr lang="en-US" dirty="0" smtClean="0"/>
              <a:t> per </a:t>
            </a:r>
            <a:r>
              <a:rPr lang="en-US" dirty="0" err="1" smtClean="0"/>
              <a:t>partizionare</a:t>
            </a:r>
            <a:r>
              <a:rPr lang="en-US" dirty="0" smtClean="0"/>
              <a:t> </a:t>
            </a:r>
            <a:r>
              <a:rPr lang="en-US" dirty="0" err="1" smtClean="0"/>
              <a:t>il</a:t>
            </a:r>
            <a:r>
              <a:rPr lang="en-US" dirty="0" smtClean="0"/>
              <a:t> </a:t>
            </a:r>
            <a:r>
              <a:rPr lang="en-US" dirty="0" err="1" smtClean="0"/>
              <a:t>dominio</a:t>
            </a:r>
            <a:r>
              <a:rPr lang="en-US" dirty="0" smtClean="0"/>
              <a:t> di input</a:t>
            </a:r>
          </a:p>
          <a:p>
            <a:pPr eaLnBrk="1" fontAlgn="auto" hangingPunct="1">
              <a:spcAft>
                <a:spcPts val="0"/>
              </a:spcAft>
              <a:defRPr/>
            </a:pPr>
            <a:r>
              <a:rPr lang="en-US" dirty="0" smtClean="0"/>
              <a:t>Ad </a:t>
            </a:r>
            <a:r>
              <a:rPr lang="en-US" dirty="0" err="1" smtClean="0"/>
              <a:t>esempio</a:t>
            </a:r>
            <a:r>
              <a:rPr lang="en-US" dirty="0" smtClean="0"/>
              <a:t>, la </a:t>
            </a:r>
            <a:r>
              <a:rPr lang="en-US" dirty="0" err="1" smtClean="0"/>
              <a:t>specifica</a:t>
            </a:r>
            <a:r>
              <a:rPr lang="en-US" dirty="0" smtClean="0"/>
              <a:t> del </a:t>
            </a:r>
            <a:r>
              <a:rPr lang="en-US" dirty="0" err="1" smtClean="0"/>
              <a:t>metodo</a:t>
            </a:r>
            <a:r>
              <a:rPr lang="en-US" dirty="0" smtClean="0"/>
              <a:t> “roots” </a:t>
            </a:r>
            <a:r>
              <a:rPr lang="en-US" dirty="0" err="1" smtClean="0"/>
              <a:t>suggerisce</a:t>
            </a:r>
            <a:r>
              <a:rPr lang="en-US" dirty="0" smtClean="0"/>
              <a:t> di </a:t>
            </a:r>
            <a:r>
              <a:rPr lang="en-US" dirty="0" err="1" smtClean="0"/>
              <a:t>considerare</a:t>
            </a:r>
            <a:r>
              <a:rPr lang="en-US" dirty="0" smtClean="0"/>
              <a:t> </a:t>
            </a:r>
            <a:r>
              <a:rPr lang="en-US" dirty="0" err="1" smtClean="0"/>
              <a:t>tre</a:t>
            </a:r>
            <a:r>
              <a:rPr lang="en-US" dirty="0" smtClean="0"/>
              <a:t> </a:t>
            </a:r>
            <a:r>
              <a:rPr lang="en-US" dirty="0" err="1" smtClean="0"/>
              <a:t>diversi</a:t>
            </a:r>
            <a:r>
              <a:rPr lang="en-US" dirty="0" smtClean="0"/>
              <a:t> </a:t>
            </a:r>
            <a:r>
              <a:rPr lang="en-US" dirty="0" err="1" smtClean="0"/>
              <a:t>casi</a:t>
            </a:r>
            <a:r>
              <a:rPr lang="en-US" dirty="0" smtClean="0"/>
              <a:t> in cui ci </a:t>
            </a:r>
            <a:r>
              <a:rPr lang="en-US" dirty="0" err="1" smtClean="0"/>
              <a:t>sono</a:t>
            </a:r>
            <a:r>
              <a:rPr lang="en-US" dirty="0" smtClean="0"/>
              <a:t> zero, </a:t>
            </a:r>
            <a:r>
              <a:rPr lang="en-US" dirty="0" err="1" smtClean="0"/>
              <a:t>una</a:t>
            </a:r>
            <a:r>
              <a:rPr lang="en-US" dirty="0" smtClean="0"/>
              <a:t> e due </a:t>
            </a:r>
            <a:r>
              <a:rPr lang="en-US" dirty="0" err="1" smtClean="0"/>
              <a:t>radici</a:t>
            </a:r>
            <a:r>
              <a:rPr lang="en-US" dirty="0" smtClean="0"/>
              <a:t> </a:t>
            </a:r>
            <a:r>
              <a:rPr lang="en-US" dirty="0" err="1" smtClean="0"/>
              <a:t>reali</a:t>
            </a:r>
            <a:endParaRPr lang="en-US" dirty="0" smtClean="0"/>
          </a:p>
          <a:p>
            <a:pPr marL="782638" lvl="1" eaLnBrk="1" fontAlgn="auto" hangingPunct="1">
              <a:spcAft>
                <a:spcPts val="0"/>
              </a:spcAft>
              <a:defRPr/>
            </a:pPr>
            <a:r>
              <a:rPr lang="en-US" dirty="0" err="1" smtClean="0"/>
              <a:t>Testare</a:t>
            </a:r>
            <a:r>
              <a:rPr lang="en-US" dirty="0" smtClean="0"/>
              <a:t> </a:t>
            </a:r>
            <a:r>
              <a:rPr lang="en-US" dirty="0" err="1" smtClean="0"/>
              <a:t>ogni</a:t>
            </a:r>
            <a:r>
              <a:rPr lang="en-US" dirty="0" smtClean="0"/>
              <a:t> “</a:t>
            </a:r>
            <a:r>
              <a:rPr lang="en-US" dirty="0" err="1" smtClean="0"/>
              <a:t>categoria</a:t>
            </a:r>
            <a:r>
              <a:rPr lang="en-US" dirty="0" smtClean="0"/>
              <a:t>”</a:t>
            </a:r>
          </a:p>
          <a:p>
            <a:pPr marL="782638" lvl="1" eaLnBrk="1" fontAlgn="auto" hangingPunct="1">
              <a:spcAft>
                <a:spcPts val="0"/>
              </a:spcAft>
              <a:defRPr/>
            </a:pPr>
            <a:r>
              <a:rPr lang="en-US" dirty="0" err="1" smtClean="0"/>
              <a:t>Testare</a:t>
            </a:r>
            <a:r>
              <a:rPr lang="en-US" dirty="0" smtClean="0"/>
              <a:t> </a:t>
            </a:r>
            <a:r>
              <a:rPr lang="en-US" dirty="0" err="1" smtClean="0"/>
              <a:t>i</a:t>
            </a:r>
            <a:r>
              <a:rPr lang="en-US" dirty="0" smtClean="0"/>
              <a:t> </a:t>
            </a:r>
            <a:r>
              <a:rPr lang="en-US" dirty="0" err="1" smtClean="0"/>
              <a:t>confini</a:t>
            </a:r>
            <a:r>
              <a:rPr lang="en-US" dirty="0" smtClean="0"/>
              <a:t> </a:t>
            </a:r>
            <a:r>
              <a:rPr lang="en-US" dirty="0" err="1" smtClean="0"/>
              <a:t>tra</a:t>
            </a:r>
            <a:r>
              <a:rPr lang="en-US" dirty="0" smtClean="0"/>
              <a:t> le </a:t>
            </a:r>
            <a:r>
              <a:rPr lang="en-US" dirty="0" err="1" smtClean="0"/>
              <a:t>categorie</a:t>
            </a:r>
            <a:endParaRPr lang="en-US" dirty="0" smtClean="0"/>
          </a:p>
          <a:p>
            <a:pPr marL="782638" lvl="1" eaLnBrk="1" fontAlgn="auto" hangingPunct="1">
              <a:spcAft>
                <a:spcPts val="0"/>
              </a:spcAft>
              <a:defRPr/>
            </a:pPr>
            <a:r>
              <a:rPr lang="en-US" dirty="0" err="1" smtClean="0"/>
              <a:t>Nessuna</a:t>
            </a:r>
            <a:r>
              <a:rPr lang="en-US" dirty="0" smtClean="0"/>
              <a:t> </a:t>
            </a:r>
            <a:r>
              <a:rPr lang="en-US" dirty="0" err="1" smtClean="0"/>
              <a:t>garanzia</a:t>
            </a:r>
            <a:r>
              <a:rPr lang="en-US" dirty="0" smtClean="0"/>
              <a:t>, ma </a:t>
            </a:r>
            <a:r>
              <a:rPr lang="en-US" dirty="0" err="1" smtClean="0"/>
              <a:t>l’esperienza</a:t>
            </a:r>
            <a:r>
              <a:rPr lang="en-US" dirty="0" smtClean="0"/>
              <a:t> </a:t>
            </a:r>
            <a:r>
              <a:rPr lang="en-US" dirty="0" err="1" smtClean="0"/>
              <a:t>dimostra</a:t>
            </a:r>
            <a:r>
              <a:rPr lang="en-US" dirty="0" smtClean="0"/>
              <a:t> </a:t>
            </a:r>
            <a:r>
              <a:rPr lang="en-US" dirty="0" err="1" smtClean="0"/>
              <a:t>che</a:t>
            </a:r>
            <a:r>
              <a:rPr lang="en-US" dirty="0" smtClean="0"/>
              <a:t> </a:t>
            </a:r>
            <a:r>
              <a:rPr lang="en-US" dirty="0" err="1" smtClean="0"/>
              <a:t>spesso</a:t>
            </a:r>
            <a:r>
              <a:rPr lang="en-US" dirty="0" smtClean="0"/>
              <a:t> </a:t>
            </a:r>
            <a:r>
              <a:rPr lang="en-US" dirty="0" err="1" smtClean="0"/>
              <a:t>i</a:t>
            </a:r>
            <a:r>
              <a:rPr lang="en-US" dirty="0" smtClean="0"/>
              <a:t> </a:t>
            </a:r>
            <a:r>
              <a:rPr lang="en-US" dirty="0" err="1" smtClean="0"/>
              <a:t>malfunzionamenti</a:t>
            </a:r>
            <a:r>
              <a:rPr lang="en-US" dirty="0" smtClean="0"/>
              <a:t> </a:t>
            </a:r>
            <a:r>
              <a:rPr lang="en-US" dirty="0" err="1" smtClean="0"/>
              <a:t>sorgono</a:t>
            </a:r>
            <a:r>
              <a:rPr lang="en-US" dirty="0" smtClean="0"/>
              <a:t> </a:t>
            </a:r>
            <a:r>
              <a:rPr lang="en-US" dirty="0" err="1" smtClean="0"/>
              <a:t>ai</a:t>
            </a:r>
            <a:r>
              <a:rPr lang="en-US" dirty="0" smtClean="0"/>
              <a:t> “</a:t>
            </a:r>
            <a:r>
              <a:rPr lang="en-US" dirty="0" err="1" smtClean="0"/>
              <a:t>confini</a:t>
            </a:r>
            <a:r>
              <a:rPr lang="en-US" dirty="0" smtClean="0"/>
              <a:t>”</a:t>
            </a:r>
          </a:p>
        </p:txBody>
      </p:sp>
      <p:sp>
        <p:nvSpPr>
          <p:cNvPr id="19461"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AC0A3F61-3776-41AB-8F41-C7C511277A7E}" type="slidenum">
              <a:rPr lang="en-US" altLang="it-IT" sz="1400">
                <a:solidFill>
                  <a:srgbClr val="000000"/>
                </a:solidFill>
                <a:latin typeface="Helvetica" pitchFamily="2" charset="0"/>
                <a:sym typeface="Helvetica" pitchFamily="2" charset="0"/>
              </a:rPr>
              <a:pPr algn="ctr" eaLnBrk="1" hangingPunct="1"/>
              <a:t>17</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6ED852E3-6AAD-4B86-B8E6-031E1A7E56E4}" type="slidenum">
              <a:rPr lang="en-US"/>
              <a:pPr algn="l">
                <a:defRPr/>
              </a:pPr>
              <a:t>18</a:t>
            </a:fld>
            <a:endParaRPr lang="en-US"/>
          </a:p>
        </p:txBody>
      </p:sp>
      <p:sp>
        <p:nvSpPr>
          <p:cNvPr id="20483" name="Rectangle 1"/>
          <p:cNvSpPr>
            <a:spLocks noGrp="1" noChangeArrowheads="1"/>
          </p:cNvSpPr>
          <p:nvPr>
            <p:ph type="title"/>
          </p:nvPr>
        </p:nvSpPr>
        <p:spPr/>
        <p:txBody>
          <a:bodyPr rIns="132080"/>
          <a:lstStyle/>
          <a:p>
            <a:pPr eaLnBrk="1" hangingPunct="1"/>
            <a:r>
              <a:rPr lang="en-US" altLang="it-IT" smtClean="0"/>
              <a:t>Utilità del test funzionale</a:t>
            </a:r>
          </a:p>
        </p:txBody>
      </p:sp>
      <p:sp>
        <p:nvSpPr>
          <p:cNvPr id="17410" name="Rectangle 2"/>
          <p:cNvSpPr>
            <a:spLocks noGrp="1" noChangeArrowheads="1"/>
          </p:cNvSpPr>
          <p:nvPr>
            <p:ph type="body" idx="1"/>
          </p:nvPr>
        </p:nvSpPr>
        <p:spPr/>
        <p:txBody>
          <a:bodyPr rIns="132080" rtlCol="0">
            <a:normAutofit/>
          </a:bodyPr>
          <a:lstStyle/>
          <a:p>
            <a:pPr eaLnBrk="1" fontAlgn="auto" hangingPunct="1">
              <a:spcAft>
                <a:spcPts val="0"/>
              </a:spcAft>
              <a:defRPr/>
            </a:pPr>
            <a:r>
              <a:rPr lang="en-US" dirty="0" smtClean="0"/>
              <a:t>Non è </a:t>
            </a:r>
            <a:r>
              <a:rPr lang="en-US" dirty="0" err="1" smtClean="0"/>
              <a:t>necessario</a:t>
            </a:r>
            <a:r>
              <a:rPr lang="en-US" dirty="0" smtClean="0"/>
              <a:t> </a:t>
            </a:r>
            <a:r>
              <a:rPr lang="en-US" dirty="0" err="1" smtClean="0"/>
              <a:t>che</a:t>
            </a:r>
            <a:r>
              <a:rPr lang="en-US" dirty="0" smtClean="0"/>
              <a:t> </a:t>
            </a:r>
            <a:r>
              <a:rPr lang="en-US" dirty="0" err="1" smtClean="0"/>
              <a:t>esista</a:t>
            </a:r>
            <a:r>
              <a:rPr lang="en-US" dirty="0" smtClean="0"/>
              <a:t> </a:t>
            </a:r>
            <a:r>
              <a:rPr lang="en-US" dirty="0" err="1" smtClean="0"/>
              <a:t>il</a:t>
            </a:r>
            <a:r>
              <a:rPr lang="en-US" dirty="0" smtClean="0"/>
              <a:t> </a:t>
            </a:r>
            <a:r>
              <a:rPr lang="en-US" dirty="0" err="1" smtClean="0"/>
              <a:t>codice</a:t>
            </a:r>
            <a:r>
              <a:rPr lang="en-US" dirty="0" smtClean="0"/>
              <a:t> per </a:t>
            </a:r>
            <a:r>
              <a:rPr lang="en-US" dirty="0" err="1" smtClean="0"/>
              <a:t>determinare</a:t>
            </a:r>
            <a:r>
              <a:rPr lang="en-US" dirty="0" smtClean="0"/>
              <a:t> </a:t>
            </a:r>
            <a:r>
              <a:rPr lang="en-US" dirty="0" err="1" smtClean="0"/>
              <a:t>i</a:t>
            </a:r>
            <a:r>
              <a:rPr lang="en-US" dirty="0" smtClean="0"/>
              <a:t> </a:t>
            </a:r>
            <a:r>
              <a:rPr lang="en-US" dirty="0" err="1" smtClean="0"/>
              <a:t>dati</a:t>
            </a:r>
            <a:r>
              <a:rPr lang="en-US" dirty="0" smtClean="0"/>
              <a:t> di test </a:t>
            </a:r>
          </a:p>
          <a:p>
            <a:pPr marL="782638" lvl="1" eaLnBrk="1" fontAlgn="auto" hangingPunct="1">
              <a:spcAft>
                <a:spcPts val="0"/>
              </a:spcAft>
              <a:defRPr/>
            </a:pPr>
            <a:r>
              <a:rPr lang="en-US" dirty="0" err="1" smtClean="0"/>
              <a:t>Basta</a:t>
            </a:r>
            <a:r>
              <a:rPr lang="en-US" dirty="0" smtClean="0"/>
              <a:t> la </a:t>
            </a:r>
            <a:r>
              <a:rPr lang="en-US" dirty="0" err="1" smtClean="0"/>
              <a:t>specifica</a:t>
            </a:r>
            <a:r>
              <a:rPr lang="en-US" dirty="0" smtClean="0"/>
              <a:t>--</a:t>
            </a:r>
            <a:r>
              <a:rPr lang="en-US" dirty="0" err="1" smtClean="0"/>
              <a:t>formale</a:t>
            </a:r>
            <a:r>
              <a:rPr lang="en-US" dirty="0" smtClean="0"/>
              <a:t> o </a:t>
            </a:r>
            <a:r>
              <a:rPr lang="en-US" dirty="0" err="1" smtClean="0"/>
              <a:t>informale</a:t>
            </a:r>
            <a:endParaRPr lang="en-US" dirty="0" smtClean="0"/>
          </a:p>
          <a:p>
            <a:pPr marL="782638" lvl="1" eaLnBrk="1" fontAlgn="auto" hangingPunct="1">
              <a:spcAft>
                <a:spcPts val="0"/>
              </a:spcAft>
              <a:defRPr/>
            </a:pPr>
            <a:r>
              <a:rPr lang="en-US" dirty="0" smtClean="0"/>
              <a:t>E</a:t>
            </a:r>
            <a:r>
              <a:rPr lang="en-US" i="1" dirty="0" smtClean="0"/>
              <a:t>xtreme programming</a:t>
            </a:r>
            <a:r>
              <a:rPr lang="en-US" dirty="0" smtClean="0"/>
              <a:t>: </a:t>
            </a:r>
            <a:r>
              <a:rPr lang="en-US" dirty="0" err="1" smtClean="0"/>
              <a:t>i</a:t>
            </a:r>
            <a:r>
              <a:rPr lang="en-US" dirty="0" smtClean="0"/>
              <a:t> test </a:t>
            </a:r>
            <a:r>
              <a:rPr lang="en-US" i="1" dirty="0" err="1" smtClean="0"/>
              <a:t>sono</a:t>
            </a:r>
            <a:r>
              <a:rPr lang="en-US" dirty="0" smtClean="0"/>
              <a:t> la </a:t>
            </a:r>
            <a:r>
              <a:rPr lang="en-US" dirty="0" err="1" smtClean="0"/>
              <a:t>specifica</a:t>
            </a:r>
            <a:endParaRPr lang="en-US" dirty="0" smtClean="0"/>
          </a:p>
          <a:p>
            <a:pPr eaLnBrk="1" fontAlgn="auto" hangingPunct="1">
              <a:spcAft>
                <a:spcPts val="0"/>
              </a:spcAft>
              <a:defRPr/>
            </a:pPr>
            <a:r>
              <a:rPr lang="en-US" dirty="0" err="1" smtClean="0"/>
              <a:t>Questi</a:t>
            </a:r>
            <a:r>
              <a:rPr lang="en-US" dirty="0" smtClean="0"/>
              <a:t> </a:t>
            </a:r>
            <a:r>
              <a:rPr lang="en-US" dirty="0" err="1" smtClean="0"/>
              <a:t>possono</a:t>
            </a:r>
            <a:r>
              <a:rPr lang="en-US" dirty="0" smtClean="0"/>
              <a:t> </a:t>
            </a:r>
            <a:r>
              <a:rPr lang="en-US" dirty="0" err="1" smtClean="0"/>
              <a:t>dunque</a:t>
            </a:r>
            <a:r>
              <a:rPr lang="en-US" dirty="0" smtClean="0"/>
              <a:t> </a:t>
            </a:r>
            <a:r>
              <a:rPr lang="en-US" dirty="0" err="1" smtClean="0"/>
              <a:t>essere</a:t>
            </a:r>
            <a:r>
              <a:rPr lang="en-US" dirty="0" smtClean="0"/>
              <a:t> </a:t>
            </a:r>
            <a:r>
              <a:rPr lang="en-US" dirty="0" err="1" smtClean="0"/>
              <a:t>determinati</a:t>
            </a:r>
            <a:r>
              <a:rPr lang="en-US" dirty="0" smtClean="0"/>
              <a:t> in </a:t>
            </a:r>
            <a:r>
              <a:rPr lang="en-US" dirty="0" err="1" smtClean="0"/>
              <a:t>fase</a:t>
            </a:r>
            <a:r>
              <a:rPr lang="en-US" dirty="0" smtClean="0"/>
              <a:t> di </a:t>
            </a:r>
            <a:r>
              <a:rPr lang="en-US" dirty="0" err="1" smtClean="0"/>
              <a:t>progettazione</a:t>
            </a:r>
            <a:endParaRPr lang="en-US" dirty="0" smtClean="0"/>
          </a:p>
          <a:p>
            <a:pPr eaLnBrk="1" fontAlgn="auto" hangingPunct="1">
              <a:spcAft>
                <a:spcPts val="0"/>
              </a:spcAft>
              <a:defRPr/>
            </a:pPr>
            <a:r>
              <a:rPr lang="en-US" dirty="0" err="1" smtClean="0"/>
              <a:t>Useremo</a:t>
            </a:r>
            <a:r>
              <a:rPr lang="en-US" dirty="0" smtClean="0"/>
              <a:t> </a:t>
            </a:r>
            <a:r>
              <a:rPr lang="en-US" dirty="0" err="1" smtClean="0"/>
              <a:t>esempi</a:t>
            </a:r>
            <a:r>
              <a:rPr lang="en-US" dirty="0" smtClean="0"/>
              <a:t> di </a:t>
            </a:r>
            <a:r>
              <a:rPr lang="en-US" dirty="0" err="1" smtClean="0"/>
              <a:t>programmi</a:t>
            </a:r>
            <a:r>
              <a:rPr lang="en-US" dirty="0" smtClean="0"/>
              <a:t> molto </a:t>
            </a:r>
            <a:r>
              <a:rPr lang="en-US" dirty="0" err="1" smtClean="0"/>
              <a:t>banali</a:t>
            </a:r>
            <a:r>
              <a:rPr lang="en-US" dirty="0" smtClean="0"/>
              <a:t> per </a:t>
            </a:r>
            <a:r>
              <a:rPr lang="en-US" dirty="0" err="1" smtClean="0"/>
              <a:t>vedere</a:t>
            </a:r>
            <a:r>
              <a:rPr lang="en-US" dirty="0" smtClean="0"/>
              <a:t> </a:t>
            </a:r>
            <a:r>
              <a:rPr lang="en-US" dirty="0" err="1" smtClean="0"/>
              <a:t>alcune</a:t>
            </a:r>
            <a:r>
              <a:rPr lang="en-US" dirty="0" smtClean="0"/>
              <a:t> </a:t>
            </a:r>
            <a:r>
              <a:rPr lang="en-US" dirty="0" err="1" smtClean="0"/>
              <a:t>tecniche</a:t>
            </a:r>
            <a:r>
              <a:rPr lang="en-US" dirty="0" smtClean="0"/>
              <a:t> </a:t>
            </a:r>
          </a:p>
        </p:txBody>
      </p:sp>
      <p:sp>
        <p:nvSpPr>
          <p:cNvPr id="20485"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25139631-29A2-4420-A6C0-107D2F07A757}" type="slidenum">
              <a:rPr lang="en-US" altLang="it-IT" sz="1400">
                <a:solidFill>
                  <a:srgbClr val="000000"/>
                </a:solidFill>
                <a:latin typeface="Helvetica" pitchFamily="2" charset="0"/>
                <a:sym typeface="Helvetica" pitchFamily="2" charset="0"/>
              </a:rPr>
              <a:pPr algn="ctr" eaLnBrk="1" hangingPunct="1"/>
              <a:t>18</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261DED7E-3FB2-4326-9C7C-A481D2D6BD17}" type="slidenum">
              <a:rPr lang="en-US"/>
              <a:pPr algn="l">
                <a:defRPr/>
              </a:pPr>
              <a:t>19</a:t>
            </a:fld>
            <a:endParaRPr lang="en-US"/>
          </a:p>
        </p:txBody>
      </p:sp>
      <p:sp>
        <p:nvSpPr>
          <p:cNvPr id="21507" name="Rectangle 1"/>
          <p:cNvSpPr>
            <a:spLocks noGrp="1" noChangeArrowheads="1"/>
          </p:cNvSpPr>
          <p:nvPr>
            <p:ph type="title"/>
          </p:nvPr>
        </p:nvSpPr>
        <p:spPr/>
        <p:txBody>
          <a:bodyPr rIns="132080"/>
          <a:lstStyle/>
          <a:p>
            <a:pPr eaLnBrk="1" hangingPunct="1"/>
            <a:r>
              <a:rPr lang="en-US" altLang="it-IT" smtClean="0"/>
              <a:t>Test combinatorio</a:t>
            </a:r>
          </a:p>
        </p:txBody>
      </p:sp>
      <p:sp>
        <p:nvSpPr>
          <p:cNvPr id="26626" name="Rectangle 2"/>
          <p:cNvSpPr>
            <a:spLocks noGrp="1" noChangeArrowheads="1"/>
          </p:cNvSpPr>
          <p:nvPr>
            <p:ph type="body" idx="1"/>
          </p:nvPr>
        </p:nvSpPr>
        <p:spPr/>
        <p:txBody>
          <a:bodyPr rIns="132080" rtlCol="0">
            <a:normAutofit fontScale="92500" lnSpcReduction="20000"/>
          </a:bodyPr>
          <a:lstStyle/>
          <a:p>
            <a:pPr eaLnBrk="1" fontAlgn="auto" hangingPunct="1">
              <a:spcAft>
                <a:spcPts val="0"/>
              </a:spcAft>
              <a:defRPr/>
            </a:pPr>
            <a:r>
              <a:rPr lang="en-US" dirty="0" err="1" smtClean="0"/>
              <a:t>Identificare</a:t>
            </a:r>
            <a:r>
              <a:rPr lang="en-US" dirty="0" smtClean="0"/>
              <a:t> </a:t>
            </a:r>
            <a:r>
              <a:rPr lang="en-US" dirty="0" err="1" smtClean="0"/>
              <a:t>attributi</a:t>
            </a:r>
            <a:r>
              <a:rPr lang="en-US" dirty="0" smtClean="0"/>
              <a:t> </a:t>
            </a:r>
            <a:r>
              <a:rPr lang="en-US" dirty="0" err="1" smtClean="0"/>
              <a:t>che</a:t>
            </a:r>
            <a:r>
              <a:rPr lang="en-US" dirty="0" smtClean="0"/>
              <a:t> </a:t>
            </a:r>
            <a:r>
              <a:rPr lang="en-US" dirty="0" err="1" smtClean="0"/>
              <a:t>possono</a:t>
            </a:r>
            <a:r>
              <a:rPr lang="en-US" dirty="0" smtClean="0"/>
              <a:t> </a:t>
            </a:r>
            <a:r>
              <a:rPr lang="en-US" dirty="0" err="1" smtClean="0"/>
              <a:t>essere</a:t>
            </a:r>
            <a:r>
              <a:rPr lang="en-US" dirty="0" smtClean="0"/>
              <a:t> </a:t>
            </a:r>
            <a:r>
              <a:rPr lang="en-US" dirty="0" err="1" smtClean="0"/>
              <a:t>variati</a:t>
            </a:r>
            <a:endParaRPr lang="en-US" dirty="0" smtClean="0"/>
          </a:p>
          <a:p>
            <a:pPr marL="782638" lvl="1" eaLnBrk="1" fontAlgn="auto" hangingPunct="1">
              <a:spcAft>
                <a:spcPts val="0"/>
              </a:spcAft>
              <a:defRPr/>
            </a:pPr>
            <a:r>
              <a:rPr lang="en-US" dirty="0" err="1" smtClean="0"/>
              <a:t>Nei</a:t>
            </a:r>
            <a:r>
              <a:rPr lang="en-US" dirty="0" smtClean="0"/>
              <a:t> </a:t>
            </a:r>
            <a:r>
              <a:rPr lang="en-US" dirty="0" err="1" smtClean="0"/>
              <a:t>dati</a:t>
            </a:r>
            <a:r>
              <a:rPr lang="en-US" dirty="0" smtClean="0"/>
              <a:t>, </a:t>
            </a:r>
            <a:r>
              <a:rPr lang="en-US" dirty="0" err="1" smtClean="0"/>
              <a:t>nell’ambiente</a:t>
            </a:r>
            <a:r>
              <a:rPr lang="en-US" dirty="0" smtClean="0"/>
              <a:t>, </a:t>
            </a:r>
            <a:r>
              <a:rPr lang="en-US" dirty="0" err="1" smtClean="0"/>
              <a:t>nella</a:t>
            </a:r>
            <a:r>
              <a:rPr lang="en-US" dirty="0" smtClean="0"/>
              <a:t> </a:t>
            </a:r>
            <a:r>
              <a:rPr lang="en-US" dirty="0" err="1" smtClean="0"/>
              <a:t>configurazione</a:t>
            </a:r>
            <a:endParaRPr lang="en-US" dirty="0" smtClean="0"/>
          </a:p>
          <a:p>
            <a:pPr marL="782638" lvl="1" eaLnBrk="1" fontAlgn="auto" hangingPunct="1">
              <a:spcAft>
                <a:spcPts val="0"/>
              </a:spcAft>
              <a:defRPr/>
            </a:pPr>
            <a:r>
              <a:rPr lang="en-US" dirty="0" smtClean="0"/>
              <a:t>Per </a:t>
            </a:r>
            <a:r>
              <a:rPr lang="en-US" dirty="0" err="1" smtClean="0"/>
              <a:t>esempio</a:t>
            </a:r>
            <a:r>
              <a:rPr lang="en-US" dirty="0" smtClean="0"/>
              <a:t>, in un </a:t>
            </a:r>
            <a:r>
              <a:rPr lang="en-US" dirty="0" err="1" smtClean="0"/>
              <a:t>programma</a:t>
            </a:r>
            <a:r>
              <a:rPr lang="en-US" dirty="0" smtClean="0"/>
              <a:t> </a:t>
            </a:r>
            <a:r>
              <a:rPr lang="en-US" dirty="0" err="1" smtClean="0"/>
              <a:t>il</a:t>
            </a:r>
            <a:r>
              <a:rPr lang="en-US" dirty="0" smtClean="0"/>
              <a:t> browser </a:t>
            </a:r>
            <a:r>
              <a:rPr lang="en-US" dirty="0" err="1" smtClean="0"/>
              <a:t>potrebbe</a:t>
            </a:r>
            <a:r>
              <a:rPr lang="en-US" dirty="0" smtClean="0"/>
              <a:t> </a:t>
            </a:r>
            <a:r>
              <a:rPr lang="en-US" dirty="0" err="1" smtClean="0"/>
              <a:t>essere</a:t>
            </a:r>
            <a:r>
              <a:rPr lang="en-US" dirty="0" smtClean="0"/>
              <a:t> “IE”, “Firefox” o “Chrome”, </a:t>
            </a:r>
            <a:r>
              <a:rPr lang="en-US" dirty="0" err="1" smtClean="0"/>
              <a:t>il</a:t>
            </a:r>
            <a:r>
              <a:rPr lang="en-US" dirty="0" smtClean="0"/>
              <a:t> </a:t>
            </a:r>
            <a:r>
              <a:rPr lang="en-US" dirty="0" err="1" smtClean="0"/>
              <a:t>sistema</a:t>
            </a:r>
            <a:r>
              <a:rPr lang="en-US" dirty="0" smtClean="0"/>
              <a:t> </a:t>
            </a:r>
            <a:r>
              <a:rPr lang="en-US" dirty="0" err="1" smtClean="0"/>
              <a:t>operativo</a:t>
            </a:r>
            <a:r>
              <a:rPr lang="en-US" dirty="0" smtClean="0"/>
              <a:t> da </a:t>
            </a:r>
            <a:r>
              <a:rPr lang="en-US" dirty="0" err="1" smtClean="0"/>
              <a:t>scegliere</a:t>
            </a:r>
            <a:r>
              <a:rPr lang="en-US" dirty="0" smtClean="0"/>
              <a:t> </a:t>
            </a:r>
            <a:r>
              <a:rPr lang="en-US" dirty="0" err="1" smtClean="0"/>
              <a:t>potrebbe</a:t>
            </a:r>
            <a:r>
              <a:rPr lang="en-US" dirty="0" smtClean="0"/>
              <a:t> </a:t>
            </a:r>
            <a:r>
              <a:rPr lang="en-US" dirty="0" err="1" smtClean="0"/>
              <a:t>essere</a:t>
            </a:r>
            <a:r>
              <a:rPr lang="en-US" dirty="0" smtClean="0"/>
              <a:t> “Win 10”,</a:t>
            </a:r>
            <a:r>
              <a:rPr lang="en-US" dirty="0"/>
              <a:t> “Win 8</a:t>
            </a:r>
            <a:r>
              <a:rPr lang="en-US" dirty="0" smtClean="0"/>
              <a:t>”,</a:t>
            </a:r>
            <a:r>
              <a:rPr lang="en-US" dirty="0"/>
              <a:t> “Win </a:t>
            </a:r>
            <a:r>
              <a:rPr lang="en-US" dirty="0" smtClean="0"/>
              <a:t>7”, </a:t>
            </a:r>
            <a:r>
              <a:rPr lang="en-US" dirty="0"/>
              <a:t>“Vista”,</a:t>
            </a:r>
            <a:r>
              <a:rPr lang="en-US" dirty="0" smtClean="0"/>
              <a:t> “XP</a:t>
            </a:r>
            <a:r>
              <a:rPr lang="en-US" dirty="0"/>
              <a:t>” , or “Mac-OS</a:t>
            </a:r>
            <a:r>
              <a:rPr lang="en-US" dirty="0" smtClean="0"/>
              <a:t>”,</a:t>
            </a:r>
            <a:r>
              <a:rPr lang="en-US" dirty="0"/>
              <a:t> </a:t>
            </a:r>
            <a:r>
              <a:rPr lang="en-US" dirty="0" smtClean="0"/>
              <a:t>or “Linux”,</a:t>
            </a:r>
          </a:p>
          <a:p>
            <a:pPr eaLnBrk="1" fontAlgn="auto" hangingPunct="1">
              <a:spcAft>
                <a:spcPts val="0"/>
              </a:spcAft>
              <a:defRPr/>
            </a:pPr>
            <a:r>
              <a:rPr lang="en-US" dirty="0" smtClean="0"/>
              <a:t>Si </a:t>
            </a:r>
            <a:r>
              <a:rPr lang="en-US" dirty="0" err="1" smtClean="0"/>
              <a:t>generano</a:t>
            </a:r>
            <a:r>
              <a:rPr lang="en-US" dirty="0" smtClean="0"/>
              <a:t> in </a:t>
            </a:r>
            <a:r>
              <a:rPr lang="en-US" dirty="0" err="1" smtClean="0"/>
              <a:t>maniera</a:t>
            </a:r>
            <a:r>
              <a:rPr lang="en-US" dirty="0" smtClean="0"/>
              <a:t> </a:t>
            </a:r>
            <a:r>
              <a:rPr lang="en-US" dirty="0" err="1" smtClean="0"/>
              <a:t>sistematica</a:t>
            </a:r>
            <a:r>
              <a:rPr lang="en-US" dirty="0" smtClean="0"/>
              <a:t> le </a:t>
            </a:r>
            <a:r>
              <a:rPr lang="en-US" dirty="0" err="1" smtClean="0"/>
              <a:t>combinazioni</a:t>
            </a:r>
            <a:r>
              <a:rPr lang="en-US" dirty="0" smtClean="0"/>
              <a:t> da </a:t>
            </a:r>
            <a:r>
              <a:rPr lang="en-US" dirty="0" err="1" smtClean="0"/>
              <a:t>testare</a:t>
            </a:r>
            <a:endParaRPr lang="en-US" dirty="0" smtClean="0"/>
          </a:p>
          <a:p>
            <a:pPr marL="782638" lvl="1" eaLnBrk="1" fontAlgn="auto" hangingPunct="1">
              <a:spcAft>
                <a:spcPts val="0"/>
              </a:spcAft>
              <a:defRPr/>
            </a:pPr>
            <a:r>
              <a:rPr lang="en-US" dirty="0" smtClean="0"/>
              <a:t>per </a:t>
            </a:r>
            <a:r>
              <a:rPr lang="en-US" dirty="0" err="1" smtClean="0"/>
              <a:t>esempio</a:t>
            </a:r>
            <a:r>
              <a:rPr lang="en-US" dirty="0" smtClean="0"/>
              <a:t>,  IE con Win 10, IE con XP, Firefox con Vista, Firefox con Linux, ... </a:t>
            </a:r>
          </a:p>
          <a:p>
            <a:pPr marL="382588" eaLnBrk="1" fontAlgn="auto" hangingPunct="1">
              <a:spcAft>
                <a:spcPts val="0"/>
              </a:spcAft>
              <a:defRPr/>
            </a:pPr>
            <a:r>
              <a:rPr lang="en-US" dirty="0" err="1" smtClean="0"/>
              <a:t>Vediamo</a:t>
            </a:r>
            <a:r>
              <a:rPr lang="en-US" dirty="0" smtClean="0"/>
              <a:t> </a:t>
            </a:r>
            <a:r>
              <a:rPr lang="en-US" dirty="0" err="1" smtClean="0"/>
              <a:t>i</a:t>
            </a:r>
            <a:r>
              <a:rPr lang="en-US" dirty="0" smtClean="0"/>
              <a:t> </a:t>
            </a:r>
            <a:r>
              <a:rPr lang="en-US" dirty="0" err="1" smtClean="0"/>
              <a:t>tre</a:t>
            </a:r>
            <a:r>
              <a:rPr lang="en-US" dirty="0" smtClean="0"/>
              <a:t> </a:t>
            </a:r>
            <a:r>
              <a:rPr lang="en-US" dirty="0" err="1" smtClean="0"/>
              <a:t>passi</a:t>
            </a:r>
            <a:r>
              <a:rPr lang="en-US" dirty="0" smtClean="0"/>
              <a:t> da </a:t>
            </a:r>
            <a:r>
              <a:rPr lang="en-US" dirty="0" err="1" smtClean="0"/>
              <a:t>seguire</a:t>
            </a:r>
            <a:r>
              <a:rPr lang="en-US" dirty="0" smtClean="0"/>
              <a:t>…</a:t>
            </a:r>
          </a:p>
        </p:txBody>
      </p:sp>
      <p:sp>
        <p:nvSpPr>
          <p:cNvPr id="21509"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83455245-07B4-41FC-9C40-8A23923EE7D1}" type="slidenum">
              <a:rPr lang="en-US" altLang="it-IT" sz="1400">
                <a:solidFill>
                  <a:srgbClr val="000000"/>
                </a:solidFill>
                <a:latin typeface="Helvetica" pitchFamily="2" charset="0"/>
                <a:sym typeface="Helvetica" pitchFamily="2" charset="0"/>
              </a:rPr>
              <a:pPr algn="ctr" eaLnBrk="1" hangingPunct="1"/>
              <a:t>19</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4213" y="333375"/>
            <a:ext cx="7772400" cy="1143000"/>
          </a:xfrm>
        </p:spPr>
        <p:txBody>
          <a:bodyPr/>
          <a:lstStyle/>
          <a:p>
            <a:pPr eaLnBrk="1" hangingPunct="1"/>
            <a:r>
              <a:rPr lang="en-US" altLang="it-IT" smtClean="0"/>
              <a:t>Perché? Che cosa? Quando?</a:t>
            </a:r>
          </a:p>
        </p:txBody>
      </p:sp>
      <p:sp>
        <p:nvSpPr>
          <p:cNvPr id="3075" name="Rectangle 3"/>
          <p:cNvSpPr>
            <a:spLocks noGrp="1" noChangeArrowheads="1"/>
          </p:cNvSpPr>
          <p:nvPr>
            <p:ph type="body" idx="1"/>
          </p:nvPr>
        </p:nvSpPr>
        <p:spPr>
          <a:xfrm>
            <a:off x="684213" y="1484313"/>
            <a:ext cx="7772400" cy="4114800"/>
          </a:xfrm>
        </p:spPr>
        <p:txBody>
          <a:bodyPr/>
          <a:lstStyle/>
          <a:p>
            <a:pPr eaLnBrk="1" hangingPunct="1">
              <a:lnSpc>
                <a:spcPct val="90000"/>
              </a:lnSpc>
            </a:pPr>
            <a:r>
              <a:rPr lang="en-US" altLang="it-IT" smtClean="0"/>
              <a:t>GOAL: software con zero difetti …</a:t>
            </a:r>
          </a:p>
          <a:p>
            <a:pPr eaLnBrk="1" hangingPunct="1">
              <a:lnSpc>
                <a:spcPct val="90000"/>
              </a:lnSpc>
              <a:buFontTx/>
              <a:buNone/>
            </a:pPr>
            <a:r>
              <a:rPr lang="en-US" altLang="it-IT" smtClean="0"/>
              <a:t>	MA impossibile da ottenere e garantire</a:t>
            </a:r>
          </a:p>
          <a:p>
            <a:pPr eaLnBrk="1" hangingPunct="1">
              <a:lnSpc>
                <a:spcPct val="90000"/>
              </a:lnSpc>
            </a:pPr>
            <a:r>
              <a:rPr lang="en-US" altLang="it-IT" smtClean="0"/>
              <a:t>Necessaria una attenta e continua </a:t>
            </a:r>
            <a:r>
              <a:rPr lang="en-US" altLang="it-IT" i="1" smtClean="0"/>
              <a:t>VERIFICA</a:t>
            </a:r>
          </a:p>
          <a:p>
            <a:pPr eaLnBrk="1" hangingPunct="1">
              <a:lnSpc>
                <a:spcPct val="90000"/>
              </a:lnSpc>
            </a:pPr>
            <a:r>
              <a:rPr lang="en-US" altLang="it-IT" smtClean="0"/>
              <a:t>Tutto deve essere verificato: documenti di specifica, di progetto, dati di collaudo, ….programmi</a:t>
            </a:r>
          </a:p>
          <a:p>
            <a:pPr eaLnBrk="1" hangingPunct="1">
              <a:lnSpc>
                <a:spcPct val="90000"/>
              </a:lnSpc>
            </a:pPr>
            <a:r>
              <a:rPr lang="en-US" altLang="it-IT" smtClean="0"/>
              <a:t>Si fa lungo tutto il processo di sviluppo, NON solo alla fine!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7907F782-95B7-4C14-97BD-240B42776A2F}" type="slidenum">
              <a:rPr lang="en-US"/>
              <a:pPr algn="l">
                <a:defRPr/>
              </a:pPr>
              <a:t>20</a:t>
            </a:fld>
            <a:endParaRPr lang="en-US"/>
          </a:p>
        </p:txBody>
      </p:sp>
      <p:sp>
        <p:nvSpPr>
          <p:cNvPr id="22531" name="Rectangle 1"/>
          <p:cNvSpPr>
            <a:spLocks noGrp="1" noChangeArrowheads="1"/>
          </p:cNvSpPr>
          <p:nvPr>
            <p:ph type="title"/>
          </p:nvPr>
        </p:nvSpPr>
        <p:spPr/>
        <p:txBody>
          <a:bodyPr rIns="132080"/>
          <a:lstStyle/>
          <a:p>
            <a:pPr eaLnBrk="1" hangingPunct="1"/>
            <a:r>
              <a:rPr lang="en-US" altLang="it-IT" sz="3600" smtClean="0"/>
              <a:t>Passo 1: </a:t>
            </a:r>
            <a:r>
              <a:rPr lang="en-US" altLang="it-IT" sz="3200" smtClean="0"/>
              <a:t>Scomporre la specifica</a:t>
            </a:r>
            <a:br>
              <a:rPr lang="en-US" altLang="it-IT" sz="3200" smtClean="0"/>
            </a:br>
            <a:endParaRPr lang="en-US" altLang="it-IT" sz="3600" smtClean="0"/>
          </a:p>
        </p:txBody>
      </p:sp>
      <p:sp>
        <p:nvSpPr>
          <p:cNvPr id="29700" name="Rectangle 2"/>
          <p:cNvSpPr>
            <a:spLocks noGrp="1" noChangeArrowheads="1"/>
          </p:cNvSpPr>
          <p:nvPr>
            <p:ph type="body" idx="1"/>
          </p:nvPr>
        </p:nvSpPr>
        <p:spPr>
          <a:xfrm>
            <a:off x="0" y="1600200"/>
            <a:ext cx="9143999" cy="4633913"/>
          </a:xfrm>
        </p:spPr>
        <p:txBody>
          <a:bodyPr rIns="132080"/>
          <a:lstStyle/>
          <a:p>
            <a:pPr marL="39688" indent="0" eaLnBrk="1" hangingPunct="1">
              <a:spcBef>
                <a:spcPts val="325"/>
              </a:spcBef>
              <a:buSzPct val="99000"/>
              <a:buFont typeface="Arial" pitchFamily="34" charset="0"/>
              <a:buNone/>
              <a:defRPr/>
            </a:pPr>
            <a:r>
              <a:rPr lang="en-US" sz="2400" dirty="0" err="1" smtClean="0"/>
              <a:t>Occorre</a:t>
            </a:r>
            <a:r>
              <a:rPr lang="en-US" sz="2400" dirty="0" smtClean="0"/>
              <a:t> </a:t>
            </a:r>
            <a:r>
              <a:rPr lang="en-US" sz="2400" dirty="0" err="1" smtClean="0"/>
              <a:t>dapprima</a:t>
            </a:r>
            <a:r>
              <a:rPr lang="en-US" sz="2400" dirty="0" smtClean="0"/>
              <a:t> </a:t>
            </a:r>
            <a:r>
              <a:rPr lang="en-US" sz="2400" dirty="0" err="1" smtClean="0"/>
              <a:t>scomporre</a:t>
            </a:r>
            <a:r>
              <a:rPr lang="en-US" sz="2400" dirty="0" smtClean="0"/>
              <a:t> la </a:t>
            </a:r>
            <a:r>
              <a:rPr lang="en-US" sz="2400" dirty="0" err="1" smtClean="0"/>
              <a:t>specifica</a:t>
            </a:r>
            <a:r>
              <a:rPr lang="en-US" sz="2400" dirty="0" smtClean="0"/>
              <a:t> in </a:t>
            </a:r>
            <a:r>
              <a:rPr lang="en-US" sz="2400" dirty="0" err="1" smtClean="0"/>
              <a:t>funzionalità</a:t>
            </a:r>
            <a:r>
              <a:rPr lang="en-US" sz="2400" dirty="0" smtClean="0"/>
              <a:t> </a:t>
            </a:r>
            <a:r>
              <a:rPr lang="en-US" sz="2400" dirty="0" err="1" smtClean="0"/>
              <a:t>testabili</a:t>
            </a:r>
            <a:r>
              <a:rPr lang="en-US" sz="2400" dirty="0" smtClean="0"/>
              <a:t> </a:t>
            </a:r>
            <a:r>
              <a:rPr lang="en-US" sz="2400" dirty="0" err="1" smtClean="0"/>
              <a:t>indipendemente</a:t>
            </a:r>
            <a:endParaRPr lang="en-US" sz="2400" dirty="0"/>
          </a:p>
          <a:p>
            <a:pPr marL="39688" indent="0" eaLnBrk="1" hangingPunct="1">
              <a:spcBef>
                <a:spcPts val="325"/>
              </a:spcBef>
              <a:buSzPct val="99000"/>
              <a:buFont typeface="Arial" pitchFamily="34" charset="0"/>
              <a:buNone/>
              <a:defRPr/>
            </a:pPr>
            <a:endParaRPr lang="en-US" sz="2400" dirty="0" smtClean="0"/>
          </a:p>
          <a:p>
            <a:pPr marL="39688" indent="0" eaLnBrk="1" hangingPunct="1">
              <a:spcBef>
                <a:spcPts val="325"/>
              </a:spcBef>
              <a:buSzPct val="99000"/>
              <a:buFont typeface="Arial" pitchFamily="34" charset="0"/>
              <a:buNone/>
              <a:defRPr/>
            </a:pPr>
            <a:r>
              <a:rPr lang="en-US" sz="2400" dirty="0" smtClean="0"/>
              <a:t>Per </a:t>
            </a:r>
            <a:r>
              <a:rPr lang="en-US" sz="2400" dirty="0" err="1" smtClean="0"/>
              <a:t>ciascuna</a:t>
            </a:r>
            <a:r>
              <a:rPr lang="en-US" sz="2400" dirty="0" smtClean="0"/>
              <a:t> feature </a:t>
            </a:r>
            <a:r>
              <a:rPr lang="en-US" sz="2400" dirty="0" err="1" smtClean="0"/>
              <a:t>prevista</a:t>
            </a:r>
            <a:r>
              <a:rPr lang="en-US" sz="2400" dirty="0" smtClean="0"/>
              <a:t>, </a:t>
            </a:r>
            <a:r>
              <a:rPr lang="en-US" sz="2400" dirty="0" err="1" smtClean="0"/>
              <a:t>identificare</a:t>
            </a:r>
            <a:r>
              <a:rPr lang="en-US" sz="2400" dirty="0" smtClean="0"/>
              <a:t> </a:t>
            </a:r>
            <a:r>
              <a:rPr lang="en-US" sz="2400" dirty="0" err="1" smtClean="0"/>
              <a:t>parametri</a:t>
            </a:r>
            <a:r>
              <a:rPr lang="en-US" sz="2400" dirty="0" smtClean="0"/>
              <a:t>, </a:t>
            </a:r>
            <a:r>
              <a:rPr lang="en-US" sz="2400" dirty="0" err="1" smtClean="0"/>
              <a:t>elementi</a:t>
            </a:r>
            <a:r>
              <a:rPr lang="en-US" sz="2400" dirty="0" smtClean="0"/>
              <a:t> </a:t>
            </a:r>
            <a:r>
              <a:rPr lang="en-US" sz="2400" dirty="0" err="1" smtClean="0"/>
              <a:t>dell’ambiente</a:t>
            </a:r>
            <a:endParaRPr lang="en-US" sz="2400" dirty="0" smtClean="0"/>
          </a:p>
          <a:p>
            <a:pPr marL="39688" indent="0" eaLnBrk="1" hangingPunct="1">
              <a:spcBef>
                <a:spcPts val="325"/>
              </a:spcBef>
              <a:buSzPct val="99000"/>
              <a:buNone/>
              <a:defRPr/>
            </a:pPr>
            <a:r>
              <a:rPr lang="en-US" sz="1800" dirty="0" smtClean="0"/>
              <a:t>	P</a:t>
            </a:r>
            <a:r>
              <a:rPr lang="en-US" sz="1800" i="1" dirty="0" smtClean="0"/>
              <a:t>er </a:t>
            </a:r>
            <a:r>
              <a:rPr lang="en-US" sz="1800" i="1" dirty="0" err="1" smtClean="0"/>
              <a:t>esempio</a:t>
            </a:r>
            <a:r>
              <a:rPr lang="en-US" sz="1800" i="1" dirty="0" smtClean="0"/>
              <a:t>, un </a:t>
            </a:r>
            <a:r>
              <a:rPr lang="en-US" sz="1800" i="1" dirty="0" err="1" smtClean="0"/>
              <a:t>comando</a:t>
            </a:r>
            <a:r>
              <a:rPr lang="en-US" sz="1800" i="1" dirty="0" smtClean="0"/>
              <a:t>, </a:t>
            </a:r>
            <a:r>
              <a:rPr lang="en-US" sz="1800" i="1" dirty="0" err="1" smtClean="0"/>
              <a:t>i</a:t>
            </a:r>
            <a:r>
              <a:rPr lang="en-US" sz="1800" i="1" dirty="0" smtClean="0"/>
              <a:t> </a:t>
            </a:r>
            <a:r>
              <a:rPr lang="en-US" sz="1800" i="1" dirty="0" err="1" smtClean="0"/>
              <a:t>suoi</a:t>
            </a:r>
            <a:r>
              <a:rPr lang="en-US" sz="1800" i="1" dirty="0" smtClean="0"/>
              <a:t> </a:t>
            </a:r>
            <a:r>
              <a:rPr lang="en-US" sz="1800" i="1" dirty="0" err="1" smtClean="0"/>
              <a:t>parametri</a:t>
            </a:r>
            <a:r>
              <a:rPr lang="en-US" sz="1800" i="1" dirty="0" smtClean="0"/>
              <a:t>, </a:t>
            </a:r>
            <a:r>
              <a:rPr lang="en-US" sz="1800" i="1" dirty="0" err="1" smtClean="0"/>
              <a:t>gli</a:t>
            </a:r>
            <a:r>
              <a:rPr lang="en-US" sz="1800" i="1" dirty="0" smtClean="0"/>
              <a:t> </a:t>
            </a:r>
            <a:r>
              <a:rPr lang="en-US" sz="1800" i="1" dirty="0" err="1" smtClean="0"/>
              <a:t>oggetti</a:t>
            </a:r>
            <a:r>
              <a:rPr lang="en-US" sz="1800" i="1" dirty="0" smtClean="0"/>
              <a:t> </a:t>
            </a:r>
            <a:r>
              <a:rPr lang="en-US" sz="1800" i="1" dirty="0" err="1" smtClean="0"/>
              <a:t>referenziati</a:t>
            </a:r>
            <a:r>
              <a:rPr lang="en-US" sz="1800" i="1" dirty="0" smtClean="0"/>
              <a:t> dal </a:t>
            </a:r>
            <a:r>
              <a:rPr lang="en-US" sz="1800" i="1" dirty="0" err="1" smtClean="0"/>
              <a:t>comando</a:t>
            </a:r>
            <a:endParaRPr lang="en-US" sz="1800" i="1" dirty="0" smtClean="0"/>
          </a:p>
          <a:p>
            <a:pPr marL="39688" indent="0" eaLnBrk="1" hangingPunct="1">
              <a:spcBef>
                <a:spcPts val="325"/>
              </a:spcBef>
              <a:buSzPct val="99000"/>
              <a:buNone/>
              <a:defRPr/>
            </a:pPr>
            <a:endParaRPr lang="en-US" sz="2400" dirty="0" smtClean="0"/>
          </a:p>
          <a:p>
            <a:pPr marL="39688" indent="0" eaLnBrk="1" hangingPunct="1">
              <a:spcBef>
                <a:spcPts val="325"/>
              </a:spcBef>
              <a:buSzPct val="99000"/>
              <a:buNone/>
              <a:defRPr/>
            </a:pPr>
            <a:r>
              <a:rPr lang="en-US" sz="2400" dirty="0" smtClean="0"/>
              <a:t>Per </a:t>
            </a:r>
            <a:r>
              <a:rPr lang="en-US" sz="2400" dirty="0" err="1" smtClean="0"/>
              <a:t>ciascun</a:t>
            </a:r>
            <a:r>
              <a:rPr lang="en-US" sz="2400" dirty="0" smtClean="0"/>
              <a:t> </a:t>
            </a:r>
            <a:r>
              <a:rPr lang="en-US" sz="2400" dirty="0" err="1" smtClean="0"/>
              <a:t>parametro</a:t>
            </a:r>
            <a:r>
              <a:rPr lang="en-US" sz="2400" dirty="0" smtClean="0"/>
              <a:t> </a:t>
            </a:r>
            <a:r>
              <a:rPr lang="en-US" sz="2400" dirty="0" err="1" smtClean="0"/>
              <a:t>ed</a:t>
            </a:r>
            <a:r>
              <a:rPr lang="en-US" sz="2400" dirty="0" smtClean="0"/>
              <a:t> </a:t>
            </a:r>
            <a:r>
              <a:rPr lang="en-US" sz="2400" dirty="0" err="1" smtClean="0"/>
              <a:t>elemento</a:t>
            </a:r>
            <a:r>
              <a:rPr lang="en-US" sz="2400" dirty="0" smtClean="0"/>
              <a:t> </a:t>
            </a:r>
            <a:r>
              <a:rPr lang="en-US" sz="2400" dirty="0" err="1" smtClean="0"/>
              <a:t>dell’ambiente</a:t>
            </a:r>
            <a:r>
              <a:rPr lang="en-US" sz="2400" dirty="0" smtClean="0"/>
              <a:t>, </a:t>
            </a:r>
            <a:r>
              <a:rPr lang="en-US" sz="2400" dirty="0" err="1" smtClean="0"/>
              <a:t>identificare</a:t>
            </a:r>
            <a:r>
              <a:rPr lang="en-US" sz="2400" dirty="0" smtClean="0"/>
              <a:t> le </a:t>
            </a:r>
            <a:r>
              <a:rPr lang="en-US" sz="2400" dirty="0" err="1" smtClean="0"/>
              <a:t>caratteristiche</a:t>
            </a:r>
            <a:r>
              <a:rPr lang="en-US" sz="2400" dirty="0" smtClean="0"/>
              <a:t> </a:t>
            </a:r>
            <a:r>
              <a:rPr lang="en-US" sz="2400" dirty="0" err="1" smtClean="0"/>
              <a:t>elementari</a:t>
            </a:r>
            <a:r>
              <a:rPr lang="en-US" sz="2400" dirty="0" smtClean="0"/>
              <a:t> (</a:t>
            </a:r>
            <a:r>
              <a:rPr lang="en-US" sz="2400" b="1" i="1" dirty="0" err="1" smtClean="0"/>
              <a:t>categorie</a:t>
            </a:r>
            <a:r>
              <a:rPr lang="en-US" sz="2400" dirty="0" smtClean="0"/>
              <a:t>)</a:t>
            </a:r>
          </a:p>
          <a:p>
            <a:pPr marL="0" lvl="3" indent="0" eaLnBrk="1" hangingPunct="1">
              <a:spcBef>
                <a:spcPts val="325"/>
              </a:spcBef>
              <a:buFont typeface="Gill Sans" charset="0"/>
              <a:buNone/>
              <a:defRPr/>
            </a:pPr>
            <a:r>
              <a:rPr lang="en-US" dirty="0" smtClean="0"/>
              <a:t> 	P</a:t>
            </a:r>
            <a:r>
              <a:rPr lang="en-US" sz="1800" i="1" dirty="0" smtClean="0"/>
              <a:t>er </a:t>
            </a:r>
            <a:r>
              <a:rPr lang="en-US" sz="1800" i="1" dirty="0" err="1"/>
              <a:t>esempio</a:t>
            </a:r>
            <a:r>
              <a:rPr lang="en-US" sz="1800" i="1" dirty="0"/>
              <a:t>,  un file </a:t>
            </a:r>
            <a:r>
              <a:rPr lang="en-US" sz="1800" i="1" dirty="0" err="1"/>
              <a:t>può</a:t>
            </a:r>
            <a:r>
              <a:rPr lang="en-US" sz="1800" i="1" dirty="0"/>
              <a:t> non </a:t>
            </a:r>
            <a:r>
              <a:rPr lang="en-US" sz="1800" i="1" dirty="0" err="1"/>
              <a:t>esistere</a:t>
            </a:r>
            <a:r>
              <a:rPr lang="en-US" sz="1800" i="1" dirty="0"/>
              <a:t>, </a:t>
            </a:r>
            <a:r>
              <a:rPr lang="en-US" sz="1800" i="1" dirty="0" err="1"/>
              <a:t>essere</a:t>
            </a:r>
            <a:r>
              <a:rPr lang="en-US" sz="1800" i="1" dirty="0"/>
              <a:t> </a:t>
            </a:r>
            <a:r>
              <a:rPr lang="en-US" sz="1800" i="1" dirty="0" err="1"/>
              <a:t>vuoto</a:t>
            </a:r>
            <a:r>
              <a:rPr lang="en-US" sz="1800" i="1" dirty="0"/>
              <a:t>, </a:t>
            </a:r>
            <a:r>
              <a:rPr lang="en-US" sz="1800" i="1" dirty="0" err="1"/>
              <a:t>contenere</a:t>
            </a:r>
            <a:r>
              <a:rPr lang="en-US" sz="1800" i="1" dirty="0"/>
              <a:t> un </a:t>
            </a:r>
            <a:r>
              <a:rPr lang="en-US" sz="1800" i="1" dirty="0" err="1" smtClean="0"/>
              <a:t>programma</a:t>
            </a:r>
            <a:endParaRPr lang="en-US" sz="1800" i="1" dirty="0"/>
          </a:p>
          <a:p>
            <a:pPr marL="1182688" lvl="2" eaLnBrk="1" hangingPunct="1">
              <a:spcBef>
                <a:spcPts val="325"/>
              </a:spcBef>
              <a:buSzPct val="99000"/>
              <a:buFont typeface="Gill Sans" charset="0"/>
              <a:buAutoNum type="arabicPeriod"/>
              <a:defRPr/>
            </a:pP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5FFE31C1-7C5C-4178-B040-2F69D6B3E756}" type="slidenum">
              <a:rPr lang="en-US"/>
              <a:pPr algn="l">
                <a:defRPr/>
              </a:pPr>
              <a:t>21</a:t>
            </a:fld>
            <a:endParaRPr lang="en-US"/>
          </a:p>
        </p:txBody>
      </p:sp>
      <p:sp>
        <p:nvSpPr>
          <p:cNvPr id="23555" name="Rectangle 1"/>
          <p:cNvSpPr>
            <a:spLocks noGrp="1" noChangeArrowheads="1"/>
          </p:cNvSpPr>
          <p:nvPr>
            <p:ph type="title"/>
          </p:nvPr>
        </p:nvSpPr>
        <p:spPr/>
        <p:txBody>
          <a:bodyPr rIns="132080"/>
          <a:lstStyle/>
          <a:p>
            <a:pPr eaLnBrk="1" hangingPunct="1"/>
            <a:r>
              <a:rPr lang="en-US" altLang="it-IT" sz="4700" smtClean="0"/>
              <a:t>Passo 2: identificare i valori</a:t>
            </a:r>
          </a:p>
        </p:txBody>
      </p:sp>
      <p:sp>
        <p:nvSpPr>
          <p:cNvPr id="32770" name="Rectangle 2"/>
          <p:cNvSpPr>
            <a:spLocks noGrp="1" noChangeArrowheads="1"/>
          </p:cNvSpPr>
          <p:nvPr>
            <p:ph type="body" idx="1"/>
          </p:nvPr>
        </p:nvSpPr>
        <p:spPr/>
        <p:txBody>
          <a:bodyPr rIns="132080" rtlCol="0">
            <a:normAutofit lnSpcReduction="10000"/>
          </a:bodyPr>
          <a:lstStyle/>
          <a:p>
            <a:pPr eaLnBrk="1" fontAlgn="auto" hangingPunct="1">
              <a:spcAft>
                <a:spcPts val="0"/>
              </a:spcAft>
              <a:defRPr/>
            </a:pPr>
            <a:r>
              <a:rPr lang="en-US" dirty="0" err="1" smtClean="0"/>
              <a:t>Identificare</a:t>
            </a:r>
            <a:r>
              <a:rPr lang="en-US" dirty="0" smtClean="0"/>
              <a:t> </a:t>
            </a:r>
            <a:r>
              <a:rPr lang="en-US" dirty="0" err="1" smtClean="0"/>
              <a:t>classi</a:t>
            </a:r>
            <a:r>
              <a:rPr lang="en-US" dirty="0" smtClean="0"/>
              <a:t> </a:t>
            </a:r>
            <a:r>
              <a:rPr lang="en-US" dirty="0" err="1" smtClean="0"/>
              <a:t>rappresentative</a:t>
            </a:r>
            <a:r>
              <a:rPr lang="en-US" dirty="0" smtClean="0"/>
              <a:t> di </a:t>
            </a:r>
            <a:r>
              <a:rPr lang="en-US" dirty="0" err="1" smtClean="0"/>
              <a:t>valori</a:t>
            </a:r>
            <a:r>
              <a:rPr lang="en-US" dirty="0" smtClean="0"/>
              <a:t> per </a:t>
            </a:r>
            <a:r>
              <a:rPr lang="en-US" dirty="0" err="1" smtClean="0"/>
              <a:t>ciascuna</a:t>
            </a:r>
            <a:r>
              <a:rPr lang="en-US" dirty="0" smtClean="0"/>
              <a:t> </a:t>
            </a:r>
            <a:r>
              <a:rPr lang="en-US" dirty="0" err="1" smtClean="0"/>
              <a:t>categoria</a:t>
            </a:r>
            <a:endParaRPr lang="en-US" dirty="0" smtClean="0"/>
          </a:p>
          <a:p>
            <a:pPr marL="782638" lvl="1" eaLnBrk="1" fontAlgn="auto" hangingPunct="1">
              <a:spcAft>
                <a:spcPts val="0"/>
              </a:spcAft>
              <a:defRPr/>
            </a:pPr>
            <a:r>
              <a:rPr lang="en-US" dirty="0" err="1" smtClean="0"/>
              <a:t>Ignorare</a:t>
            </a:r>
            <a:r>
              <a:rPr lang="en-US" dirty="0" smtClean="0"/>
              <a:t> le </a:t>
            </a:r>
            <a:r>
              <a:rPr lang="en-US" dirty="0" err="1" smtClean="0"/>
              <a:t>interazioni</a:t>
            </a:r>
            <a:r>
              <a:rPr lang="en-US" dirty="0" smtClean="0"/>
              <a:t> </a:t>
            </a:r>
            <a:r>
              <a:rPr lang="en-US" dirty="0" err="1" smtClean="0"/>
              <a:t>tra</a:t>
            </a:r>
            <a:r>
              <a:rPr lang="en-US" dirty="0" smtClean="0"/>
              <a:t> </a:t>
            </a:r>
            <a:r>
              <a:rPr lang="en-US" dirty="0" err="1" smtClean="0"/>
              <a:t>i</a:t>
            </a:r>
            <a:r>
              <a:rPr lang="en-US" dirty="0" smtClean="0"/>
              <a:t> </a:t>
            </a:r>
            <a:r>
              <a:rPr lang="en-US" dirty="0" err="1" smtClean="0"/>
              <a:t>valori</a:t>
            </a:r>
            <a:r>
              <a:rPr lang="en-US" dirty="0" smtClean="0"/>
              <a:t> di diverse </a:t>
            </a:r>
            <a:r>
              <a:rPr lang="en-US" dirty="0" err="1" smtClean="0"/>
              <a:t>categorie</a:t>
            </a:r>
            <a:r>
              <a:rPr lang="en-US" dirty="0" smtClean="0"/>
              <a:t> (</a:t>
            </a:r>
            <a:r>
              <a:rPr lang="en-US" dirty="0" err="1" smtClean="0"/>
              <a:t>vedi</a:t>
            </a:r>
            <a:r>
              <a:rPr lang="en-US" dirty="0" smtClean="0"/>
              <a:t> </a:t>
            </a:r>
            <a:r>
              <a:rPr lang="en-US" dirty="0" err="1" smtClean="0"/>
              <a:t>prossimo</a:t>
            </a:r>
            <a:r>
              <a:rPr lang="en-US" dirty="0" smtClean="0"/>
              <a:t> step)</a:t>
            </a:r>
          </a:p>
          <a:p>
            <a:pPr eaLnBrk="1" fontAlgn="auto" hangingPunct="1">
              <a:spcAft>
                <a:spcPts val="0"/>
              </a:spcAft>
              <a:defRPr/>
            </a:pPr>
            <a:r>
              <a:rPr lang="en-US" dirty="0" smtClean="0"/>
              <a:t>I </a:t>
            </a:r>
            <a:r>
              <a:rPr lang="en-US" dirty="0" err="1" smtClean="0"/>
              <a:t>valori</a:t>
            </a:r>
            <a:r>
              <a:rPr lang="en-US" dirty="0" smtClean="0"/>
              <a:t> </a:t>
            </a:r>
            <a:r>
              <a:rPr lang="en-US" dirty="0" err="1" smtClean="0"/>
              <a:t>rappresentativi</a:t>
            </a:r>
            <a:r>
              <a:rPr lang="en-US" dirty="0" smtClean="0"/>
              <a:t> </a:t>
            </a:r>
            <a:r>
              <a:rPr lang="en-US" dirty="0" err="1" smtClean="0"/>
              <a:t>si</a:t>
            </a:r>
            <a:r>
              <a:rPr lang="en-US" dirty="0" smtClean="0"/>
              <a:t> </a:t>
            </a:r>
            <a:r>
              <a:rPr lang="en-US" dirty="0" err="1" smtClean="0"/>
              <a:t>identificano</a:t>
            </a:r>
            <a:r>
              <a:rPr lang="en-US" dirty="0" smtClean="0"/>
              <a:t> in base </a:t>
            </a:r>
            <a:r>
              <a:rPr lang="en-US" dirty="0" err="1" smtClean="0"/>
              <a:t>alle</a:t>
            </a:r>
            <a:r>
              <a:rPr lang="en-US" dirty="0" smtClean="0"/>
              <a:t> </a:t>
            </a:r>
            <a:r>
              <a:rPr lang="en-US" dirty="0" err="1" smtClean="0"/>
              <a:t>seguenti</a:t>
            </a:r>
            <a:r>
              <a:rPr lang="en-US" dirty="0" smtClean="0"/>
              <a:t> </a:t>
            </a:r>
            <a:r>
              <a:rPr lang="en-US" dirty="0" err="1" smtClean="0"/>
              <a:t>classi</a:t>
            </a:r>
            <a:endParaRPr lang="en-US" dirty="0" smtClean="0"/>
          </a:p>
          <a:p>
            <a:pPr marL="1182688" lvl="2" eaLnBrk="1" fontAlgn="auto" hangingPunct="1">
              <a:spcAft>
                <a:spcPts val="0"/>
              </a:spcAft>
              <a:buSzPct val="99000"/>
              <a:buFont typeface="Gill Sans" charset="0"/>
              <a:buAutoNum type="arabicPeriod"/>
              <a:defRPr/>
            </a:pPr>
            <a:r>
              <a:rPr lang="en-US" dirty="0" err="1" smtClean="0"/>
              <a:t>valori</a:t>
            </a:r>
            <a:r>
              <a:rPr lang="en-US" dirty="0" smtClean="0"/>
              <a:t> </a:t>
            </a:r>
            <a:r>
              <a:rPr lang="en-US" dirty="0" err="1" smtClean="0"/>
              <a:t>normali</a:t>
            </a:r>
            <a:endParaRPr lang="en-US" dirty="0" smtClean="0"/>
          </a:p>
          <a:p>
            <a:pPr marL="1182688" lvl="2" eaLnBrk="1" fontAlgn="auto" hangingPunct="1">
              <a:spcAft>
                <a:spcPts val="0"/>
              </a:spcAft>
              <a:buSzPct val="99000"/>
              <a:buFont typeface="Gill Sans" charset="0"/>
              <a:buAutoNum type="arabicPeriod"/>
              <a:defRPr/>
            </a:pPr>
            <a:r>
              <a:rPr lang="en-US" dirty="0" err="1" smtClean="0"/>
              <a:t>valori</a:t>
            </a:r>
            <a:r>
              <a:rPr lang="en-US" dirty="0" smtClean="0"/>
              <a:t> di confine/</a:t>
            </a:r>
            <a:r>
              <a:rPr lang="en-US" dirty="0" err="1" smtClean="0"/>
              <a:t>limite</a:t>
            </a:r>
            <a:r>
              <a:rPr lang="en-US" dirty="0" smtClean="0"/>
              <a:t> (</a:t>
            </a:r>
            <a:r>
              <a:rPr lang="en-US" i="1" dirty="0" smtClean="0"/>
              <a:t>boundary values</a:t>
            </a:r>
            <a:r>
              <a:rPr lang="en-US" dirty="0" smtClean="0"/>
              <a:t>)</a:t>
            </a:r>
          </a:p>
          <a:p>
            <a:pPr marL="1182688" lvl="2" eaLnBrk="1" fontAlgn="auto" hangingPunct="1">
              <a:spcAft>
                <a:spcPts val="0"/>
              </a:spcAft>
              <a:buSzPct val="99000"/>
              <a:buFont typeface="Gill Sans" charset="0"/>
              <a:buAutoNum type="arabicPeriod"/>
              <a:defRPr/>
            </a:pPr>
            <a:r>
              <a:rPr lang="en-US" dirty="0" err="1" smtClean="0"/>
              <a:t>valori</a:t>
            </a:r>
            <a:r>
              <a:rPr lang="en-US" dirty="0" smtClean="0"/>
              <a:t> </a:t>
            </a:r>
            <a:r>
              <a:rPr lang="en-US" dirty="0" err="1" smtClean="0"/>
              <a:t>speciali</a:t>
            </a:r>
            <a:endParaRPr lang="en-US" dirty="0" smtClean="0"/>
          </a:p>
          <a:p>
            <a:pPr marL="1182688" lvl="2" eaLnBrk="1" fontAlgn="auto" hangingPunct="1">
              <a:spcAft>
                <a:spcPts val="0"/>
              </a:spcAft>
              <a:buSzPct val="99000"/>
              <a:buFont typeface="Gill Sans" charset="0"/>
              <a:buAutoNum type="arabicPeriod"/>
              <a:defRPr/>
            </a:pPr>
            <a:r>
              <a:rPr lang="en-US" dirty="0" err="1" smtClean="0"/>
              <a:t>valori</a:t>
            </a:r>
            <a:r>
              <a:rPr lang="en-US" dirty="0" smtClean="0"/>
              <a:t> </a:t>
            </a:r>
            <a:r>
              <a:rPr lang="en-US" dirty="0" err="1" smtClean="0"/>
              <a:t>errati</a:t>
            </a:r>
            <a:endParaRPr lang="en-US" dirty="0" smtClean="0"/>
          </a:p>
        </p:txBody>
      </p:sp>
      <p:sp>
        <p:nvSpPr>
          <p:cNvPr id="23557"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B00D735F-2640-4DAF-BF5E-A139E00F3A0F}" type="slidenum">
              <a:rPr lang="en-US" altLang="it-IT" sz="1400">
                <a:solidFill>
                  <a:srgbClr val="000000"/>
                </a:solidFill>
                <a:latin typeface="Helvetica" pitchFamily="2" charset="0"/>
                <a:sym typeface="Helvetica" pitchFamily="2" charset="0"/>
              </a:rPr>
              <a:pPr algn="ctr" eaLnBrk="1" hangingPunct="1"/>
              <a:t>21</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C3FBF9CE-CC87-45CB-98B5-9125432BF8D0}" type="slidenum">
              <a:rPr lang="en-US"/>
              <a:pPr algn="l">
                <a:defRPr/>
              </a:pPr>
              <a:t>22</a:t>
            </a:fld>
            <a:endParaRPr lang="en-US"/>
          </a:p>
        </p:txBody>
      </p:sp>
      <p:sp>
        <p:nvSpPr>
          <p:cNvPr id="24579" name="Rectangle 1"/>
          <p:cNvSpPr>
            <a:spLocks noGrp="1" noChangeArrowheads="1"/>
          </p:cNvSpPr>
          <p:nvPr>
            <p:ph type="title"/>
          </p:nvPr>
        </p:nvSpPr>
        <p:spPr>
          <a:xfrm>
            <a:off x="484188" y="330200"/>
            <a:ext cx="8229600" cy="1166813"/>
          </a:xfrm>
        </p:spPr>
        <p:txBody>
          <a:bodyPr rIns="132080"/>
          <a:lstStyle/>
          <a:p>
            <a:pPr eaLnBrk="1" hangingPunct="1"/>
            <a:r>
              <a:rPr lang="en-US" altLang="it-IT" smtClean="0"/>
              <a:t>Passo 3: Introduzione di vincoli</a:t>
            </a:r>
          </a:p>
        </p:txBody>
      </p:sp>
      <p:sp>
        <p:nvSpPr>
          <p:cNvPr id="36866" name="Rectangle 2"/>
          <p:cNvSpPr>
            <a:spLocks noGrp="1" noChangeArrowheads="1"/>
          </p:cNvSpPr>
          <p:nvPr>
            <p:ph type="body" idx="1"/>
          </p:nvPr>
        </p:nvSpPr>
        <p:spPr>
          <a:xfrm>
            <a:off x="469900" y="1497013"/>
            <a:ext cx="8229600" cy="5259387"/>
          </a:xfrm>
        </p:spPr>
        <p:txBody>
          <a:bodyPr rIns="132080" rtlCol="0">
            <a:normAutofit lnSpcReduction="10000"/>
          </a:bodyPr>
          <a:lstStyle/>
          <a:p>
            <a:pPr eaLnBrk="1" fontAlgn="auto" hangingPunct="1">
              <a:spcAft>
                <a:spcPts val="0"/>
              </a:spcAft>
              <a:defRPr/>
            </a:pPr>
            <a:r>
              <a:rPr lang="en-US" dirty="0" err="1" smtClean="0"/>
              <a:t>Una</a:t>
            </a:r>
            <a:r>
              <a:rPr lang="en-US" dirty="0" smtClean="0"/>
              <a:t> </a:t>
            </a:r>
            <a:r>
              <a:rPr lang="en-US" dirty="0" err="1" smtClean="0"/>
              <a:t>combinazione</a:t>
            </a:r>
            <a:r>
              <a:rPr lang="en-US" dirty="0" smtClean="0"/>
              <a:t> di </a:t>
            </a:r>
            <a:r>
              <a:rPr lang="en-US" dirty="0" err="1" smtClean="0"/>
              <a:t>valori</a:t>
            </a:r>
            <a:r>
              <a:rPr lang="en-US" dirty="0" smtClean="0"/>
              <a:t> per le diverse </a:t>
            </a:r>
            <a:r>
              <a:rPr lang="en-US" dirty="0" err="1" smtClean="0"/>
              <a:t>categorie</a:t>
            </a:r>
            <a:r>
              <a:rPr lang="en-US" dirty="0" smtClean="0"/>
              <a:t> </a:t>
            </a:r>
            <a:r>
              <a:rPr lang="en-US" dirty="0" err="1" smtClean="0"/>
              <a:t>corrisponde</a:t>
            </a:r>
            <a:r>
              <a:rPr lang="en-US" dirty="0" smtClean="0"/>
              <a:t> </a:t>
            </a:r>
            <a:r>
              <a:rPr lang="en-US" dirty="0" err="1" smtClean="0"/>
              <a:t>alla</a:t>
            </a:r>
            <a:r>
              <a:rPr lang="en-US" dirty="0" smtClean="0"/>
              <a:t> </a:t>
            </a:r>
            <a:r>
              <a:rPr lang="en-US" dirty="0" err="1" smtClean="0"/>
              <a:t>specifica</a:t>
            </a:r>
            <a:r>
              <a:rPr lang="en-US" dirty="0" smtClean="0"/>
              <a:t> di un </a:t>
            </a:r>
            <a:r>
              <a:rPr lang="en-US" dirty="0" err="1" smtClean="0"/>
              <a:t>caso</a:t>
            </a:r>
            <a:r>
              <a:rPr lang="en-US" dirty="0" smtClean="0"/>
              <a:t> di test</a:t>
            </a:r>
          </a:p>
          <a:p>
            <a:pPr marL="782638" lvl="1" eaLnBrk="1" fontAlgn="auto" hangingPunct="1">
              <a:spcAft>
                <a:spcPts val="0"/>
              </a:spcAft>
              <a:defRPr/>
            </a:pPr>
            <a:r>
              <a:rPr lang="en-US" dirty="0" err="1" smtClean="0"/>
              <a:t>Spesso</a:t>
            </a:r>
            <a:r>
              <a:rPr lang="en-US" dirty="0" smtClean="0"/>
              <a:t> </a:t>
            </a:r>
            <a:r>
              <a:rPr lang="en-US" dirty="0" err="1" smtClean="0"/>
              <a:t>metodo</a:t>
            </a:r>
            <a:r>
              <a:rPr lang="en-US" dirty="0" smtClean="0"/>
              <a:t> </a:t>
            </a:r>
            <a:r>
              <a:rPr lang="en-US" dirty="0" err="1" smtClean="0"/>
              <a:t>combinatorio</a:t>
            </a:r>
            <a:r>
              <a:rPr lang="en-US" dirty="0" smtClean="0"/>
              <a:t> genera gran </a:t>
            </a:r>
            <a:r>
              <a:rPr lang="en-US" dirty="0" err="1" smtClean="0"/>
              <a:t>numero</a:t>
            </a:r>
            <a:r>
              <a:rPr lang="en-US" dirty="0" smtClean="0"/>
              <a:t> di </a:t>
            </a:r>
            <a:r>
              <a:rPr lang="en-US" dirty="0" err="1" smtClean="0"/>
              <a:t>casi</a:t>
            </a:r>
            <a:r>
              <a:rPr lang="en-US" dirty="0" smtClean="0"/>
              <a:t> di test (gran parte </a:t>
            </a:r>
            <a:r>
              <a:rPr lang="en-US" dirty="0" err="1" smtClean="0"/>
              <a:t>dei</a:t>
            </a:r>
            <a:r>
              <a:rPr lang="en-US" dirty="0" smtClean="0"/>
              <a:t> </a:t>
            </a:r>
            <a:r>
              <a:rPr lang="en-US" dirty="0" err="1" smtClean="0"/>
              <a:t>quali</a:t>
            </a:r>
            <a:r>
              <a:rPr lang="en-US" dirty="0" smtClean="0"/>
              <a:t> </a:t>
            </a:r>
            <a:r>
              <a:rPr lang="en-US" dirty="0" err="1" smtClean="0"/>
              <a:t>magari</a:t>
            </a:r>
            <a:r>
              <a:rPr lang="en-US" dirty="0" smtClean="0"/>
              <a:t> </a:t>
            </a:r>
            <a:r>
              <a:rPr lang="en-US" dirty="0" err="1" smtClean="0"/>
              <a:t>sono</a:t>
            </a:r>
            <a:r>
              <a:rPr lang="en-US" dirty="0" smtClean="0"/>
              <a:t> </a:t>
            </a:r>
            <a:r>
              <a:rPr lang="en-US" dirty="0" err="1" smtClean="0"/>
              <a:t>impossibili</a:t>
            </a:r>
            <a:r>
              <a:rPr lang="en-US" dirty="0" smtClean="0"/>
              <a:t>)</a:t>
            </a:r>
          </a:p>
          <a:p>
            <a:pPr marL="1182688" lvl="2" eaLnBrk="1" fontAlgn="auto" hangingPunct="1">
              <a:spcAft>
                <a:spcPts val="0"/>
              </a:spcAft>
              <a:defRPr/>
            </a:pPr>
            <a:r>
              <a:rPr lang="en-US" dirty="0" err="1" smtClean="0"/>
              <a:t>Esempio</a:t>
            </a:r>
            <a:r>
              <a:rPr lang="en-US" dirty="0" smtClean="0"/>
              <a:t>: </a:t>
            </a:r>
            <a:r>
              <a:rPr lang="en-US" dirty="0" err="1" smtClean="0"/>
              <a:t>valore</a:t>
            </a:r>
            <a:r>
              <a:rPr lang="en-US" dirty="0" smtClean="0"/>
              <a:t> </a:t>
            </a:r>
            <a:r>
              <a:rPr lang="en-US" dirty="0" err="1" smtClean="0"/>
              <a:t>valido</a:t>
            </a:r>
            <a:r>
              <a:rPr lang="en-US" dirty="0" smtClean="0"/>
              <a:t>, ma non </a:t>
            </a:r>
            <a:r>
              <a:rPr lang="en-US" dirty="0" err="1" smtClean="0"/>
              <a:t>nel</a:t>
            </a:r>
            <a:r>
              <a:rPr lang="en-US" dirty="0" smtClean="0"/>
              <a:t> database</a:t>
            </a:r>
          </a:p>
          <a:p>
            <a:pPr eaLnBrk="1" fontAlgn="auto" hangingPunct="1">
              <a:spcAft>
                <a:spcPts val="0"/>
              </a:spcAft>
              <a:defRPr/>
            </a:pPr>
            <a:r>
              <a:rPr lang="en-US" dirty="0" err="1" smtClean="0"/>
              <a:t>Introdurre</a:t>
            </a:r>
            <a:r>
              <a:rPr lang="en-US" dirty="0" smtClean="0"/>
              <a:t> </a:t>
            </a:r>
            <a:r>
              <a:rPr lang="en-US" dirty="0" err="1" smtClean="0"/>
              <a:t>vincoli</a:t>
            </a:r>
            <a:r>
              <a:rPr lang="en-US" dirty="0" smtClean="0"/>
              <a:t> per</a:t>
            </a:r>
          </a:p>
          <a:p>
            <a:pPr marL="782638" lvl="1" eaLnBrk="1" fontAlgn="auto" hangingPunct="1">
              <a:spcAft>
                <a:spcPts val="0"/>
              </a:spcAft>
              <a:defRPr/>
            </a:pPr>
            <a:r>
              <a:rPr lang="en-US" dirty="0" err="1" smtClean="0"/>
              <a:t>Eliminare</a:t>
            </a:r>
            <a:r>
              <a:rPr lang="en-US" dirty="0" smtClean="0"/>
              <a:t> </a:t>
            </a:r>
            <a:r>
              <a:rPr lang="en-US" dirty="0" err="1" smtClean="0"/>
              <a:t>combinazioni</a:t>
            </a:r>
            <a:r>
              <a:rPr lang="en-US" dirty="0" smtClean="0"/>
              <a:t> </a:t>
            </a:r>
            <a:r>
              <a:rPr lang="en-US" dirty="0" err="1" smtClean="0"/>
              <a:t>impossibili</a:t>
            </a:r>
            <a:endParaRPr lang="en-US" dirty="0" smtClean="0"/>
          </a:p>
          <a:p>
            <a:pPr marL="782638" lvl="1" eaLnBrk="1" fontAlgn="auto" hangingPunct="1">
              <a:spcAft>
                <a:spcPts val="0"/>
              </a:spcAft>
              <a:defRPr/>
            </a:pPr>
            <a:r>
              <a:rPr lang="en-US" dirty="0" err="1" smtClean="0"/>
              <a:t>Ridurre</a:t>
            </a:r>
            <a:r>
              <a:rPr lang="en-US" dirty="0" smtClean="0"/>
              <a:t> la </a:t>
            </a:r>
            <a:r>
              <a:rPr lang="en-US" dirty="0" err="1" smtClean="0"/>
              <a:t>dimensione</a:t>
            </a:r>
            <a:r>
              <a:rPr lang="en-US" dirty="0" smtClean="0"/>
              <a:t> di un </a:t>
            </a:r>
            <a:r>
              <a:rPr lang="en-US" dirty="0" err="1" smtClean="0"/>
              <a:t>insieme</a:t>
            </a:r>
            <a:r>
              <a:rPr lang="en-US" dirty="0" smtClean="0"/>
              <a:t> di test, se </a:t>
            </a:r>
            <a:r>
              <a:rPr lang="en-US" dirty="0" err="1" smtClean="0"/>
              <a:t>questo</a:t>
            </a:r>
            <a:r>
              <a:rPr lang="en-US" dirty="0" smtClean="0"/>
              <a:t> è </a:t>
            </a:r>
            <a:r>
              <a:rPr lang="en-US" dirty="0" err="1" smtClean="0"/>
              <a:t>troppo</a:t>
            </a:r>
            <a:r>
              <a:rPr lang="en-US" dirty="0" smtClean="0"/>
              <a:t> </a:t>
            </a:r>
            <a:r>
              <a:rPr lang="en-US" dirty="0" err="1" smtClean="0"/>
              <a:t>grande</a:t>
            </a:r>
            <a:endParaRPr lang="en-US" dirty="0" smtClean="0"/>
          </a:p>
        </p:txBody>
      </p:sp>
      <p:sp>
        <p:nvSpPr>
          <p:cNvPr id="24581"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85CB4CB6-4586-4422-8443-BC2E48A34211}" type="slidenum">
              <a:rPr lang="en-US" altLang="it-IT" sz="1400">
                <a:solidFill>
                  <a:srgbClr val="000000"/>
                </a:solidFill>
                <a:latin typeface="Helvetica" pitchFamily="2" charset="0"/>
                <a:sym typeface="Helvetica" pitchFamily="2" charset="0"/>
              </a:rPr>
              <a:pPr algn="ctr" eaLnBrk="1" hangingPunct="1"/>
              <a:t>22</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4045FB78-44D8-4F6A-A2CF-45CAC4604F26}" type="slidenum">
              <a:rPr lang="en-US"/>
              <a:pPr algn="l">
                <a:defRPr/>
              </a:pPr>
              <a:t>23</a:t>
            </a:fld>
            <a:endParaRPr lang="en-US"/>
          </a:p>
        </p:txBody>
      </p:sp>
      <p:sp>
        <p:nvSpPr>
          <p:cNvPr id="25603" name="Rectangle 1"/>
          <p:cNvSpPr>
            <a:spLocks noGrp="1" noChangeArrowheads="1"/>
          </p:cNvSpPr>
          <p:nvPr>
            <p:ph type="title"/>
          </p:nvPr>
        </p:nvSpPr>
        <p:spPr/>
        <p:txBody>
          <a:bodyPr rIns="132080"/>
          <a:lstStyle/>
          <a:p>
            <a:pPr eaLnBrk="1" hangingPunct="1"/>
            <a:r>
              <a:rPr lang="en-US" altLang="it-IT" smtClean="0"/>
              <a:t>Esempio: una singola feature</a:t>
            </a: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113" y="1617663"/>
            <a:ext cx="5932487"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5605" name="Rectangle 3"/>
          <p:cNvSpPr>
            <a:spLocks/>
          </p:cNvSpPr>
          <p:nvPr/>
        </p:nvSpPr>
        <p:spPr bwMode="auto">
          <a:xfrm>
            <a:off x="5224463" y="3997325"/>
            <a:ext cx="327660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dirty="0">
                <a:solidFill>
                  <a:srgbClr val="000000"/>
                </a:solidFill>
                <a:latin typeface="Gill Sans" charset="0"/>
                <a:sym typeface="Gill Sans" charset="0"/>
              </a:rPr>
              <a:t>Input: </a:t>
            </a:r>
          </a:p>
          <a:p>
            <a:pPr eaLnBrk="1" hangingPunct="1"/>
            <a:r>
              <a:rPr lang="en-US" altLang="it-IT" dirty="0">
                <a:solidFill>
                  <a:srgbClr val="000000"/>
                </a:solidFill>
                <a:latin typeface="Gill Sans" charset="0"/>
                <a:sym typeface="Gill Sans" charset="0"/>
              </a:rPr>
              <a:t>CAP (ZIP Code</a:t>
            </a:r>
            <a:r>
              <a:rPr lang="en-US" altLang="it-IT" dirty="0" smtClean="0">
                <a:solidFill>
                  <a:srgbClr val="000000"/>
                </a:solidFill>
                <a:latin typeface="Gill Sans" charset="0"/>
                <a:sym typeface="Gill Sans" charset="0"/>
              </a:rPr>
              <a:t>)</a:t>
            </a:r>
          </a:p>
          <a:p>
            <a:pPr eaLnBrk="1" hangingPunct="1"/>
            <a:endParaRPr lang="en-US" altLang="it-IT" dirty="0">
              <a:solidFill>
                <a:srgbClr val="000000"/>
              </a:solidFill>
              <a:latin typeface="Gill Sans" charset="0"/>
              <a:sym typeface="Gill Sans" charset="0"/>
            </a:endParaRPr>
          </a:p>
          <a:p>
            <a:pPr eaLnBrk="1" hangingPunct="1"/>
            <a:r>
              <a:rPr lang="en-US" altLang="it-IT" dirty="0" smtClean="0">
                <a:solidFill>
                  <a:srgbClr val="000000"/>
                </a:solidFill>
                <a:latin typeface="Gill Sans" charset="0"/>
                <a:sym typeface="Gill Sans" charset="0"/>
              </a:rPr>
              <a:t>Output</a:t>
            </a:r>
            <a:r>
              <a:rPr lang="en-US" altLang="it-IT" dirty="0">
                <a:solidFill>
                  <a:srgbClr val="000000"/>
                </a:solidFill>
                <a:latin typeface="Gill Sans" charset="0"/>
                <a:sym typeface="Gill Sans" charset="0"/>
              </a:rPr>
              <a:t>: </a:t>
            </a:r>
          </a:p>
          <a:p>
            <a:pPr eaLnBrk="1" hangingPunct="1"/>
            <a:r>
              <a:rPr lang="en-US" altLang="it-IT" dirty="0" err="1">
                <a:solidFill>
                  <a:srgbClr val="000000"/>
                </a:solidFill>
                <a:latin typeface="Gill Sans" charset="0"/>
                <a:sym typeface="Gill Sans" charset="0"/>
              </a:rPr>
              <a:t>Lista</a:t>
            </a:r>
            <a:r>
              <a:rPr lang="en-US" altLang="it-IT" dirty="0">
                <a:solidFill>
                  <a:srgbClr val="000000"/>
                </a:solidFill>
                <a:latin typeface="Gill Sans" charset="0"/>
                <a:sym typeface="Gill Sans" charset="0"/>
              </a:rPr>
              <a:t> di </a:t>
            </a:r>
            <a:r>
              <a:rPr lang="en-US" altLang="it-IT" dirty="0" err="1">
                <a:solidFill>
                  <a:srgbClr val="000000"/>
                </a:solidFill>
                <a:latin typeface="Gill Sans" charset="0"/>
                <a:sym typeface="Gill Sans" charset="0"/>
              </a:rPr>
              <a:t>città</a:t>
            </a:r>
            <a:endParaRPr lang="en-US" altLang="it-IT" dirty="0">
              <a:solidFill>
                <a:srgbClr val="000000"/>
              </a:solidFill>
              <a:latin typeface="Gill Sans" charset="0"/>
              <a:sym typeface="Gill Sans" charset="0"/>
            </a:endParaRPr>
          </a:p>
          <a:p>
            <a:pPr eaLnBrk="1" hangingPunct="1"/>
            <a:r>
              <a:rPr lang="en-US" altLang="it-IT" dirty="0" err="1">
                <a:solidFill>
                  <a:srgbClr val="000000"/>
                </a:solidFill>
                <a:latin typeface="Gill Sans" charset="0"/>
                <a:sym typeface="Gill Sans" charset="0"/>
              </a:rPr>
              <a:t>Quali</a:t>
            </a:r>
            <a:r>
              <a:rPr lang="en-US" altLang="it-IT" dirty="0">
                <a:solidFill>
                  <a:srgbClr val="000000"/>
                </a:solidFill>
                <a:latin typeface="Gill Sans" charset="0"/>
                <a:sym typeface="Gill Sans" charset="0"/>
              </a:rPr>
              <a:t> </a:t>
            </a:r>
            <a:r>
              <a:rPr lang="en-US" altLang="it-IT" dirty="0" err="1">
                <a:solidFill>
                  <a:srgbClr val="000000"/>
                </a:solidFill>
                <a:latin typeface="Gill Sans" charset="0"/>
                <a:sym typeface="Gill Sans" charset="0"/>
              </a:rPr>
              <a:t>sono</a:t>
            </a:r>
            <a:r>
              <a:rPr lang="en-US" altLang="it-IT" dirty="0">
                <a:solidFill>
                  <a:srgbClr val="000000"/>
                </a:solidFill>
                <a:latin typeface="Gill Sans" charset="0"/>
                <a:sym typeface="Gill Sans" charset="0"/>
              </a:rPr>
              <a:t> le </a:t>
            </a:r>
            <a:r>
              <a:rPr lang="en-US" altLang="it-IT" dirty="0" err="1">
                <a:solidFill>
                  <a:srgbClr val="000000"/>
                </a:solidFill>
                <a:latin typeface="Gill Sans" charset="0"/>
                <a:sym typeface="Gill Sans" charset="0"/>
              </a:rPr>
              <a:t>classi</a:t>
            </a:r>
            <a:r>
              <a:rPr lang="en-US" altLang="it-IT" dirty="0">
                <a:solidFill>
                  <a:srgbClr val="000000"/>
                </a:solidFill>
                <a:latin typeface="Gill Sans" charset="0"/>
                <a:sym typeface="Gill Sans" charset="0"/>
              </a:rPr>
              <a:t> di </a:t>
            </a:r>
            <a:r>
              <a:rPr lang="en-US" altLang="it-IT" dirty="0" err="1">
                <a:solidFill>
                  <a:srgbClr val="000000"/>
                </a:solidFill>
                <a:latin typeface="Gill Sans" charset="0"/>
                <a:sym typeface="Gill Sans" charset="0"/>
              </a:rPr>
              <a:t>valori</a:t>
            </a:r>
            <a:r>
              <a:rPr lang="en-US" altLang="it-IT" dirty="0">
                <a:solidFill>
                  <a:srgbClr val="000000"/>
                </a:solidFill>
                <a:latin typeface="Gill Sans" charset="0"/>
                <a:sym typeface="Gill Sans" charset="0"/>
              </a:rPr>
              <a:t> </a:t>
            </a:r>
            <a:r>
              <a:rPr lang="en-US" altLang="it-IT" dirty="0" err="1">
                <a:solidFill>
                  <a:srgbClr val="000000"/>
                </a:solidFill>
                <a:latin typeface="Gill Sans" charset="0"/>
                <a:sym typeface="Gill Sans" charset="0"/>
              </a:rPr>
              <a:t>significative</a:t>
            </a:r>
            <a:r>
              <a:rPr lang="en-US" altLang="it-IT" dirty="0">
                <a:solidFill>
                  <a:srgbClr val="000000"/>
                </a:solidFill>
                <a:latin typeface="Gill Sans" charset="0"/>
                <a:sym typeface="Gill Sans" charset="0"/>
              </a:rPr>
              <a:t> per </a:t>
            </a:r>
            <a:r>
              <a:rPr lang="en-US" altLang="it-IT" dirty="0" err="1">
                <a:solidFill>
                  <a:srgbClr val="000000"/>
                </a:solidFill>
                <a:latin typeface="Gill Sans" charset="0"/>
                <a:sym typeface="Gill Sans" charset="0"/>
              </a:rPr>
              <a:t>il</a:t>
            </a:r>
            <a:r>
              <a:rPr lang="en-US" altLang="it-IT" dirty="0">
                <a:solidFill>
                  <a:srgbClr val="000000"/>
                </a:solidFill>
                <a:latin typeface="Gill Sans" charset="0"/>
                <a:sym typeface="Gill Sans" charset="0"/>
              </a:rPr>
              <a:t> test?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BF6F3546-2A29-4694-A550-48D2F731CE1B}" type="slidenum">
              <a:rPr lang="en-US"/>
              <a:pPr algn="l">
                <a:defRPr/>
              </a:pPr>
              <a:t>24</a:t>
            </a:fld>
            <a:endParaRPr lang="en-US"/>
          </a:p>
        </p:txBody>
      </p:sp>
      <p:sp>
        <p:nvSpPr>
          <p:cNvPr id="26627" name="Rectangle 1"/>
          <p:cNvSpPr>
            <a:spLocks noGrp="1" noChangeArrowheads="1"/>
          </p:cNvSpPr>
          <p:nvPr>
            <p:ph type="title"/>
          </p:nvPr>
        </p:nvSpPr>
        <p:spPr/>
        <p:txBody>
          <a:bodyPr rIns="132080"/>
          <a:lstStyle/>
          <a:p>
            <a:pPr eaLnBrk="1" hangingPunct="1"/>
            <a:r>
              <a:rPr lang="en-US" altLang="it-IT" smtClean="0"/>
              <a:t>Scelta di casi significativi</a:t>
            </a:r>
          </a:p>
        </p:txBody>
      </p:sp>
      <p:sp>
        <p:nvSpPr>
          <p:cNvPr id="25602" name="Rectangle 2"/>
          <p:cNvSpPr>
            <a:spLocks noGrp="1" noChangeArrowheads="1"/>
          </p:cNvSpPr>
          <p:nvPr>
            <p:ph type="body" idx="1"/>
          </p:nvPr>
        </p:nvSpPr>
        <p:spPr/>
        <p:txBody>
          <a:bodyPr rIns="132080" rtlCol="0">
            <a:normAutofit lnSpcReduction="10000"/>
          </a:bodyPr>
          <a:lstStyle/>
          <a:p>
            <a:pPr eaLnBrk="1" fontAlgn="auto" hangingPunct="1">
              <a:spcAft>
                <a:spcPts val="0"/>
              </a:spcAft>
              <a:defRPr/>
            </a:pPr>
            <a:r>
              <a:rPr lang="en-US" smtClean="0"/>
              <a:t>Si tratta di un semplice caso</a:t>
            </a:r>
          </a:p>
          <a:p>
            <a:pPr marL="782638" lvl="1" eaLnBrk="1" fontAlgn="auto" hangingPunct="1">
              <a:spcAft>
                <a:spcPts val="0"/>
              </a:spcAft>
              <a:defRPr/>
            </a:pPr>
            <a:r>
              <a:rPr lang="en-US" smtClean="0"/>
              <a:t>1 input, 1 optput</a:t>
            </a:r>
          </a:p>
          <a:p>
            <a:pPr eaLnBrk="1" fontAlgn="auto" hangingPunct="1">
              <a:spcAft>
                <a:spcPts val="0"/>
              </a:spcAft>
              <a:defRPr/>
            </a:pPr>
            <a:r>
              <a:rPr lang="en-US" smtClean="0"/>
              <a:t>Casi significativi</a:t>
            </a:r>
          </a:p>
          <a:p>
            <a:pPr marL="782638" lvl="1" eaLnBrk="1" fontAlgn="auto" hangingPunct="1">
              <a:spcAft>
                <a:spcPts val="0"/>
              </a:spcAft>
              <a:defRPr/>
            </a:pPr>
            <a:r>
              <a:rPr lang="en-US" smtClean="0"/>
              <a:t>CAP ben formato</a:t>
            </a:r>
          </a:p>
          <a:p>
            <a:pPr marL="1182688" lvl="2" eaLnBrk="1" fontAlgn="auto" hangingPunct="1">
              <a:spcAft>
                <a:spcPts val="0"/>
              </a:spcAft>
              <a:defRPr/>
            </a:pPr>
            <a:r>
              <a:rPr lang="en-US" smtClean="0"/>
              <a:t>con 0, 1, o molte città</a:t>
            </a:r>
          </a:p>
          <a:p>
            <a:pPr marL="782638" lvl="1" eaLnBrk="1" fontAlgn="auto" hangingPunct="1">
              <a:spcAft>
                <a:spcPts val="0"/>
              </a:spcAft>
              <a:defRPr/>
            </a:pPr>
            <a:r>
              <a:rPr lang="en-US" smtClean="0"/>
              <a:t>CAP mal formato</a:t>
            </a:r>
          </a:p>
          <a:p>
            <a:pPr marL="1182688" lvl="2" eaLnBrk="1" fontAlgn="auto" hangingPunct="1">
              <a:spcAft>
                <a:spcPts val="0"/>
              </a:spcAft>
              <a:defRPr/>
            </a:pPr>
            <a:r>
              <a:rPr lang="en-US" smtClean="0"/>
              <a:t>vuoto; 1-4 caratteri; 6 caratteri; molto lungo (per generare overflow?)</a:t>
            </a:r>
          </a:p>
          <a:p>
            <a:pPr marL="1182688" lvl="2" eaLnBrk="1" fontAlgn="auto" hangingPunct="1">
              <a:spcAft>
                <a:spcPts val="0"/>
              </a:spcAft>
              <a:defRPr/>
            </a:pPr>
            <a:r>
              <a:rPr lang="en-US" smtClean="0"/>
              <a:t>caratteri che non siano cifre</a:t>
            </a:r>
          </a:p>
          <a:p>
            <a:pPr marL="1182688" lvl="2" eaLnBrk="1" fontAlgn="auto" hangingPunct="1">
              <a:spcAft>
                <a:spcPts val="0"/>
              </a:spcAft>
              <a:defRPr/>
            </a:pPr>
            <a:r>
              <a:rPr lang="en-US" smtClean="0"/>
              <a:t>dati che non siano caratteri</a:t>
            </a:r>
          </a:p>
        </p:txBody>
      </p:sp>
      <p:sp>
        <p:nvSpPr>
          <p:cNvPr id="26629"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AEA94E5B-8DC3-449E-A936-FBE8AADB377F}" type="slidenum">
              <a:rPr lang="en-US" altLang="it-IT" sz="1400">
                <a:solidFill>
                  <a:srgbClr val="000000"/>
                </a:solidFill>
                <a:latin typeface="Helvetica" pitchFamily="2" charset="0"/>
                <a:sym typeface="Helvetica" pitchFamily="2" charset="0"/>
              </a:rPr>
              <a:pPr algn="ctr" eaLnBrk="1" hangingPunct="1"/>
              <a:t>24</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it-IT" altLang="it-IT" sz="2400" smtClean="0"/>
              <a:t>Esempio test combinatorio</a:t>
            </a:r>
          </a:p>
        </p:txBody>
      </p:sp>
      <p:sp>
        <p:nvSpPr>
          <p:cNvPr id="27651" name="Rectangle 3"/>
          <p:cNvSpPr>
            <a:spLocks noGrp="1" noChangeArrowheads="1"/>
          </p:cNvSpPr>
          <p:nvPr>
            <p:ph type="body" idx="1"/>
          </p:nvPr>
        </p:nvSpPr>
        <p:spPr/>
        <p:txBody>
          <a:bodyPr/>
          <a:lstStyle/>
          <a:p>
            <a:pPr eaLnBrk="1" hangingPunct="1">
              <a:buFontTx/>
              <a:buNone/>
            </a:pPr>
            <a:r>
              <a:rPr lang="it-IT" altLang="it-IT" sz="1800" b="1" smtClean="0">
                <a:solidFill>
                  <a:srgbClr val="FF3300"/>
                </a:solidFill>
                <a:latin typeface="Courier New" pitchFamily="49" charset="0"/>
              </a:rPr>
              <a:t>/*restituisce il massimo fra x, y, z */</a:t>
            </a:r>
            <a:endParaRPr lang="en-US" altLang="it-IT" sz="1800" b="1" smtClean="0">
              <a:latin typeface="Courier New" pitchFamily="49" charset="0"/>
            </a:endParaRPr>
          </a:p>
          <a:p>
            <a:pPr eaLnBrk="1" hangingPunct="1">
              <a:buFontTx/>
              <a:buNone/>
            </a:pPr>
            <a:r>
              <a:rPr lang="en-US" altLang="it-IT" sz="1800" b="1" smtClean="0">
                <a:latin typeface="Courier New" pitchFamily="49" charset="0"/>
              </a:rPr>
              <a:t>int maxOfThree (int x, int y, int z)</a:t>
            </a:r>
          </a:p>
          <a:p>
            <a:pPr eaLnBrk="1" hangingPunct="1"/>
            <a:endParaRPr lang="it-IT" altLang="it-IT" sz="1600" smtClean="0"/>
          </a:p>
          <a:p>
            <a:pPr eaLnBrk="1" hangingPunct="1"/>
            <a:r>
              <a:rPr lang="it-IT" altLang="it-IT" sz="1600" smtClean="0"/>
              <a:t>Metodo delle </a:t>
            </a:r>
            <a:r>
              <a:rPr lang="it-IT" altLang="it-IT" sz="1600" b="1" i="1" smtClean="0"/>
              <a:t>combinazioni</a:t>
            </a:r>
            <a:r>
              <a:rPr lang="it-IT" altLang="it-IT" sz="1600" smtClean="0"/>
              <a:t>: studiare ciascuna alternativa nella specifica</a:t>
            </a:r>
          </a:p>
          <a:p>
            <a:pPr marL="857250" lvl="1" indent="-457200" eaLnBrk="1" hangingPunct="1"/>
            <a:endParaRPr lang="it-IT" altLang="it-IT" sz="1500" smtClean="0"/>
          </a:p>
          <a:p>
            <a:pPr marL="857250" lvl="1" indent="-457200" eaLnBrk="1" hangingPunct="1"/>
            <a:r>
              <a:rPr lang="it-IT" altLang="it-IT" sz="1500" smtClean="0"/>
              <a:t>Qui ci sono tre alternative: il massimo è x, è y, o è z</a:t>
            </a:r>
          </a:p>
          <a:p>
            <a:pPr marL="857250" lvl="1" indent="-457200" eaLnBrk="1" hangingPunct="1"/>
            <a:r>
              <a:rPr lang="it-IT" altLang="it-IT" sz="1600" smtClean="0"/>
              <a:t>Casi di test ricavabili dalla specifica: </a:t>
            </a:r>
          </a:p>
          <a:p>
            <a:pPr marL="1238250" lvl="2" indent="-381000" eaLnBrk="1" hangingPunct="1"/>
            <a:r>
              <a:rPr lang="it-IT" altLang="it-IT" sz="1600" smtClean="0"/>
              <a:t>Un caso in cui il massimo è x, p. es. (5,3,0)</a:t>
            </a:r>
          </a:p>
          <a:p>
            <a:pPr marL="1238250" lvl="2" indent="-381000" eaLnBrk="1" hangingPunct="1"/>
            <a:r>
              <a:rPr lang="it-IT" altLang="it-IT" sz="1600" smtClean="0"/>
              <a:t>Un caso in cui il massimo è y, p. es. (7,11,2)</a:t>
            </a:r>
          </a:p>
          <a:p>
            <a:pPr marL="1238250" lvl="2" indent="-381000" eaLnBrk="1" hangingPunct="1"/>
            <a:r>
              <a:rPr lang="it-IT" altLang="it-IT" sz="1600" smtClean="0"/>
              <a:t>Un caso in cui il massimo è z, p. es. (7,10,12)</a:t>
            </a:r>
          </a:p>
          <a:p>
            <a:pPr marL="857250" lvl="1" indent="-457200" eaLnBrk="1" hangingPunct="1"/>
            <a:endParaRPr lang="en-US" altLang="it-IT" sz="1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55650" y="188913"/>
            <a:ext cx="7772400" cy="1143000"/>
          </a:xfrm>
        </p:spPr>
        <p:txBody>
          <a:bodyPr/>
          <a:lstStyle/>
          <a:p>
            <a:pPr eaLnBrk="1" hangingPunct="1"/>
            <a:r>
              <a:rPr lang="en-US" altLang="it-IT" smtClean="0"/>
              <a:t>Esempi Valori limite</a:t>
            </a:r>
          </a:p>
        </p:txBody>
      </p:sp>
      <p:sp>
        <p:nvSpPr>
          <p:cNvPr id="28675" name="Rectangle 3"/>
          <p:cNvSpPr>
            <a:spLocks noGrp="1" noChangeArrowheads="1"/>
          </p:cNvSpPr>
          <p:nvPr>
            <p:ph type="body" idx="1"/>
          </p:nvPr>
        </p:nvSpPr>
        <p:spPr>
          <a:xfrm>
            <a:off x="684213" y="1484313"/>
            <a:ext cx="7772400" cy="4114800"/>
          </a:xfrm>
        </p:spPr>
        <p:txBody>
          <a:bodyPr/>
          <a:lstStyle/>
          <a:p>
            <a:pPr eaLnBrk="1" hangingPunct="1">
              <a:lnSpc>
                <a:spcPct val="80000"/>
              </a:lnSpc>
            </a:pPr>
            <a:r>
              <a:rPr lang="en-US" altLang="it-IT" sz="1800" smtClean="0"/>
              <a:t>Se valore dell’input può stare in un intervallo, testare estremi dell’intervallo e combinare valori limite </a:t>
            </a:r>
          </a:p>
          <a:p>
            <a:pPr eaLnBrk="1" hangingPunct="1">
              <a:lnSpc>
                <a:spcPct val="80000"/>
              </a:lnSpc>
            </a:pPr>
            <a:r>
              <a:rPr lang="en-US" altLang="it-IT" sz="1800" smtClean="0"/>
              <a:t>Esempi:</a:t>
            </a:r>
          </a:p>
          <a:p>
            <a:pPr lvl="1" eaLnBrk="1" hangingPunct="1">
              <a:lnSpc>
                <a:spcPct val="80000"/>
              </a:lnSpc>
            </a:pPr>
            <a:r>
              <a:rPr lang="en-US" altLang="it-IT" sz="2000" smtClean="0"/>
              <a:t>valori estremi per i numeri (max. </a:t>
            </a:r>
            <a:r>
              <a:rPr lang="en-US" altLang="it-IT" sz="2000" smtClean="0">
                <a:latin typeface="Courier New" pitchFamily="49" charset="0"/>
              </a:rPr>
              <a:t>int</a:t>
            </a:r>
            <a:r>
              <a:rPr lang="en-US" altLang="it-IT" sz="2000" smtClean="0"/>
              <a:t> ammissibile)</a:t>
            </a:r>
          </a:p>
          <a:p>
            <a:pPr lvl="1" eaLnBrk="1" hangingPunct="1">
              <a:lnSpc>
                <a:spcPct val="80000"/>
              </a:lnSpc>
            </a:pPr>
            <a:r>
              <a:rPr lang="en-US" altLang="it-IT" sz="2000" smtClean="0">
                <a:latin typeface="Courier New" pitchFamily="49" charset="0"/>
              </a:rPr>
              <a:t>sqrt </a:t>
            </a:r>
            <a:r>
              <a:rPr lang="en-US" altLang="it-IT" sz="2000" smtClean="0"/>
              <a:t>con radicando = 0 </a:t>
            </a:r>
          </a:p>
          <a:p>
            <a:pPr lvl="1" eaLnBrk="1" hangingPunct="1">
              <a:lnSpc>
                <a:spcPct val="80000"/>
              </a:lnSpc>
            </a:pPr>
            <a:r>
              <a:rPr lang="en-US" altLang="it-IT" sz="2000" smtClean="0"/>
              <a:t>stringa: vuota o di 1 carattere</a:t>
            </a:r>
          </a:p>
          <a:p>
            <a:pPr lvl="1" eaLnBrk="1" hangingPunct="1">
              <a:lnSpc>
                <a:spcPct val="80000"/>
              </a:lnSpc>
            </a:pPr>
            <a:r>
              <a:rPr lang="en-US" altLang="it-IT" sz="2000" smtClean="0"/>
              <a:t>array: array vuoto o di un elemento</a:t>
            </a:r>
          </a:p>
          <a:p>
            <a:pPr lvl="1" eaLnBrk="1" hangingPunct="1">
              <a:lnSpc>
                <a:spcPct val="80000"/>
              </a:lnSpc>
            </a:pPr>
            <a:r>
              <a:rPr lang="en-US" altLang="it-IT" sz="2000" smtClean="0"/>
              <a:t>elaborazioni con array: considerare valori estremi degli indici</a:t>
            </a:r>
          </a:p>
          <a:p>
            <a:pPr eaLnBrk="1" hangingPunct="1">
              <a:lnSpc>
                <a:spcPct val="80000"/>
              </a:lnSpc>
            </a:pPr>
            <a:endParaRPr lang="it-IT" altLang="it-IT" sz="1800" smtClean="0"/>
          </a:p>
          <a:p>
            <a:pPr eaLnBrk="1" hangingPunct="1">
              <a:lnSpc>
                <a:spcPct val="80000"/>
              </a:lnSpc>
            </a:pPr>
            <a:r>
              <a:rPr lang="it-IT" altLang="it-IT" sz="1800" smtClean="0"/>
              <a:t>Esempio:</a:t>
            </a:r>
          </a:p>
          <a:p>
            <a:pPr eaLnBrk="1" hangingPunct="1">
              <a:buFontTx/>
              <a:buNone/>
            </a:pPr>
            <a:r>
              <a:rPr lang="it-IT" altLang="it-IT" sz="1800" b="1" smtClean="0">
                <a:solidFill>
                  <a:srgbClr val="FF3300"/>
                </a:solidFill>
                <a:latin typeface="Courier New" pitchFamily="49" charset="0"/>
              </a:rPr>
              <a:t>/*restituisce il massimo fra x, y, z */</a:t>
            </a:r>
            <a:endParaRPr lang="en-US" altLang="it-IT" sz="1800" b="1" smtClean="0">
              <a:latin typeface="Courier New" pitchFamily="49" charset="0"/>
            </a:endParaRPr>
          </a:p>
          <a:p>
            <a:pPr eaLnBrk="1" hangingPunct="1">
              <a:buFontTx/>
              <a:buNone/>
            </a:pPr>
            <a:r>
              <a:rPr lang="en-US" altLang="it-IT" sz="1800" b="1" smtClean="0">
                <a:latin typeface="Courier New" pitchFamily="49" charset="0"/>
              </a:rPr>
              <a:t>int maxOfThree (int x, int y, int z)</a:t>
            </a:r>
          </a:p>
          <a:p>
            <a:pPr eaLnBrk="1" hangingPunct="1">
              <a:lnSpc>
                <a:spcPct val="80000"/>
              </a:lnSpc>
            </a:pPr>
            <a:endParaRPr lang="it-IT" altLang="it-IT" sz="1800" smtClean="0"/>
          </a:p>
          <a:p>
            <a:pPr lvl="2" eaLnBrk="1" hangingPunct="1">
              <a:lnSpc>
                <a:spcPct val="80000"/>
              </a:lnSpc>
            </a:pPr>
            <a:r>
              <a:rPr lang="it-IT" altLang="it-IT" sz="1800" smtClean="0"/>
              <a:t>x = y = z: p.es. 3, 3,3</a:t>
            </a:r>
          </a:p>
          <a:p>
            <a:pPr lvl="2" eaLnBrk="1" hangingPunct="1">
              <a:lnSpc>
                <a:spcPct val="80000"/>
              </a:lnSpc>
            </a:pPr>
            <a:r>
              <a:rPr lang="it-IT" altLang="it-IT" sz="1800" smtClean="0"/>
              <a:t>x=y !=z</a:t>
            </a:r>
          </a:p>
          <a:p>
            <a:pPr eaLnBrk="1" hangingPunct="1">
              <a:lnSpc>
                <a:spcPct val="80000"/>
              </a:lnSpc>
            </a:pPr>
            <a:r>
              <a:rPr lang="en-US" altLang="it-IT" sz="20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it-IT" smtClean="0"/>
              <a:t>Altri esempi</a:t>
            </a:r>
          </a:p>
        </p:txBody>
      </p:sp>
      <p:sp>
        <p:nvSpPr>
          <p:cNvPr id="29699" name="Rectangle 3"/>
          <p:cNvSpPr>
            <a:spLocks noGrp="1" noChangeArrowheads="1"/>
          </p:cNvSpPr>
          <p:nvPr>
            <p:ph type="body" idx="1"/>
          </p:nvPr>
        </p:nvSpPr>
        <p:spPr/>
        <p:txBody>
          <a:bodyPr/>
          <a:lstStyle/>
          <a:p>
            <a:pPr lvl="1" eaLnBrk="1" hangingPunct="1"/>
            <a:r>
              <a:rPr lang="en-US" altLang="it-IT" smtClean="0"/>
              <a:t>Triangoli identificati da vertici: </a:t>
            </a:r>
          </a:p>
          <a:p>
            <a:pPr lvl="2" eaLnBrk="1" hangingPunct="1"/>
            <a:r>
              <a:rPr lang="en-US" altLang="it-IT" smtClean="0"/>
              <a:t>tre punti allineati</a:t>
            </a:r>
          </a:p>
          <a:p>
            <a:pPr lvl="2" eaLnBrk="1" hangingPunct="1"/>
            <a:r>
              <a:rPr lang="en-US" altLang="it-IT" smtClean="0"/>
              <a:t>due punti coincidenti</a:t>
            </a:r>
          </a:p>
          <a:p>
            <a:pPr lvl="2" eaLnBrk="1" hangingPunct="1"/>
            <a:r>
              <a:rPr lang="en-US" altLang="it-IT" smtClean="0"/>
              <a:t>tre punti coincidenti</a:t>
            </a:r>
          </a:p>
          <a:p>
            <a:pPr lvl="2" eaLnBrk="1" hangingPunct="1"/>
            <a:r>
              <a:rPr lang="en-US" altLang="it-IT" smtClean="0"/>
              <a:t>triangolo rettangolo</a:t>
            </a:r>
          </a:p>
          <a:p>
            <a:pPr lvl="2" eaLnBrk="1" hangingPunct="1"/>
            <a:r>
              <a:rPr lang="en-US" altLang="it-IT" smtClean="0"/>
              <a:t>un vertice nell’origine o sugli assi </a:t>
            </a:r>
          </a:p>
          <a:p>
            <a:pPr lvl="2" eaLnBrk="1" hangingPunct="1"/>
            <a:r>
              <a:rPr lang="en-US" altLang="it-IT" smtClean="0"/>
              <a:t>….</a:t>
            </a:r>
          </a:p>
          <a:p>
            <a:pPr lvl="1" eaLnBrk="1" hangingPunct="1"/>
            <a:r>
              <a:rPr lang="en-US" altLang="it-IT" smtClean="0"/>
              <a:t>Valori erronei, valori speciali,…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a:xfrm>
            <a:off x="6553200" y="6248400"/>
            <a:ext cx="1905000" cy="457200"/>
          </a:xfrm>
        </p:spPr>
        <p:txBody>
          <a:bodyPr/>
          <a:lstStyle/>
          <a:p>
            <a:pPr algn="ctr">
              <a:defRPr/>
            </a:pPr>
            <a:fld id="{0B2FE0E3-2A6B-4893-A96F-20F540259F1D}" type="slidenum">
              <a:rPr lang="en-US"/>
              <a:pPr algn="ctr">
                <a:defRPr/>
              </a:pPr>
              <a:t>28</a:t>
            </a:fld>
            <a:endParaRPr lang="en-US"/>
          </a:p>
        </p:txBody>
      </p:sp>
      <p:sp>
        <p:nvSpPr>
          <p:cNvPr id="30723" name="Rectangle 2"/>
          <p:cNvSpPr>
            <a:spLocks noGrp="1" noChangeArrowheads="1"/>
          </p:cNvSpPr>
          <p:nvPr>
            <p:ph type="title"/>
          </p:nvPr>
        </p:nvSpPr>
        <p:spPr/>
        <p:txBody>
          <a:bodyPr/>
          <a:lstStyle/>
          <a:p>
            <a:endParaRPr lang="en-US" altLang="it-IT" dirty="0" smtClean="0"/>
          </a:p>
        </p:txBody>
      </p:sp>
      <p:sp>
        <p:nvSpPr>
          <p:cNvPr id="30724" name="Rectangle 3"/>
          <p:cNvSpPr>
            <a:spLocks noGrp="1" noChangeArrowheads="1"/>
          </p:cNvSpPr>
          <p:nvPr>
            <p:ph type="body" idx="1"/>
          </p:nvPr>
        </p:nvSpPr>
        <p:spPr>
          <a:xfrm>
            <a:off x="457200" y="1124974"/>
            <a:ext cx="8229600" cy="5476415"/>
          </a:xfrm>
        </p:spPr>
        <p:txBody>
          <a:bodyPr/>
          <a:lstStyle/>
          <a:p>
            <a:pPr>
              <a:lnSpc>
                <a:spcPct val="90000"/>
              </a:lnSpc>
            </a:pPr>
            <a:endParaRPr lang="en-US" altLang="it-IT" sz="2800" dirty="0" smtClean="0"/>
          </a:p>
          <a:p>
            <a:pPr>
              <a:lnSpc>
                <a:spcPct val="90000"/>
              </a:lnSpc>
              <a:buFontTx/>
              <a:buNone/>
            </a:pPr>
            <a:r>
              <a:rPr lang="en-US" altLang="it-IT" sz="2000" dirty="0" smtClean="0">
                <a:latin typeface="Arial" pitchFamily="34" charset="0"/>
              </a:rPr>
              <a:t>static void </a:t>
            </a:r>
            <a:r>
              <a:rPr lang="en-US" altLang="it-IT" sz="2000" dirty="0" err="1" smtClean="0">
                <a:latin typeface="Arial" pitchFamily="34" charset="0"/>
              </a:rPr>
              <a:t>appendVector</a:t>
            </a:r>
            <a:r>
              <a:rPr lang="en-US" altLang="it-IT" sz="2000" dirty="0" smtClean="0">
                <a:latin typeface="Arial" pitchFamily="34" charset="0"/>
              </a:rPr>
              <a:t>(Vector v1, Vector v2){</a:t>
            </a:r>
          </a:p>
          <a:p>
            <a:pPr>
              <a:lnSpc>
                <a:spcPct val="90000"/>
              </a:lnSpc>
              <a:buFontTx/>
              <a:buNone/>
            </a:pPr>
            <a:r>
              <a:rPr lang="en-US" altLang="it-IT" sz="2000" dirty="0" smtClean="0">
                <a:latin typeface="Arial" pitchFamily="34" charset="0"/>
              </a:rPr>
              <a:t> </a:t>
            </a:r>
            <a:r>
              <a:rPr lang="en-US" altLang="it-IT" sz="1800" dirty="0" smtClean="0">
                <a:latin typeface="Arial" pitchFamily="34" charset="0"/>
              </a:rPr>
              <a:t>// EFFECT removes all elements of v2 and appends them in reverse</a:t>
            </a:r>
          </a:p>
          <a:p>
            <a:pPr>
              <a:lnSpc>
                <a:spcPct val="90000"/>
              </a:lnSpc>
              <a:buFontTx/>
              <a:buNone/>
            </a:pPr>
            <a:r>
              <a:rPr lang="en-US" altLang="it-IT" sz="2000" dirty="0" smtClean="0">
                <a:latin typeface="Arial" pitchFamily="34" charset="0"/>
              </a:rPr>
              <a:t> </a:t>
            </a:r>
            <a:r>
              <a:rPr lang="en-US" altLang="it-IT" sz="1800" dirty="0" smtClean="0">
                <a:latin typeface="Arial" pitchFamily="34" charset="0"/>
              </a:rPr>
              <a:t>// order to the end of v1</a:t>
            </a:r>
          </a:p>
          <a:p>
            <a:pPr>
              <a:lnSpc>
                <a:spcPct val="90000"/>
              </a:lnSpc>
              <a:buFontTx/>
              <a:buNone/>
            </a:pPr>
            <a:r>
              <a:rPr lang="en-US" altLang="it-IT" sz="2000" dirty="0" smtClean="0">
                <a:latin typeface="Arial" pitchFamily="34" charset="0"/>
              </a:rPr>
              <a:t>  while (v2.size() &gt; 0) { </a:t>
            </a:r>
            <a:br>
              <a:rPr lang="en-US" altLang="it-IT" sz="2000" dirty="0" smtClean="0">
                <a:latin typeface="Arial" pitchFamily="34" charset="0"/>
              </a:rPr>
            </a:br>
            <a:r>
              <a:rPr lang="en-US" altLang="it-IT" sz="2000" dirty="0" smtClean="0">
                <a:latin typeface="Arial" pitchFamily="34" charset="0"/>
              </a:rPr>
              <a:t>v1.addElement(v2.lastElement());</a:t>
            </a:r>
          </a:p>
          <a:p>
            <a:pPr>
              <a:lnSpc>
                <a:spcPct val="90000"/>
              </a:lnSpc>
              <a:buFontTx/>
              <a:buNone/>
            </a:pPr>
            <a:r>
              <a:rPr lang="en-US" altLang="it-IT" sz="2000" dirty="0" smtClean="0">
                <a:latin typeface="Arial" pitchFamily="34" charset="0"/>
              </a:rPr>
              <a:t>	v2.removeElementAt(v2.size()-1); }</a:t>
            </a:r>
          </a:p>
          <a:p>
            <a:pPr>
              <a:lnSpc>
                <a:spcPct val="90000"/>
              </a:lnSpc>
              <a:buFontTx/>
              <a:buNone/>
            </a:pPr>
            <a:r>
              <a:rPr lang="en-US" altLang="it-IT" sz="2000" dirty="0" smtClean="0">
                <a:latin typeface="Arial" pitchFamily="34" charset="0"/>
              </a:rPr>
              <a:t>}</a:t>
            </a:r>
            <a:endParaRPr lang="en-US" altLang="it-IT" sz="1400" dirty="0" smtClean="0">
              <a:latin typeface="Courier New" pitchFamily="49"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a:xfrm>
            <a:off x="6553200" y="6248400"/>
            <a:ext cx="1905000" cy="457200"/>
          </a:xfrm>
        </p:spPr>
        <p:txBody>
          <a:bodyPr/>
          <a:lstStyle/>
          <a:p>
            <a:pPr algn="ctr">
              <a:defRPr/>
            </a:pPr>
            <a:fld id="{0B2FE0E3-2A6B-4893-A96F-20F540259F1D}" type="slidenum">
              <a:rPr lang="en-US"/>
              <a:pPr algn="ctr">
                <a:defRPr/>
              </a:pPr>
              <a:t>29</a:t>
            </a:fld>
            <a:endParaRPr lang="en-US"/>
          </a:p>
        </p:txBody>
      </p:sp>
      <p:sp>
        <p:nvSpPr>
          <p:cNvPr id="30723" name="Rectangle 2"/>
          <p:cNvSpPr>
            <a:spLocks noGrp="1" noChangeArrowheads="1"/>
          </p:cNvSpPr>
          <p:nvPr>
            <p:ph type="title"/>
          </p:nvPr>
        </p:nvSpPr>
        <p:spPr/>
        <p:txBody>
          <a:bodyPr/>
          <a:lstStyle/>
          <a:p>
            <a:r>
              <a:rPr lang="en-US" altLang="it-IT" smtClean="0"/>
              <a:t>Valori limite: Errori di aliasing</a:t>
            </a:r>
          </a:p>
        </p:txBody>
      </p:sp>
      <p:sp>
        <p:nvSpPr>
          <p:cNvPr id="30724" name="Rectangle 3"/>
          <p:cNvSpPr>
            <a:spLocks noGrp="1" noChangeArrowheads="1"/>
          </p:cNvSpPr>
          <p:nvPr>
            <p:ph type="body" idx="1"/>
          </p:nvPr>
        </p:nvSpPr>
        <p:spPr/>
        <p:txBody>
          <a:bodyPr/>
          <a:lstStyle/>
          <a:p>
            <a:pPr>
              <a:lnSpc>
                <a:spcPct val="90000"/>
              </a:lnSpc>
            </a:pPr>
            <a:r>
              <a:rPr lang="en-US" altLang="it-IT" sz="2800" smtClean="0"/>
              <a:t>Due parametri si riferiscono a due oggetti mutabili, dello stesso tipo</a:t>
            </a:r>
          </a:p>
          <a:p>
            <a:pPr>
              <a:lnSpc>
                <a:spcPct val="90000"/>
              </a:lnSpc>
            </a:pPr>
            <a:r>
              <a:rPr lang="en-US" altLang="it-IT" sz="2800" smtClean="0"/>
              <a:t>Considerare casi in cui coincidono, anche se non previsto esplicitamente dalle specifiche</a:t>
            </a:r>
          </a:p>
          <a:p>
            <a:pPr>
              <a:lnSpc>
                <a:spcPct val="90000"/>
              </a:lnSpc>
              <a:buFontTx/>
              <a:buNone/>
            </a:pPr>
            <a:endParaRPr lang="en-US" altLang="it-IT" sz="2000" smtClean="0">
              <a:latin typeface="Arial" pitchFamily="34" charset="0"/>
            </a:endParaRPr>
          </a:p>
          <a:p>
            <a:pPr>
              <a:lnSpc>
                <a:spcPct val="90000"/>
              </a:lnSpc>
              <a:buFontTx/>
              <a:buNone/>
            </a:pPr>
            <a:r>
              <a:rPr lang="en-US" altLang="it-IT" sz="2000" smtClean="0">
                <a:latin typeface="Arial" pitchFamily="34" charset="0"/>
              </a:rPr>
              <a:t>static void appendVector(Vector v1, Vector v2){</a:t>
            </a:r>
          </a:p>
          <a:p>
            <a:pPr>
              <a:lnSpc>
                <a:spcPct val="90000"/>
              </a:lnSpc>
              <a:buFontTx/>
              <a:buNone/>
            </a:pPr>
            <a:r>
              <a:rPr lang="en-US" altLang="it-IT" sz="2000" smtClean="0">
                <a:latin typeface="Arial" pitchFamily="34" charset="0"/>
              </a:rPr>
              <a:t> </a:t>
            </a:r>
            <a:r>
              <a:rPr lang="en-US" altLang="it-IT" sz="1800" smtClean="0">
                <a:latin typeface="Arial" pitchFamily="34" charset="0"/>
              </a:rPr>
              <a:t>// EFFECT removes all elements of v2 and appends them in reverse</a:t>
            </a:r>
          </a:p>
          <a:p>
            <a:pPr>
              <a:lnSpc>
                <a:spcPct val="90000"/>
              </a:lnSpc>
              <a:buFontTx/>
              <a:buNone/>
            </a:pPr>
            <a:r>
              <a:rPr lang="en-US" altLang="it-IT" sz="2000" smtClean="0">
                <a:latin typeface="Arial" pitchFamily="34" charset="0"/>
              </a:rPr>
              <a:t> </a:t>
            </a:r>
            <a:r>
              <a:rPr lang="en-US" altLang="it-IT" sz="1800" smtClean="0">
                <a:latin typeface="Arial" pitchFamily="34" charset="0"/>
              </a:rPr>
              <a:t>// order to the end of v1</a:t>
            </a:r>
          </a:p>
          <a:p>
            <a:pPr>
              <a:lnSpc>
                <a:spcPct val="90000"/>
              </a:lnSpc>
              <a:buFontTx/>
              <a:buNone/>
            </a:pPr>
            <a:r>
              <a:rPr lang="en-US" altLang="it-IT" sz="2000" smtClean="0">
                <a:latin typeface="Arial" pitchFamily="34" charset="0"/>
              </a:rPr>
              <a:t>  while (v2.size() &gt; 0) { </a:t>
            </a:r>
            <a:br>
              <a:rPr lang="en-US" altLang="it-IT" sz="2000" smtClean="0">
                <a:latin typeface="Arial" pitchFamily="34" charset="0"/>
              </a:rPr>
            </a:br>
            <a:r>
              <a:rPr lang="en-US" altLang="it-IT" sz="2000" smtClean="0">
                <a:latin typeface="Arial" pitchFamily="34" charset="0"/>
              </a:rPr>
              <a:t>v1.addElement(v2.lastElement());</a:t>
            </a:r>
          </a:p>
          <a:p>
            <a:pPr>
              <a:lnSpc>
                <a:spcPct val="90000"/>
              </a:lnSpc>
              <a:buFontTx/>
              <a:buNone/>
            </a:pPr>
            <a:r>
              <a:rPr lang="en-US" altLang="it-IT" sz="2000" smtClean="0">
                <a:latin typeface="Arial" pitchFamily="34" charset="0"/>
              </a:rPr>
              <a:t>	v2.removeElementAt(v2.size()-1); }</a:t>
            </a:r>
          </a:p>
          <a:p>
            <a:pPr>
              <a:lnSpc>
                <a:spcPct val="90000"/>
              </a:lnSpc>
              <a:buFontTx/>
              <a:buNone/>
            </a:pPr>
            <a:r>
              <a:rPr lang="en-US" altLang="it-IT" sz="2000" smtClean="0">
                <a:latin typeface="Arial" pitchFamily="34" charset="0"/>
              </a:rPr>
              <a:t>}</a:t>
            </a:r>
          </a:p>
          <a:p>
            <a:pPr lvl="1">
              <a:lnSpc>
                <a:spcPct val="90000"/>
              </a:lnSpc>
            </a:pPr>
            <a:r>
              <a:rPr lang="en-US" altLang="it-IT" sz="2400" smtClean="0"/>
              <a:t>NON è vietato che v1 e v2 siano lo stesso Vector: testando questo caso si trova un errore</a:t>
            </a:r>
            <a:endParaRPr lang="en-US" altLang="it-IT" sz="1400" smtClean="0">
              <a:latin typeface="Courier New" pitchFamily="49" charset="0"/>
            </a:endParaRPr>
          </a:p>
        </p:txBody>
      </p:sp>
    </p:spTree>
    <p:extLst>
      <p:ext uri="{BB962C8B-B14F-4D97-AF65-F5344CB8AC3E}">
        <p14:creationId xmlns:p14="http://schemas.microsoft.com/office/powerpoint/2010/main" val="90565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213" y="0"/>
            <a:ext cx="7772400" cy="1143000"/>
          </a:xfrm>
        </p:spPr>
        <p:txBody>
          <a:bodyPr/>
          <a:lstStyle/>
          <a:p>
            <a:pPr eaLnBrk="1" hangingPunct="1"/>
            <a:r>
              <a:rPr lang="en-US" altLang="it-IT" smtClean="0"/>
              <a:t>Terminologia</a:t>
            </a:r>
          </a:p>
        </p:txBody>
      </p:sp>
      <p:sp>
        <p:nvSpPr>
          <p:cNvPr id="4099" name="Rectangle 3"/>
          <p:cNvSpPr>
            <a:spLocks noGrp="1" noChangeArrowheads="1"/>
          </p:cNvSpPr>
          <p:nvPr>
            <p:ph type="body" idx="1"/>
          </p:nvPr>
        </p:nvSpPr>
        <p:spPr>
          <a:xfrm>
            <a:off x="533400" y="1371600"/>
            <a:ext cx="8208963" cy="4114800"/>
          </a:xfrm>
        </p:spPr>
        <p:txBody>
          <a:bodyPr/>
          <a:lstStyle/>
          <a:p>
            <a:pPr eaLnBrk="1" hangingPunct="1"/>
            <a:r>
              <a:rPr lang="en-US" altLang="it-IT" sz="2000" dirty="0" err="1" smtClean="0"/>
              <a:t>Verifica</a:t>
            </a:r>
            <a:r>
              <a:rPr lang="en-US" altLang="it-IT" sz="2000" dirty="0" smtClean="0"/>
              <a:t> (</a:t>
            </a:r>
            <a:r>
              <a:rPr lang="en-US" altLang="it-IT" sz="2000" i="1" dirty="0" smtClean="0"/>
              <a:t>verification</a:t>
            </a:r>
            <a:r>
              <a:rPr lang="en-US" altLang="it-IT" sz="2000" dirty="0" smtClean="0"/>
              <a:t>): </a:t>
            </a:r>
          </a:p>
          <a:p>
            <a:pPr lvl="1" eaLnBrk="1" hangingPunct="1"/>
            <a:r>
              <a:rPr lang="en-US" altLang="it-IT" sz="2000" dirty="0" err="1" smtClean="0"/>
              <a:t>Insieme</a:t>
            </a:r>
            <a:r>
              <a:rPr lang="en-US" altLang="it-IT" sz="2000" dirty="0" smtClean="0"/>
              <a:t> </a:t>
            </a:r>
            <a:r>
              <a:rPr lang="en-US" altLang="it-IT" sz="2000" dirty="0" err="1" smtClean="0"/>
              <a:t>delle</a:t>
            </a:r>
            <a:r>
              <a:rPr lang="en-US" altLang="it-IT" sz="2000" dirty="0" smtClean="0"/>
              <a:t> </a:t>
            </a:r>
            <a:r>
              <a:rPr lang="en-US" altLang="it-IT" sz="2000" dirty="0" err="1" smtClean="0"/>
              <a:t>attivita</a:t>
            </a:r>
            <a:r>
              <a:rPr lang="en-US" altLang="it-IT" sz="2000" dirty="0" smtClean="0"/>
              <a:t> volte a </a:t>
            </a:r>
            <a:r>
              <a:rPr lang="en-US" altLang="it-IT" sz="2000" dirty="0" err="1" smtClean="0"/>
              <a:t>stabilire</a:t>
            </a:r>
            <a:r>
              <a:rPr lang="en-US" altLang="it-IT" sz="2000" dirty="0" smtClean="0"/>
              <a:t> se </a:t>
            </a:r>
            <a:r>
              <a:rPr lang="en-US" altLang="it-IT" sz="2000" dirty="0" err="1" smtClean="0"/>
              <a:t>il</a:t>
            </a:r>
            <a:r>
              <a:rPr lang="en-US" altLang="it-IT" sz="2000" dirty="0" smtClean="0"/>
              <a:t> </a:t>
            </a:r>
            <a:r>
              <a:rPr lang="en-US" altLang="it-IT" sz="2000" dirty="0" err="1" smtClean="0"/>
              <a:t>programma</a:t>
            </a:r>
            <a:r>
              <a:rPr lang="en-US" altLang="it-IT" sz="2000" dirty="0" smtClean="0"/>
              <a:t> </a:t>
            </a:r>
            <a:r>
              <a:rPr lang="en-US" altLang="it-IT" sz="2000" dirty="0" err="1" smtClean="0"/>
              <a:t>costruito</a:t>
            </a:r>
            <a:r>
              <a:rPr lang="en-US" altLang="it-IT" sz="2000" dirty="0" smtClean="0"/>
              <a:t> </a:t>
            </a:r>
            <a:r>
              <a:rPr lang="en-US" altLang="it-IT" sz="2000" dirty="0" err="1" smtClean="0"/>
              <a:t>soddisfa</a:t>
            </a:r>
            <a:r>
              <a:rPr lang="en-US" altLang="it-IT" sz="2000" dirty="0" smtClean="0"/>
              <a:t> le </a:t>
            </a:r>
            <a:r>
              <a:rPr lang="en-US" altLang="it-IT" sz="2000" dirty="0" err="1" smtClean="0"/>
              <a:t>specifiche</a:t>
            </a:r>
            <a:r>
              <a:rPr lang="en-US" altLang="it-IT" sz="2000" dirty="0" smtClean="0"/>
              <a:t> (non solo </a:t>
            </a:r>
            <a:r>
              <a:rPr lang="en-US" altLang="it-IT" sz="2000" dirty="0" err="1" smtClean="0"/>
              <a:t>funzionali</a:t>
            </a:r>
            <a:r>
              <a:rPr lang="en-US" altLang="it-IT" sz="2000" dirty="0" smtClean="0"/>
              <a:t>)</a:t>
            </a:r>
          </a:p>
          <a:p>
            <a:pPr lvl="1" eaLnBrk="1" hangingPunct="1"/>
            <a:r>
              <a:rPr lang="en-US" altLang="it-IT" sz="2000" i="1" dirty="0" smtClean="0"/>
              <a:t>Did we build the program right?</a:t>
            </a:r>
            <a:endParaRPr lang="en-US" altLang="it-IT" sz="2000" dirty="0" smtClean="0"/>
          </a:p>
          <a:p>
            <a:pPr lvl="2" eaLnBrk="1" hangingPunct="1"/>
            <a:r>
              <a:rPr lang="en-US" altLang="it-IT" sz="1800" dirty="0" smtClean="0"/>
              <a:t>Si assume </a:t>
            </a:r>
            <a:r>
              <a:rPr lang="en-US" altLang="it-IT" sz="1800" dirty="0" err="1" smtClean="0"/>
              <a:t>che</a:t>
            </a:r>
            <a:r>
              <a:rPr lang="en-US" altLang="it-IT" sz="1800" dirty="0" smtClean="0"/>
              <a:t> le </a:t>
            </a:r>
            <a:r>
              <a:rPr lang="en-US" altLang="it-IT" sz="1800" dirty="0" err="1" smtClean="0"/>
              <a:t>specifiche</a:t>
            </a:r>
            <a:r>
              <a:rPr lang="en-US" altLang="it-IT" sz="1800" dirty="0" smtClean="0"/>
              <a:t> </a:t>
            </a:r>
            <a:r>
              <a:rPr lang="en-US" altLang="it-IT" sz="1800" dirty="0" err="1" smtClean="0"/>
              <a:t>esprimano</a:t>
            </a:r>
            <a:r>
              <a:rPr lang="en-US" altLang="it-IT" sz="1800" dirty="0" smtClean="0"/>
              <a:t> in </a:t>
            </a:r>
            <a:r>
              <a:rPr lang="en-US" altLang="it-IT" sz="1800" dirty="0" err="1" smtClean="0"/>
              <a:t>modo</a:t>
            </a:r>
            <a:r>
              <a:rPr lang="en-US" altLang="it-IT" sz="1800" dirty="0" smtClean="0"/>
              <a:t> </a:t>
            </a:r>
            <a:r>
              <a:rPr lang="en-US" altLang="it-IT" sz="1800" dirty="0" err="1" smtClean="0"/>
              <a:t>esauriente</a:t>
            </a:r>
            <a:r>
              <a:rPr lang="en-US" altLang="it-IT" sz="1800" dirty="0" smtClean="0"/>
              <a:t> </a:t>
            </a:r>
            <a:r>
              <a:rPr lang="en-US" altLang="it-IT" sz="1800" dirty="0" err="1" smtClean="0"/>
              <a:t>i</a:t>
            </a:r>
            <a:r>
              <a:rPr lang="en-US" altLang="it-IT" sz="1800" dirty="0" smtClean="0"/>
              <a:t> </a:t>
            </a:r>
            <a:r>
              <a:rPr lang="en-US" altLang="it-IT" sz="1800" i="1" dirty="0" smtClean="0"/>
              <a:t>desiderata</a:t>
            </a:r>
            <a:r>
              <a:rPr lang="en-US" altLang="it-IT" sz="1800" dirty="0" smtClean="0"/>
              <a:t> del </a:t>
            </a:r>
            <a:r>
              <a:rPr lang="en-US" altLang="it-IT" sz="1800" dirty="0" err="1" smtClean="0"/>
              <a:t>committente</a:t>
            </a:r>
            <a:endParaRPr lang="en-US" altLang="it-IT" sz="1800" dirty="0" smtClean="0"/>
          </a:p>
          <a:p>
            <a:pPr eaLnBrk="1" hangingPunct="1"/>
            <a:r>
              <a:rPr lang="en-US" altLang="it-IT" sz="2000" dirty="0" smtClean="0"/>
              <a:t>Testing: </a:t>
            </a:r>
          </a:p>
          <a:p>
            <a:pPr lvl="1" eaLnBrk="1" hangingPunct="1"/>
            <a:r>
              <a:rPr lang="en-US" altLang="it-IT" sz="2000" dirty="0" err="1" smtClean="0"/>
              <a:t>Particolare</a:t>
            </a:r>
            <a:r>
              <a:rPr lang="en-US" altLang="it-IT" sz="2000" dirty="0" smtClean="0"/>
              <a:t> </a:t>
            </a:r>
            <a:r>
              <a:rPr lang="en-US" altLang="it-IT" sz="2000" dirty="0" err="1" smtClean="0"/>
              <a:t>tipo</a:t>
            </a:r>
            <a:r>
              <a:rPr lang="en-US" altLang="it-IT" sz="2000" dirty="0" smtClean="0"/>
              <a:t> di </a:t>
            </a:r>
            <a:r>
              <a:rPr lang="en-US" altLang="it-IT" sz="2000" dirty="0" err="1" smtClean="0"/>
              <a:t>verifica</a:t>
            </a:r>
            <a:r>
              <a:rPr lang="en-US" altLang="it-IT" sz="2000" dirty="0" smtClean="0"/>
              <a:t> </a:t>
            </a:r>
            <a:r>
              <a:rPr lang="en-US" altLang="it-IT" sz="2000" dirty="0" err="1" smtClean="0"/>
              <a:t>sperimentale</a:t>
            </a:r>
            <a:r>
              <a:rPr lang="en-US" altLang="it-IT" sz="2000" dirty="0" smtClean="0"/>
              <a:t> </a:t>
            </a:r>
            <a:r>
              <a:rPr lang="en-US" altLang="it-IT" sz="2000" dirty="0" err="1" smtClean="0"/>
              <a:t>fatta</a:t>
            </a:r>
            <a:r>
              <a:rPr lang="en-US" altLang="it-IT" sz="2000" dirty="0" smtClean="0"/>
              <a:t> </a:t>
            </a:r>
            <a:r>
              <a:rPr lang="en-US" altLang="it-IT" sz="2000" dirty="0" err="1" smtClean="0"/>
              <a:t>mediante</a:t>
            </a:r>
            <a:r>
              <a:rPr lang="en-US" altLang="it-IT" sz="2000" dirty="0" smtClean="0"/>
              <a:t> </a:t>
            </a:r>
            <a:r>
              <a:rPr lang="en-US" altLang="it-IT" sz="2000" dirty="0" err="1" smtClean="0"/>
              <a:t>esecuzione</a:t>
            </a:r>
            <a:r>
              <a:rPr lang="en-US" altLang="it-IT" sz="2000" dirty="0" smtClean="0"/>
              <a:t> del </a:t>
            </a:r>
            <a:r>
              <a:rPr lang="en-US" altLang="it-IT" sz="2000" dirty="0" err="1" smtClean="0"/>
              <a:t>programma</a:t>
            </a:r>
            <a:r>
              <a:rPr lang="en-US" altLang="it-IT" sz="2000" dirty="0" smtClean="0"/>
              <a:t>, </a:t>
            </a:r>
            <a:r>
              <a:rPr lang="en-US" altLang="it-IT" sz="2000" dirty="0" err="1" smtClean="0"/>
              <a:t>selezionando</a:t>
            </a:r>
            <a:r>
              <a:rPr lang="en-US" altLang="it-IT" sz="2000" dirty="0" smtClean="0"/>
              <a:t> </a:t>
            </a:r>
            <a:r>
              <a:rPr lang="en-US" altLang="it-IT" sz="2000" dirty="0" err="1" smtClean="0"/>
              <a:t>alcuni</a:t>
            </a:r>
            <a:r>
              <a:rPr lang="en-US" altLang="it-IT" sz="2000" dirty="0" smtClean="0"/>
              <a:t> </a:t>
            </a:r>
            <a:r>
              <a:rPr lang="en-US" altLang="it-IT" sz="2000" dirty="0" err="1" smtClean="0"/>
              <a:t>dati</a:t>
            </a:r>
            <a:r>
              <a:rPr lang="en-US" altLang="it-IT" sz="2000" dirty="0" smtClean="0"/>
              <a:t> di </a:t>
            </a:r>
            <a:r>
              <a:rPr lang="en-US" altLang="it-IT" sz="2000" dirty="0" err="1" smtClean="0"/>
              <a:t>ingresso</a:t>
            </a:r>
            <a:r>
              <a:rPr lang="en-US" altLang="it-IT" sz="2000" dirty="0" smtClean="0"/>
              <a:t> e </a:t>
            </a:r>
            <a:r>
              <a:rPr lang="en-US" altLang="it-IT" sz="2000" dirty="0" err="1" smtClean="0"/>
              <a:t>valutando</a:t>
            </a:r>
            <a:r>
              <a:rPr lang="en-US" altLang="it-IT" sz="2000" dirty="0" smtClean="0"/>
              <a:t> </a:t>
            </a:r>
            <a:r>
              <a:rPr lang="en-US" altLang="it-IT" sz="2000" dirty="0" err="1" smtClean="0"/>
              <a:t>risultati</a:t>
            </a:r>
            <a:endParaRPr lang="en-US" altLang="it-IT" sz="2000" dirty="0" smtClean="0"/>
          </a:p>
          <a:p>
            <a:pPr lvl="1" eaLnBrk="1" hangingPunct="1"/>
            <a:r>
              <a:rPr lang="en-US" altLang="it-IT" sz="2000" dirty="0" err="1" smtClean="0"/>
              <a:t>Dà</a:t>
            </a:r>
            <a:r>
              <a:rPr lang="en-US" altLang="it-IT" sz="2000" dirty="0" smtClean="0"/>
              <a:t> un </a:t>
            </a:r>
            <a:r>
              <a:rPr lang="en-US" altLang="it-IT" sz="2000" dirty="0" err="1" smtClean="0"/>
              <a:t>riscontro</a:t>
            </a:r>
            <a:r>
              <a:rPr lang="en-US" altLang="it-IT" sz="2000" dirty="0" smtClean="0"/>
              <a:t> </a:t>
            </a:r>
            <a:r>
              <a:rPr lang="en-US" altLang="it-IT" sz="2000" i="1" dirty="0" err="1" smtClean="0"/>
              <a:t>parziale</a:t>
            </a:r>
            <a:r>
              <a:rPr lang="en-US" altLang="it-IT" sz="2000" dirty="0" smtClean="0"/>
              <a:t>: </a:t>
            </a:r>
            <a:r>
              <a:rPr lang="en-US" altLang="it-IT" sz="2000" dirty="0" err="1" smtClean="0"/>
              <a:t>programma</a:t>
            </a:r>
            <a:r>
              <a:rPr lang="en-US" altLang="it-IT" sz="2000" dirty="0" smtClean="0"/>
              <a:t> </a:t>
            </a:r>
            <a:r>
              <a:rPr lang="en-US" altLang="it-IT" sz="2000" dirty="0" err="1" smtClean="0"/>
              <a:t>provato</a:t>
            </a:r>
            <a:r>
              <a:rPr lang="en-US" altLang="it-IT" sz="2000" dirty="0" smtClean="0"/>
              <a:t> solo per </a:t>
            </a:r>
            <a:r>
              <a:rPr lang="en-US" altLang="it-IT" sz="2000" i="1" dirty="0" err="1" smtClean="0"/>
              <a:t>certi</a:t>
            </a:r>
            <a:r>
              <a:rPr lang="en-US" altLang="it-IT" sz="2000" dirty="0" smtClean="0"/>
              <a:t> </a:t>
            </a:r>
            <a:r>
              <a:rPr lang="en-US" altLang="it-IT" sz="2000" dirty="0" err="1" smtClean="0"/>
              <a:t>dati</a:t>
            </a:r>
            <a:endParaRPr lang="en-US" altLang="it-IT" sz="2000" dirty="0" smtClean="0"/>
          </a:p>
          <a:p>
            <a:pPr lvl="1" eaLnBrk="1" hangingPunct="1"/>
            <a:endParaRPr lang="en-US" altLang="it-IT" sz="2000" dirty="0" smtClean="0"/>
          </a:p>
          <a:p>
            <a:pPr lvl="1" eaLnBrk="1" hangingPunct="1"/>
            <a:endParaRPr lang="en-US" altLang="it-IT"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E7162DAD-E35A-40A9-8FD0-6538C3AEF826}" type="slidenum">
              <a:rPr lang="en-US"/>
              <a:pPr algn="l">
                <a:defRPr/>
              </a:pPr>
              <a:t>30</a:t>
            </a:fld>
            <a:endParaRPr lang="en-US"/>
          </a:p>
        </p:txBody>
      </p:sp>
      <p:sp>
        <p:nvSpPr>
          <p:cNvPr id="32771" name="Rectangle 1"/>
          <p:cNvSpPr>
            <a:spLocks noGrp="1" noChangeArrowheads="1"/>
          </p:cNvSpPr>
          <p:nvPr>
            <p:ph type="title"/>
          </p:nvPr>
        </p:nvSpPr>
        <p:spPr>
          <a:xfrm>
            <a:off x="484188" y="-115888"/>
            <a:ext cx="8229600" cy="1168401"/>
          </a:xfrm>
        </p:spPr>
        <p:txBody>
          <a:bodyPr rIns="132080"/>
          <a:lstStyle/>
          <a:p>
            <a:pPr eaLnBrk="1" hangingPunct="1"/>
            <a:r>
              <a:rPr lang="en-US" altLang="it-IT" dirty="0" smtClean="0"/>
              <a:t>Test White box (Test </a:t>
            </a:r>
            <a:r>
              <a:rPr lang="en-US" altLang="it-IT" dirty="0" err="1" smtClean="0"/>
              <a:t>strutturale</a:t>
            </a:r>
            <a:r>
              <a:rPr lang="en-US" altLang="it-IT" dirty="0" smtClean="0"/>
              <a:t>)</a:t>
            </a:r>
          </a:p>
        </p:txBody>
      </p:sp>
      <p:sp>
        <p:nvSpPr>
          <p:cNvPr id="44034" name="Rectangle 2"/>
          <p:cNvSpPr>
            <a:spLocks noGrp="1" noChangeArrowheads="1"/>
          </p:cNvSpPr>
          <p:nvPr>
            <p:ph type="body" idx="1"/>
          </p:nvPr>
        </p:nvSpPr>
        <p:spPr>
          <a:xfrm>
            <a:off x="469900" y="923925"/>
            <a:ext cx="8229600" cy="5259388"/>
          </a:xfrm>
        </p:spPr>
        <p:txBody>
          <a:bodyPr rIns="132080" rtlCol="0">
            <a:normAutofit lnSpcReduction="10000"/>
          </a:bodyPr>
          <a:lstStyle/>
          <a:p>
            <a:pPr eaLnBrk="1" fontAlgn="auto" hangingPunct="1">
              <a:spcBef>
                <a:spcPct val="0"/>
              </a:spcBef>
              <a:spcAft>
                <a:spcPts val="0"/>
              </a:spcAft>
              <a:buFont typeface="Helvetica" charset="0"/>
              <a:buChar char="•"/>
              <a:defRPr/>
            </a:pPr>
            <a:r>
              <a:rPr lang="en-US" sz="3100" dirty="0" smtClean="0"/>
              <a:t>White box, glass box</a:t>
            </a:r>
          </a:p>
          <a:p>
            <a:pPr marL="782638" lvl="1" eaLnBrk="1" fontAlgn="auto" hangingPunct="1">
              <a:spcBef>
                <a:spcPts val="425"/>
              </a:spcBef>
              <a:spcAft>
                <a:spcPts val="0"/>
              </a:spcAft>
              <a:defRPr/>
            </a:pPr>
            <a:r>
              <a:rPr lang="en-US" sz="2000" dirty="0" err="1" smtClean="0"/>
              <a:t>Scelta</a:t>
            </a:r>
            <a:r>
              <a:rPr lang="en-US" sz="2000" dirty="0" smtClean="0"/>
              <a:t> </a:t>
            </a:r>
            <a:r>
              <a:rPr lang="en-US" sz="2000" dirty="0" err="1" smtClean="0"/>
              <a:t>dei</a:t>
            </a:r>
            <a:r>
              <a:rPr lang="en-US" sz="2000" dirty="0" smtClean="0"/>
              <a:t> </a:t>
            </a:r>
            <a:r>
              <a:rPr lang="en-US" sz="2000" dirty="0" err="1" smtClean="0"/>
              <a:t>dati</a:t>
            </a:r>
            <a:r>
              <a:rPr lang="en-US" sz="2000" dirty="0" smtClean="0"/>
              <a:t> di test </a:t>
            </a:r>
            <a:r>
              <a:rPr lang="en-US" sz="2000" dirty="0" err="1" smtClean="0"/>
              <a:t>basata</a:t>
            </a:r>
            <a:r>
              <a:rPr lang="en-US" sz="2000" dirty="0" smtClean="0"/>
              <a:t> </a:t>
            </a:r>
            <a:r>
              <a:rPr lang="en-US" sz="2000" dirty="0" err="1" smtClean="0"/>
              <a:t>sulla</a:t>
            </a:r>
            <a:r>
              <a:rPr lang="en-US" sz="2000" dirty="0" smtClean="0"/>
              <a:t> </a:t>
            </a:r>
            <a:r>
              <a:rPr lang="en-US" sz="2000" dirty="0" err="1" smtClean="0"/>
              <a:t>struttura</a:t>
            </a:r>
            <a:r>
              <a:rPr lang="en-US" sz="2000" dirty="0" smtClean="0"/>
              <a:t> del </a:t>
            </a:r>
            <a:r>
              <a:rPr lang="en-US" sz="2000" dirty="0" err="1" smtClean="0"/>
              <a:t>codice</a:t>
            </a:r>
            <a:r>
              <a:rPr lang="en-US" sz="2000" dirty="0" smtClean="0"/>
              <a:t> </a:t>
            </a:r>
            <a:r>
              <a:rPr lang="en-US" sz="2000" dirty="0" err="1" smtClean="0"/>
              <a:t>testato</a:t>
            </a:r>
            <a:r>
              <a:rPr lang="en-US" sz="2000" dirty="0" smtClean="0"/>
              <a:t> </a:t>
            </a:r>
          </a:p>
          <a:p>
            <a:pPr eaLnBrk="1" fontAlgn="auto" hangingPunct="1">
              <a:spcBef>
                <a:spcPts val="513"/>
              </a:spcBef>
              <a:spcAft>
                <a:spcPts val="0"/>
              </a:spcAft>
              <a:buFont typeface="Helvetica" charset="0"/>
              <a:buChar char="•"/>
              <a:defRPr/>
            </a:pPr>
            <a:r>
              <a:rPr lang="en-US" sz="3100" dirty="0" smtClean="0"/>
              <a:t>È </a:t>
            </a:r>
            <a:r>
              <a:rPr lang="en-US" sz="3100" b="1" dirty="0" err="1" smtClean="0">
                <a:effectLst>
                  <a:outerShdw blurRad="38100" dist="38100" dir="2700000" algn="tl">
                    <a:srgbClr val="000000">
                      <a:alpha val="43137"/>
                    </a:srgbClr>
                  </a:outerShdw>
                </a:effectLst>
              </a:rPr>
              <a:t>complementare</a:t>
            </a:r>
            <a:r>
              <a:rPr lang="en-US" sz="3100" dirty="0" smtClean="0"/>
              <a:t> al testing </a:t>
            </a:r>
            <a:r>
              <a:rPr lang="en-US" sz="3100" dirty="0" err="1" smtClean="0"/>
              <a:t>funzionale</a:t>
            </a:r>
            <a:r>
              <a:rPr lang="en-US" sz="3100" dirty="0" smtClean="0"/>
              <a:t>, </a:t>
            </a:r>
            <a:r>
              <a:rPr lang="en-US" sz="3100" dirty="0" err="1" smtClean="0"/>
              <a:t>ed</a:t>
            </a:r>
            <a:r>
              <a:rPr lang="en-US" sz="3100" dirty="0" smtClean="0"/>
              <a:t> è </a:t>
            </a:r>
            <a:r>
              <a:rPr lang="en-US" sz="3100" dirty="0" err="1" smtClean="0"/>
              <a:t>il</a:t>
            </a:r>
            <a:r>
              <a:rPr lang="en-US" sz="3100" dirty="0" smtClean="0"/>
              <a:t> solo </a:t>
            </a:r>
            <a:r>
              <a:rPr lang="en-US" sz="3100" dirty="0" err="1" smtClean="0"/>
              <a:t>modo</a:t>
            </a:r>
            <a:r>
              <a:rPr lang="en-US" sz="3100" dirty="0" smtClean="0"/>
              <a:t> per </a:t>
            </a:r>
            <a:r>
              <a:rPr lang="en-US" sz="3100" dirty="0" err="1" smtClean="0"/>
              <a:t>avere</a:t>
            </a:r>
            <a:r>
              <a:rPr lang="en-US" sz="3100" dirty="0" smtClean="0"/>
              <a:t> la </a:t>
            </a:r>
            <a:r>
              <a:rPr lang="en-US" sz="3100" dirty="0" err="1" smtClean="0"/>
              <a:t>certezza</a:t>
            </a:r>
            <a:r>
              <a:rPr lang="en-US" sz="3100" dirty="0" smtClean="0"/>
              <a:t> di </a:t>
            </a:r>
            <a:r>
              <a:rPr lang="en-US" sz="3100" dirty="0" err="1" smtClean="0"/>
              <a:t>sollecitare</a:t>
            </a:r>
            <a:r>
              <a:rPr lang="en-US" sz="3100" dirty="0" smtClean="0"/>
              <a:t> </a:t>
            </a:r>
            <a:r>
              <a:rPr lang="en-US" sz="3100" dirty="0" err="1" smtClean="0"/>
              <a:t>tutte</a:t>
            </a:r>
            <a:r>
              <a:rPr lang="en-US" sz="3100" dirty="0" smtClean="0"/>
              <a:t> le </a:t>
            </a:r>
            <a:r>
              <a:rPr lang="en-US" sz="3100" dirty="0" err="1" smtClean="0"/>
              <a:t>parti</a:t>
            </a:r>
            <a:r>
              <a:rPr lang="en-US" sz="3100" dirty="0" smtClean="0"/>
              <a:t> del </a:t>
            </a:r>
            <a:r>
              <a:rPr lang="en-US" sz="3100" dirty="0" err="1" smtClean="0"/>
              <a:t>codice</a:t>
            </a:r>
            <a:endParaRPr lang="en-US" sz="3100" dirty="0" smtClean="0"/>
          </a:p>
          <a:p>
            <a:pPr eaLnBrk="1" fontAlgn="auto" hangingPunct="1">
              <a:spcBef>
                <a:spcPts val="513"/>
              </a:spcBef>
              <a:spcAft>
                <a:spcPts val="0"/>
              </a:spcAft>
              <a:buFont typeface="Helvetica" charset="0"/>
              <a:buChar char="•"/>
              <a:defRPr/>
            </a:pPr>
            <a:r>
              <a:rPr lang="en-US" sz="3100" dirty="0" smtClean="0"/>
              <a:t>Si </a:t>
            </a:r>
            <a:r>
              <a:rPr lang="en-US" sz="3100" dirty="0" err="1" smtClean="0"/>
              <a:t>cerca</a:t>
            </a:r>
            <a:r>
              <a:rPr lang="en-US" sz="3100" dirty="0" smtClean="0"/>
              <a:t> di </a:t>
            </a:r>
            <a:r>
              <a:rPr lang="en-US" sz="3100" dirty="0" err="1" smtClean="0"/>
              <a:t>trovare</a:t>
            </a:r>
            <a:r>
              <a:rPr lang="en-US" sz="3100" dirty="0" smtClean="0"/>
              <a:t> </a:t>
            </a:r>
            <a:r>
              <a:rPr lang="en-US" sz="3100" dirty="0" err="1" smtClean="0"/>
              <a:t>dati</a:t>
            </a:r>
            <a:r>
              <a:rPr lang="en-US" sz="3100" dirty="0" smtClean="0"/>
              <a:t> di test </a:t>
            </a:r>
            <a:r>
              <a:rPr lang="en-US" sz="3100" dirty="0" err="1" smtClean="0"/>
              <a:t>che</a:t>
            </a:r>
            <a:r>
              <a:rPr lang="en-US" sz="3100" dirty="0" smtClean="0"/>
              <a:t> </a:t>
            </a:r>
            <a:r>
              <a:rPr lang="en-US" sz="3100" dirty="0" err="1" smtClean="0"/>
              <a:t>consentano</a:t>
            </a:r>
            <a:r>
              <a:rPr lang="en-US" sz="3100" dirty="0" smtClean="0"/>
              <a:t> di </a:t>
            </a:r>
            <a:r>
              <a:rPr lang="en-US" sz="3100" dirty="0" err="1" smtClean="0"/>
              <a:t>percorrere</a:t>
            </a:r>
            <a:r>
              <a:rPr lang="en-US" sz="3100" dirty="0" smtClean="0"/>
              <a:t> “</a:t>
            </a:r>
            <a:r>
              <a:rPr lang="en-US" sz="3100" dirty="0" err="1" smtClean="0"/>
              <a:t>tutto</a:t>
            </a:r>
            <a:r>
              <a:rPr lang="en-US" sz="3100" dirty="0" smtClean="0"/>
              <a:t> </a:t>
            </a:r>
            <a:r>
              <a:rPr lang="en-US" sz="3100" dirty="0" err="1" smtClean="0"/>
              <a:t>il</a:t>
            </a:r>
            <a:r>
              <a:rPr lang="en-US" sz="3100" dirty="0" smtClean="0"/>
              <a:t> </a:t>
            </a:r>
            <a:r>
              <a:rPr lang="en-US" sz="3100" dirty="0" err="1" smtClean="0"/>
              <a:t>programma</a:t>
            </a:r>
            <a:r>
              <a:rPr lang="en-US" sz="3100" dirty="0" smtClean="0"/>
              <a:t>”</a:t>
            </a:r>
          </a:p>
          <a:p>
            <a:pPr marL="782638" lvl="1" eaLnBrk="1" fontAlgn="auto" hangingPunct="1">
              <a:spcBef>
                <a:spcPts val="425"/>
              </a:spcBef>
              <a:spcAft>
                <a:spcPts val="0"/>
              </a:spcAft>
              <a:buFont typeface="Helvetica" charset="0"/>
              <a:buChar char="–"/>
              <a:defRPr/>
            </a:pPr>
            <a:r>
              <a:rPr lang="en-US" sz="2000" dirty="0" smtClean="0"/>
              <a:t>Per </a:t>
            </a:r>
            <a:r>
              <a:rPr lang="en-US" sz="2000" dirty="0" err="1" smtClean="0"/>
              <a:t>trovare</a:t>
            </a:r>
            <a:r>
              <a:rPr lang="en-US" sz="2000" dirty="0" smtClean="0"/>
              <a:t> un </a:t>
            </a:r>
            <a:r>
              <a:rPr lang="en-US" sz="2000" dirty="0" err="1" smtClean="0"/>
              <a:t>errore</a:t>
            </a:r>
            <a:r>
              <a:rPr lang="en-US" sz="2000" dirty="0" smtClean="0"/>
              <a:t> </a:t>
            </a:r>
            <a:r>
              <a:rPr lang="en-US" sz="2000" dirty="0" err="1" smtClean="0"/>
              <a:t>nel</a:t>
            </a:r>
            <a:r>
              <a:rPr lang="en-US" sz="2000" dirty="0" smtClean="0"/>
              <a:t> </a:t>
            </a:r>
            <a:r>
              <a:rPr lang="en-US" sz="2000" dirty="0" err="1" smtClean="0"/>
              <a:t>codice</a:t>
            </a:r>
            <a:r>
              <a:rPr lang="en-US" sz="2000" dirty="0" smtClean="0"/>
              <a:t> </a:t>
            </a:r>
            <a:r>
              <a:rPr lang="en-US" sz="2000" dirty="0" err="1" smtClean="0"/>
              <a:t>bisogna</a:t>
            </a:r>
            <a:r>
              <a:rPr lang="en-US" sz="2000" dirty="0" smtClean="0"/>
              <a:t> </a:t>
            </a:r>
            <a:r>
              <a:rPr lang="en-US" sz="2000" dirty="0" err="1" smtClean="0"/>
              <a:t>usare</a:t>
            </a:r>
            <a:r>
              <a:rPr lang="en-US" sz="2000" dirty="0" smtClean="0"/>
              <a:t> </a:t>
            </a:r>
            <a:r>
              <a:rPr lang="en-US" sz="2000" dirty="0" err="1" smtClean="0"/>
              <a:t>dei</a:t>
            </a:r>
            <a:r>
              <a:rPr lang="en-US" sz="2000" dirty="0" smtClean="0"/>
              <a:t> </a:t>
            </a:r>
            <a:r>
              <a:rPr lang="en-US" sz="2000" dirty="0" err="1" smtClean="0"/>
              <a:t>dati</a:t>
            </a:r>
            <a:r>
              <a:rPr lang="en-US" sz="2000" dirty="0" smtClean="0"/>
              <a:t> </a:t>
            </a:r>
            <a:r>
              <a:rPr lang="en-US" sz="2000" dirty="0" err="1" smtClean="0"/>
              <a:t>che</a:t>
            </a:r>
            <a:r>
              <a:rPr lang="en-US" sz="2000" dirty="0" smtClean="0"/>
              <a:t> “</a:t>
            </a:r>
            <a:r>
              <a:rPr lang="en-US" sz="2000" dirty="0" err="1" smtClean="0"/>
              <a:t>percorrono</a:t>
            </a:r>
            <a:r>
              <a:rPr lang="en-US" sz="2000" dirty="0" smtClean="0"/>
              <a:t>” la parte errata </a:t>
            </a:r>
          </a:p>
          <a:p>
            <a:pPr eaLnBrk="1" fontAlgn="auto" hangingPunct="1">
              <a:lnSpc>
                <a:spcPct val="90000"/>
              </a:lnSpc>
              <a:spcBef>
                <a:spcPts val="513"/>
              </a:spcBef>
              <a:spcAft>
                <a:spcPts val="0"/>
              </a:spcAft>
              <a:buFont typeface="Helvetica" charset="0"/>
              <a:buChar char="•"/>
              <a:defRPr/>
            </a:pPr>
            <a:r>
              <a:rPr lang="en-US" sz="3100" dirty="0" smtClean="0"/>
              <a:t>Il </a:t>
            </a:r>
            <a:r>
              <a:rPr lang="en-US" sz="3100" dirty="0" err="1" smtClean="0"/>
              <a:t>concetto</a:t>
            </a:r>
            <a:r>
              <a:rPr lang="en-US" sz="3100" dirty="0" smtClean="0"/>
              <a:t> di </a:t>
            </a:r>
            <a:r>
              <a:rPr lang="en-US" sz="3100" dirty="0" err="1" smtClean="0"/>
              <a:t>percorrenza</a:t>
            </a:r>
            <a:r>
              <a:rPr lang="en-US" sz="3100" dirty="0" smtClean="0"/>
              <a:t> </a:t>
            </a:r>
            <a:r>
              <a:rPr lang="en-US" sz="3100" dirty="0" err="1" smtClean="0"/>
              <a:t>corrisponde</a:t>
            </a:r>
            <a:r>
              <a:rPr lang="en-US" sz="3100" dirty="0" smtClean="0"/>
              <a:t> al </a:t>
            </a:r>
            <a:r>
              <a:rPr lang="en-US" sz="3100" dirty="0" err="1" smtClean="0"/>
              <a:t>concetto</a:t>
            </a:r>
            <a:r>
              <a:rPr lang="en-US" sz="3100" dirty="0" smtClean="0"/>
              <a:t> di </a:t>
            </a:r>
            <a:r>
              <a:rPr lang="en-US" sz="3100" b="1" i="1" dirty="0" err="1" smtClean="0"/>
              <a:t>cammino</a:t>
            </a:r>
            <a:endParaRPr lang="en-US" sz="3100" dirty="0" smtClean="0"/>
          </a:p>
          <a:p>
            <a:pPr marL="782638" lvl="1" eaLnBrk="1" fontAlgn="auto" hangingPunct="1">
              <a:lnSpc>
                <a:spcPct val="90000"/>
              </a:lnSpc>
              <a:spcBef>
                <a:spcPts val="425"/>
              </a:spcBef>
              <a:spcAft>
                <a:spcPts val="0"/>
              </a:spcAft>
              <a:defRPr/>
            </a:pPr>
            <a:r>
              <a:rPr lang="en-US" dirty="0" err="1" smtClean="0"/>
              <a:t>Sequenza</a:t>
            </a:r>
            <a:r>
              <a:rPr lang="en-US" dirty="0" smtClean="0"/>
              <a:t> di </a:t>
            </a:r>
            <a:r>
              <a:rPr lang="en-US" dirty="0" err="1" smtClean="0"/>
              <a:t>istruzioni</a:t>
            </a:r>
            <a:r>
              <a:rPr lang="en-US" dirty="0" smtClean="0"/>
              <a:t> </a:t>
            </a:r>
            <a:r>
              <a:rPr lang="en-US" dirty="0" err="1" smtClean="0"/>
              <a:t>attraversata</a:t>
            </a:r>
            <a:r>
              <a:rPr lang="en-US" dirty="0" smtClean="0"/>
              <a:t> </a:t>
            </a:r>
            <a:r>
              <a:rPr lang="en-US" dirty="0" err="1" smtClean="0"/>
              <a:t>durante</a:t>
            </a:r>
            <a:r>
              <a:rPr lang="en-US" dirty="0" smtClean="0"/>
              <a:t> </a:t>
            </a:r>
            <a:r>
              <a:rPr lang="en-US" dirty="0" err="1" smtClean="0"/>
              <a:t>un’esecuzione</a:t>
            </a:r>
            <a:endParaRPr lang="en-US"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a:xfrm>
            <a:off x="6553200" y="6248400"/>
            <a:ext cx="1905000" cy="457200"/>
          </a:xfrm>
        </p:spPr>
        <p:txBody>
          <a:bodyPr/>
          <a:lstStyle/>
          <a:p>
            <a:pPr algn="ctr">
              <a:defRPr/>
            </a:pPr>
            <a:fld id="{99DD87FA-D621-4621-B13B-56CA589D0CAE}" type="slidenum">
              <a:rPr lang="en-US"/>
              <a:pPr algn="ctr">
                <a:defRPr/>
              </a:pPr>
              <a:t>31</a:t>
            </a:fld>
            <a:endParaRPr lang="en-US"/>
          </a:p>
        </p:txBody>
      </p:sp>
      <p:sp>
        <p:nvSpPr>
          <p:cNvPr id="33795" name="Rectangle 2"/>
          <p:cNvSpPr>
            <a:spLocks noGrp="1" noChangeArrowheads="1"/>
          </p:cNvSpPr>
          <p:nvPr>
            <p:ph type="title"/>
          </p:nvPr>
        </p:nvSpPr>
        <p:spPr/>
        <p:txBody>
          <a:bodyPr/>
          <a:lstStyle/>
          <a:p>
            <a:r>
              <a:rPr lang="it-IT" altLang="it-IT" smtClean="0"/>
              <a:t>Esempio Testing strutturale</a:t>
            </a:r>
          </a:p>
        </p:txBody>
      </p:sp>
      <p:sp>
        <p:nvSpPr>
          <p:cNvPr id="33796" name="Rectangle 3"/>
          <p:cNvSpPr>
            <a:spLocks noGrp="1" noChangeArrowheads="1"/>
          </p:cNvSpPr>
          <p:nvPr>
            <p:ph type="body" idx="1"/>
          </p:nvPr>
        </p:nvSpPr>
        <p:spPr>
          <a:xfrm>
            <a:off x="457200" y="1350963"/>
            <a:ext cx="8229600" cy="4775200"/>
          </a:xfrm>
        </p:spPr>
        <p:txBody>
          <a:bodyPr/>
          <a:lstStyle/>
          <a:p>
            <a:pPr marL="1141413" lvl="2" indent="-381000">
              <a:lnSpc>
                <a:spcPct val="80000"/>
              </a:lnSpc>
              <a:buFontTx/>
              <a:buNone/>
            </a:pPr>
            <a:r>
              <a:rPr lang="en-US" altLang="it-IT" dirty="0" smtClean="0">
                <a:latin typeface="Arial" pitchFamily="34" charset="0"/>
              </a:rPr>
              <a:t>static </a:t>
            </a:r>
            <a:r>
              <a:rPr lang="en-US" altLang="it-IT" dirty="0" err="1" smtClean="0">
                <a:latin typeface="Arial" pitchFamily="34" charset="0"/>
              </a:rPr>
              <a:t>int</a:t>
            </a:r>
            <a:r>
              <a:rPr lang="en-US" altLang="it-IT" dirty="0" smtClean="0">
                <a:latin typeface="Arial" pitchFamily="34" charset="0"/>
              </a:rPr>
              <a:t> </a:t>
            </a:r>
            <a:r>
              <a:rPr lang="en-US" altLang="it-IT" dirty="0" err="1" smtClean="0">
                <a:latin typeface="Arial" pitchFamily="34" charset="0"/>
              </a:rPr>
              <a:t>maxOfThree</a:t>
            </a:r>
            <a:r>
              <a:rPr lang="en-US" altLang="it-IT" dirty="0" smtClean="0">
                <a:latin typeface="Arial" pitchFamily="34" charset="0"/>
              </a:rPr>
              <a:t> (</a:t>
            </a:r>
            <a:r>
              <a:rPr lang="en-US" altLang="it-IT" dirty="0" err="1" smtClean="0">
                <a:latin typeface="Arial" pitchFamily="34" charset="0"/>
              </a:rPr>
              <a:t>int</a:t>
            </a:r>
            <a:r>
              <a:rPr lang="en-US" altLang="it-IT" dirty="0" smtClean="0">
                <a:latin typeface="Arial" pitchFamily="34" charset="0"/>
              </a:rPr>
              <a:t> x, </a:t>
            </a:r>
            <a:r>
              <a:rPr lang="en-US" altLang="it-IT" dirty="0" err="1" smtClean="0">
                <a:latin typeface="Arial" pitchFamily="34" charset="0"/>
              </a:rPr>
              <a:t>int</a:t>
            </a:r>
            <a:r>
              <a:rPr lang="en-US" altLang="it-IT" dirty="0" smtClean="0">
                <a:latin typeface="Arial" pitchFamily="34" charset="0"/>
              </a:rPr>
              <a:t> y, </a:t>
            </a:r>
            <a:r>
              <a:rPr lang="en-US" altLang="it-IT" dirty="0" err="1" smtClean="0">
                <a:latin typeface="Arial" pitchFamily="34" charset="0"/>
              </a:rPr>
              <a:t>int</a:t>
            </a:r>
            <a:r>
              <a:rPr lang="en-US" altLang="it-IT" dirty="0" smtClean="0">
                <a:latin typeface="Arial" pitchFamily="34" charset="0"/>
              </a:rPr>
              <a:t> z) {</a:t>
            </a:r>
          </a:p>
          <a:p>
            <a:pPr marL="1141413" lvl="2" indent="-381000">
              <a:lnSpc>
                <a:spcPct val="80000"/>
              </a:lnSpc>
              <a:buFontTx/>
              <a:buNone/>
            </a:pPr>
            <a:r>
              <a:rPr lang="en-US" altLang="it-IT" dirty="0" smtClean="0">
                <a:latin typeface="Arial" pitchFamily="34" charset="0"/>
              </a:rPr>
              <a:t>1.		if (x &gt; y) </a:t>
            </a:r>
          </a:p>
          <a:p>
            <a:pPr marL="1141413" lvl="2" indent="-381000">
              <a:lnSpc>
                <a:spcPct val="80000"/>
              </a:lnSpc>
              <a:buFontTx/>
              <a:buAutoNum type="arabicPeriod" startAt="2"/>
            </a:pPr>
            <a:r>
              <a:rPr lang="en-US" altLang="it-IT" dirty="0" smtClean="0">
                <a:latin typeface="Arial" pitchFamily="34" charset="0"/>
              </a:rPr>
              <a:t> 		if (x &gt; z) </a:t>
            </a:r>
          </a:p>
          <a:p>
            <a:pPr marL="1141413" lvl="2" indent="-381000">
              <a:lnSpc>
                <a:spcPct val="80000"/>
              </a:lnSpc>
              <a:buFontTx/>
              <a:buAutoNum type="arabicPeriod" startAt="2"/>
            </a:pPr>
            <a:r>
              <a:rPr lang="en-US" altLang="it-IT" dirty="0" smtClean="0">
                <a:latin typeface="Arial" pitchFamily="34" charset="0"/>
              </a:rPr>
              <a:t> 			return x; </a:t>
            </a:r>
          </a:p>
          <a:p>
            <a:pPr marL="1141413" lvl="2" indent="-381000">
              <a:lnSpc>
                <a:spcPct val="80000"/>
              </a:lnSpc>
              <a:buFontTx/>
              <a:buAutoNum type="arabicPeriod" startAt="2"/>
            </a:pPr>
            <a:r>
              <a:rPr lang="en-US" altLang="it-IT" dirty="0" smtClean="0">
                <a:latin typeface="Arial" pitchFamily="34" charset="0"/>
              </a:rPr>
              <a:t> 		else return z;</a:t>
            </a:r>
          </a:p>
          <a:p>
            <a:pPr marL="1141413" lvl="2" indent="-381000">
              <a:lnSpc>
                <a:spcPct val="80000"/>
              </a:lnSpc>
              <a:buFontTx/>
              <a:buAutoNum type="arabicPeriod" startAt="2"/>
            </a:pPr>
            <a:r>
              <a:rPr lang="en-US" altLang="it-IT" dirty="0" smtClean="0">
                <a:latin typeface="Arial" pitchFamily="34" charset="0"/>
              </a:rPr>
              <a:t> 	if (y &gt; z) </a:t>
            </a:r>
          </a:p>
          <a:p>
            <a:pPr marL="1141413" lvl="2" indent="-381000">
              <a:lnSpc>
                <a:spcPct val="80000"/>
              </a:lnSpc>
              <a:buFontTx/>
              <a:buAutoNum type="arabicPeriod" startAt="2"/>
            </a:pPr>
            <a:r>
              <a:rPr lang="en-US" altLang="it-IT" dirty="0" smtClean="0">
                <a:latin typeface="Arial" pitchFamily="34" charset="0"/>
              </a:rPr>
              <a:t> 		return y; </a:t>
            </a:r>
          </a:p>
          <a:p>
            <a:pPr marL="1141413" lvl="2" indent="-381000">
              <a:lnSpc>
                <a:spcPct val="80000"/>
              </a:lnSpc>
              <a:buFontTx/>
              <a:buAutoNum type="arabicPeriod" startAt="2"/>
            </a:pPr>
            <a:r>
              <a:rPr lang="en-US" altLang="it-IT" dirty="0" smtClean="0">
                <a:latin typeface="Arial" pitchFamily="34" charset="0"/>
              </a:rPr>
              <a:t> 	else return z; }</a:t>
            </a:r>
          </a:p>
          <a:p>
            <a:pPr marL="457200" indent="-457200"/>
            <a:r>
              <a:rPr lang="en-US" altLang="it-IT" sz="2000" dirty="0" smtClean="0"/>
              <a:t>Se </a:t>
            </a:r>
            <a:r>
              <a:rPr lang="en-US" altLang="it-IT" sz="2000" dirty="0" err="1" smtClean="0"/>
              <a:t>gli</a:t>
            </a:r>
            <a:r>
              <a:rPr lang="en-US" altLang="it-IT" sz="2000" dirty="0" smtClean="0"/>
              <a:t> </a:t>
            </a:r>
            <a:r>
              <a:rPr lang="en-US" altLang="it-IT" sz="2000" dirty="0" err="1" smtClean="0"/>
              <a:t>ingressi</a:t>
            </a:r>
            <a:r>
              <a:rPr lang="en-US" altLang="it-IT" sz="2000" dirty="0" smtClean="0"/>
              <a:t> </a:t>
            </a:r>
            <a:r>
              <a:rPr lang="en-US" altLang="it-IT" sz="2000" dirty="0" err="1" smtClean="0"/>
              <a:t>variano</a:t>
            </a:r>
            <a:r>
              <a:rPr lang="en-US" altLang="it-IT" sz="2000" dirty="0" smtClean="0"/>
              <a:t> </a:t>
            </a:r>
            <a:r>
              <a:rPr lang="en-US" altLang="it-IT" sz="2000" dirty="0" err="1" smtClean="0"/>
              <a:t>su</a:t>
            </a:r>
            <a:r>
              <a:rPr lang="en-US" altLang="it-IT" sz="2000" dirty="0" smtClean="0"/>
              <a:t> </a:t>
            </a:r>
            <a:r>
              <a:rPr lang="en-US" altLang="it-IT" sz="2000" dirty="0" err="1" smtClean="0"/>
              <a:t>intervallo</a:t>
            </a:r>
            <a:r>
              <a:rPr lang="en-US" altLang="it-IT" sz="2000" dirty="0" smtClean="0"/>
              <a:t> di </a:t>
            </a:r>
            <a:r>
              <a:rPr lang="en-US" altLang="it-IT" sz="2000" i="1" dirty="0" smtClean="0"/>
              <a:t>n</a:t>
            </a:r>
            <a:r>
              <a:rPr lang="en-US" altLang="it-IT" sz="2000" dirty="0" smtClean="0"/>
              <a:t> </a:t>
            </a:r>
            <a:r>
              <a:rPr lang="en-US" altLang="it-IT" sz="2000" dirty="0" err="1" smtClean="0"/>
              <a:t>elementi</a:t>
            </a:r>
            <a:r>
              <a:rPr lang="en-US" altLang="it-IT" sz="2000" dirty="0" smtClean="0"/>
              <a:t>, ci </a:t>
            </a:r>
            <a:r>
              <a:rPr lang="en-US" altLang="it-IT" sz="2000" dirty="0" err="1" smtClean="0"/>
              <a:t>sono</a:t>
            </a:r>
            <a:r>
              <a:rPr lang="en-US" altLang="it-IT" sz="2000" dirty="0" smtClean="0"/>
              <a:t> </a:t>
            </a:r>
            <a:r>
              <a:rPr lang="en-US" altLang="it-IT" sz="2000" i="1" dirty="0" smtClean="0"/>
              <a:t>n</a:t>
            </a:r>
            <a:r>
              <a:rPr lang="en-US" altLang="it-IT" sz="2000" baseline="30000" dirty="0" smtClean="0"/>
              <a:t>3</a:t>
            </a:r>
            <a:r>
              <a:rPr lang="en-US" altLang="it-IT" sz="2000" baseline="-25000" dirty="0" smtClean="0"/>
              <a:t> </a:t>
            </a:r>
            <a:r>
              <a:rPr lang="en-US" altLang="it-IT" sz="2000" dirty="0" err="1" smtClean="0"/>
              <a:t>possibili</a:t>
            </a:r>
            <a:r>
              <a:rPr lang="en-US" altLang="it-IT" sz="2000" dirty="0" smtClean="0"/>
              <a:t> </a:t>
            </a:r>
            <a:r>
              <a:rPr lang="en-US" altLang="it-IT" sz="2000" dirty="0" err="1" smtClean="0"/>
              <a:t>combinazioni</a:t>
            </a:r>
            <a:r>
              <a:rPr lang="en-US" altLang="it-IT" sz="2000" dirty="0" smtClean="0"/>
              <a:t>; ma </a:t>
            </a:r>
            <a:r>
              <a:rPr lang="en-US" altLang="it-IT" sz="2000" dirty="0" err="1" smtClean="0"/>
              <a:t>i</a:t>
            </a:r>
            <a:r>
              <a:rPr lang="en-US" altLang="it-IT" sz="2000" dirty="0" smtClean="0"/>
              <a:t> </a:t>
            </a:r>
            <a:r>
              <a:rPr lang="en-US" altLang="it-IT" sz="2000" b="1" dirty="0" err="1" smtClean="0"/>
              <a:t>cammini</a:t>
            </a:r>
            <a:r>
              <a:rPr lang="en-US" altLang="it-IT" sz="2000" b="1" dirty="0" smtClean="0"/>
              <a:t> </a:t>
            </a:r>
            <a:r>
              <a:rPr lang="en-US" altLang="it-IT" sz="2000" dirty="0" err="1" smtClean="0"/>
              <a:t>possibili</a:t>
            </a:r>
            <a:r>
              <a:rPr lang="en-US" altLang="it-IT" sz="2000" dirty="0" smtClean="0"/>
              <a:t> </a:t>
            </a:r>
            <a:r>
              <a:rPr lang="en-US" altLang="it-IT" sz="2000" dirty="0" err="1" smtClean="0"/>
              <a:t>sono</a:t>
            </a:r>
            <a:r>
              <a:rPr lang="en-US" altLang="it-IT" sz="2000" dirty="0" smtClean="0"/>
              <a:t> solo 4:</a:t>
            </a:r>
          </a:p>
          <a:p>
            <a:pPr marL="457200" indent="-457200">
              <a:buFontTx/>
              <a:buNone/>
            </a:pPr>
            <a:r>
              <a:rPr lang="en-US" altLang="it-IT" sz="2000" b="1" dirty="0" smtClean="0"/>
              <a:t>		1 2 3; 1 2 4; 1 5 6;  1 5 7 </a:t>
            </a:r>
          </a:p>
          <a:p>
            <a:pPr marL="457200" indent="-457200"/>
            <a:r>
              <a:rPr lang="en-US" altLang="it-IT" sz="2000" dirty="0" err="1" smtClean="0"/>
              <a:t>Servono</a:t>
            </a:r>
            <a:r>
              <a:rPr lang="en-US" altLang="it-IT" sz="2000" dirty="0" smtClean="0"/>
              <a:t> </a:t>
            </a:r>
            <a:r>
              <a:rPr lang="en-US" altLang="it-IT" sz="2000" dirty="0" err="1" smtClean="0"/>
              <a:t>dati</a:t>
            </a:r>
            <a:r>
              <a:rPr lang="en-US" altLang="it-IT" sz="2000" dirty="0" smtClean="0"/>
              <a:t> di test per </a:t>
            </a:r>
            <a:r>
              <a:rPr lang="en-US" altLang="it-IT" sz="2000" dirty="0" err="1" smtClean="0"/>
              <a:t>completarli</a:t>
            </a:r>
            <a:r>
              <a:rPr lang="en-US" altLang="it-IT" sz="2000" dirty="0" smtClean="0"/>
              <a:t> </a:t>
            </a:r>
            <a:r>
              <a:rPr lang="en-US" altLang="it-IT" sz="2000" dirty="0" err="1" smtClean="0"/>
              <a:t>tutti</a:t>
            </a:r>
            <a:r>
              <a:rPr lang="en-US" altLang="it-IT" sz="2000" dirty="0" smtClean="0"/>
              <a:t>: </a:t>
            </a:r>
          </a:p>
          <a:p>
            <a:pPr marL="457200" indent="-457200"/>
            <a:r>
              <a:rPr lang="it-IT" altLang="it-IT" sz="2000" dirty="0" smtClean="0"/>
              <a:t>Es. per 1 2 3 servono x&gt;y &amp;&amp; x&gt;z (p. es (9,8,6))</a:t>
            </a:r>
            <a:endParaRPr lang="en-US" altLang="it-IT" sz="2000" dirty="0" smtClean="0"/>
          </a:p>
          <a:p>
            <a:pPr marL="457200" indent="-457200">
              <a:buFontTx/>
              <a:buNone/>
            </a:pPr>
            <a:r>
              <a:rPr lang="en-US" altLang="it-IT" sz="2000" dirty="0" smtClean="0"/>
              <a:t>			</a:t>
            </a:r>
            <a:endParaRPr lang="en-US" altLang="it-IT" sz="2000" b="1" dirty="0" smtClean="0"/>
          </a:p>
          <a:p>
            <a:pPr marL="457200" indent="-457200"/>
            <a:endParaRPr lang="it-IT" altLang="it-IT"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A3218866-8FBC-4462-9CE3-AEF1FF6FBA4C}" type="slidenum">
              <a:rPr lang="en-US" sz="1400">
                <a:latin typeface="+mn-lt"/>
              </a:rPr>
              <a:pPr algn="r">
                <a:defRPr/>
              </a:pPr>
              <a:t>32</a:t>
            </a:fld>
            <a:endParaRPr lang="en-US" sz="1400">
              <a:latin typeface="+mn-lt"/>
            </a:endParaRPr>
          </a:p>
        </p:txBody>
      </p:sp>
      <p:sp>
        <p:nvSpPr>
          <p:cNvPr id="34819" name="Rectangle 2"/>
          <p:cNvSpPr>
            <a:spLocks noGrp="1" noChangeArrowheads="1"/>
          </p:cNvSpPr>
          <p:nvPr>
            <p:ph type="title" idx="4294967295"/>
          </p:nvPr>
        </p:nvSpPr>
        <p:spPr/>
        <p:txBody>
          <a:bodyPr/>
          <a:lstStyle/>
          <a:p>
            <a:r>
              <a:rPr lang="en-US" altLang="it-IT" smtClean="0"/>
              <a:t>Copertura dei cammini</a:t>
            </a:r>
          </a:p>
        </p:txBody>
      </p:sp>
      <p:sp>
        <p:nvSpPr>
          <p:cNvPr id="34820" name="Rectangle 3"/>
          <p:cNvSpPr>
            <a:spLocks noGrp="1" noChangeArrowheads="1"/>
          </p:cNvSpPr>
          <p:nvPr>
            <p:ph type="body" idx="4294967295"/>
          </p:nvPr>
        </p:nvSpPr>
        <p:spPr>
          <a:xfrm>
            <a:off x="179512" y="1600200"/>
            <a:ext cx="8856984" cy="4525963"/>
          </a:xfrm>
        </p:spPr>
        <p:txBody>
          <a:bodyPr/>
          <a:lstStyle/>
          <a:p>
            <a:pPr marL="381000" indent="-381000"/>
            <a:r>
              <a:rPr lang="en-US" altLang="it-IT" sz="2000" dirty="0" smtClean="0"/>
              <a:t>Si </a:t>
            </a:r>
            <a:r>
              <a:rPr lang="en-US" altLang="it-IT" sz="2000" dirty="0" err="1" smtClean="0"/>
              <a:t>deve</a:t>
            </a:r>
            <a:r>
              <a:rPr lang="en-US" altLang="it-IT" sz="2000" dirty="0" smtClean="0"/>
              <a:t> </a:t>
            </a:r>
            <a:r>
              <a:rPr lang="en-US" altLang="it-IT" sz="2000" dirty="0" err="1" smtClean="0"/>
              <a:t>scegliere</a:t>
            </a:r>
            <a:r>
              <a:rPr lang="en-US" altLang="it-IT" sz="2000" dirty="0" smtClean="0"/>
              <a:t> un </a:t>
            </a:r>
            <a:r>
              <a:rPr lang="en-US" altLang="it-IT" sz="2000" dirty="0" err="1" smtClean="0"/>
              <a:t>insieme</a:t>
            </a:r>
            <a:r>
              <a:rPr lang="en-US" altLang="it-IT" sz="2000" dirty="0" smtClean="0"/>
              <a:t> di </a:t>
            </a:r>
            <a:r>
              <a:rPr lang="en-US" altLang="it-IT" sz="2000" dirty="0" err="1" smtClean="0"/>
              <a:t>dati</a:t>
            </a:r>
            <a:r>
              <a:rPr lang="en-US" altLang="it-IT" sz="2000" dirty="0" smtClean="0"/>
              <a:t> di test </a:t>
            </a:r>
            <a:r>
              <a:rPr lang="en-US" altLang="it-IT" sz="2000" dirty="0" err="1" smtClean="0"/>
              <a:t>che</a:t>
            </a:r>
            <a:r>
              <a:rPr lang="en-US" altLang="it-IT" sz="2000" dirty="0" smtClean="0"/>
              <a:t> </a:t>
            </a:r>
            <a:r>
              <a:rPr lang="en-US" altLang="it-IT" sz="2000" dirty="0" err="1" smtClean="0"/>
              <a:t>consente</a:t>
            </a:r>
            <a:r>
              <a:rPr lang="en-US" altLang="it-IT" sz="2000" dirty="0" smtClean="0"/>
              <a:t> di </a:t>
            </a:r>
            <a:r>
              <a:rPr lang="en-US" altLang="it-IT" sz="2000" dirty="0" err="1" smtClean="0"/>
              <a:t>percorrere</a:t>
            </a:r>
            <a:r>
              <a:rPr lang="en-US" altLang="it-IT" sz="2000" dirty="0" smtClean="0"/>
              <a:t> (“</a:t>
            </a:r>
            <a:r>
              <a:rPr lang="en-US" altLang="it-IT" sz="2000" dirty="0" err="1" smtClean="0"/>
              <a:t>esercitare</a:t>
            </a:r>
            <a:r>
              <a:rPr lang="en-US" altLang="it-IT" sz="2000" dirty="0" smtClean="0"/>
              <a:t>”) </a:t>
            </a:r>
            <a:r>
              <a:rPr lang="en-US" altLang="it-IT" sz="2000" dirty="0" err="1" smtClean="0"/>
              <a:t>tutti</a:t>
            </a:r>
            <a:r>
              <a:rPr lang="en-US" altLang="it-IT" sz="2000" dirty="0" smtClean="0"/>
              <a:t> </a:t>
            </a:r>
            <a:r>
              <a:rPr lang="en-US" altLang="it-IT" sz="2000" dirty="0" err="1" smtClean="0"/>
              <a:t>i</a:t>
            </a:r>
            <a:r>
              <a:rPr lang="en-US" altLang="it-IT" sz="2000" dirty="0" smtClean="0"/>
              <a:t> </a:t>
            </a:r>
            <a:r>
              <a:rPr lang="en-US" altLang="it-IT" sz="2000" dirty="0" err="1" smtClean="0"/>
              <a:t>cammini</a:t>
            </a:r>
            <a:r>
              <a:rPr lang="en-US" altLang="it-IT" sz="2000" dirty="0" smtClean="0"/>
              <a:t> </a:t>
            </a:r>
            <a:r>
              <a:rPr lang="en-US" altLang="it-IT" sz="2000" dirty="0" err="1" smtClean="0"/>
              <a:t>attraverso</a:t>
            </a:r>
            <a:r>
              <a:rPr lang="en-US" altLang="it-IT" sz="2000" dirty="0" smtClean="0"/>
              <a:t> </a:t>
            </a:r>
            <a:r>
              <a:rPr lang="en-US" altLang="it-IT" sz="2000" dirty="0" err="1" smtClean="0"/>
              <a:t>il</a:t>
            </a:r>
            <a:r>
              <a:rPr lang="en-US" altLang="it-IT" sz="2000" dirty="0" smtClean="0"/>
              <a:t> </a:t>
            </a:r>
            <a:r>
              <a:rPr lang="en-US" altLang="it-IT" sz="2000" dirty="0" err="1" smtClean="0"/>
              <a:t>programma</a:t>
            </a:r>
            <a:r>
              <a:rPr lang="en-US" altLang="it-IT" sz="2000" dirty="0" smtClean="0"/>
              <a:t>; se </a:t>
            </a:r>
            <a:r>
              <a:rPr lang="en-US" altLang="it-IT" sz="2000" dirty="0" err="1" smtClean="0"/>
              <a:t>si</a:t>
            </a:r>
            <a:r>
              <a:rPr lang="en-US" altLang="it-IT" sz="2000" dirty="0" smtClean="0"/>
              <a:t> </a:t>
            </a:r>
            <a:r>
              <a:rPr lang="en-US" altLang="it-IT" sz="2000" dirty="0" err="1" smtClean="0"/>
              <a:t>riesce</a:t>
            </a:r>
            <a:r>
              <a:rPr lang="en-US" altLang="it-IT" sz="2000" dirty="0" smtClean="0"/>
              <a:t> </a:t>
            </a:r>
            <a:r>
              <a:rPr lang="en-US" altLang="it-IT" sz="2000" dirty="0" err="1" smtClean="0"/>
              <a:t>si</a:t>
            </a:r>
            <a:r>
              <a:rPr lang="en-US" altLang="it-IT" sz="2000" dirty="0" smtClean="0"/>
              <a:t> è </a:t>
            </a:r>
            <a:r>
              <a:rPr lang="en-US" altLang="it-IT" sz="2000" dirty="0" err="1" smtClean="0"/>
              <a:t>raggiunta</a:t>
            </a:r>
            <a:r>
              <a:rPr lang="en-US" altLang="it-IT" sz="2000" dirty="0" smtClean="0"/>
              <a:t> la </a:t>
            </a:r>
            <a:r>
              <a:rPr lang="en-US" altLang="it-IT" sz="2000" i="1" dirty="0" err="1" smtClean="0"/>
              <a:t>copertura</a:t>
            </a:r>
            <a:r>
              <a:rPr lang="en-US" altLang="it-IT" sz="2000" i="1" dirty="0" smtClean="0"/>
              <a:t> </a:t>
            </a:r>
            <a:r>
              <a:rPr lang="en-US" altLang="it-IT" sz="2000" i="1" dirty="0" err="1" smtClean="0"/>
              <a:t>totale</a:t>
            </a:r>
            <a:r>
              <a:rPr lang="en-US" altLang="it-IT" sz="2000" i="1" dirty="0" smtClean="0"/>
              <a:t> </a:t>
            </a:r>
            <a:r>
              <a:rPr lang="en-US" altLang="it-IT" sz="2000" i="1" dirty="0" err="1" smtClean="0"/>
              <a:t>dei</a:t>
            </a:r>
            <a:r>
              <a:rPr lang="en-US" altLang="it-IT" sz="2000" i="1" dirty="0" smtClean="0"/>
              <a:t> </a:t>
            </a:r>
            <a:r>
              <a:rPr lang="en-US" altLang="it-IT" sz="2000" i="1" dirty="0" err="1" smtClean="0"/>
              <a:t>cammini</a:t>
            </a:r>
            <a:endParaRPr lang="en-US" altLang="it-IT" sz="2000" dirty="0" smtClean="0"/>
          </a:p>
          <a:p>
            <a:pPr marL="1219200" lvl="2" indent="-304800">
              <a:buFontTx/>
              <a:buNone/>
            </a:pPr>
            <a:endParaRPr lang="en-US" altLang="it-IT" sz="1800" dirty="0" smtClean="0"/>
          </a:p>
          <a:p>
            <a:pPr marL="381000" indent="-381000"/>
            <a:r>
              <a:rPr lang="en-US" altLang="it-IT" sz="2000" i="1" dirty="0" err="1" smtClean="0"/>
              <a:t>Copertura</a:t>
            </a:r>
            <a:r>
              <a:rPr lang="en-US" altLang="it-IT" sz="2000" i="1" dirty="0" smtClean="0"/>
              <a:t> </a:t>
            </a:r>
            <a:r>
              <a:rPr lang="en-US" altLang="it-IT" sz="2000" i="1" dirty="0" err="1" smtClean="0"/>
              <a:t>totale</a:t>
            </a:r>
            <a:r>
              <a:rPr lang="en-US" altLang="it-IT" sz="2000" i="1" dirty="0" smtClean="0"/>
              <a:t> </a:t>
            </a:r>
            <a:r>
              <a:rPr lang="en-US" altLang="it-IT" sz="2000" i="1" dirty="0" err="1" smtClean="0"/>
              <a:t>dei</a:t>
            </a:r>
            <a:r>
              <a:rPr lang="en-US" altLang="it-IT" sz="2000" i="1" dirty="0" smtClean="0"/>
              <a:t> </a:t>
            </a:r>
            <a:r>
              <a:rPr lang="en-US" altLang="it-IT" sz="2000" i="1" dirty="0" err="1" smtClean="0"/>
              <a:t>cammini</a:t>
            </a:r>
            <a:r>
              <a:rPr lang="en-US" altLang="it-IT" sz="2000" dirty="0" smtClean="0"/>
              <a:t> per </a:t>
            </a:r>
            <a:r>
              <a:rPr lang="en-US" altLang="it-IT" sz="2000" dirty="0" err="1" smtClean="0"/>
              <a:t>l’esempio</a:t>
            </a:r>
            <a:r>
              <a:rPr lang="en-US" altLang="it-IT" sz="2000" dirty="0" smtClean="0"/>
              <a:t> </a:t>
            </a:r>
            <a:r>
              <a:rPr lang="en-US" altLang="it-IT" sz="2000" dirty="0" err="1" smtClean="0"/>
              <a:t>ottenuta</a:t>
            </a:r>
            <a:r>
              <a:rPr lang="en-US" altLang="it-IT" sz="2000" dirty="0" smtClean="0"/>
              <a:t> con </a:t>
            </a:r>
            <a:r>
              <a:rPr lang="en-US" altLang="it-IT" sz="2000" dirty="0" err="1" smtClean="0"/>
              <a:t>dati</a:t>
            </a:r>
            <a:r>
              <a:rPr lang="en-US" altLang="it-IT" sz="2000" dirty="0" smtClean="0"/>
              <a:t> di test </a:t>
            </a:r>
            <a:r>
              <a:rPr lang="en-US" altLang="it-IT" sz="2000" dirty="0" err="1" smtClean="0"/>
              <a:t>partizionati</a:t>
            </a:r>
            <a:r>
              <a:rPr lang="en-US" altLang="it-IT" sz="2000" dirty="0" smtClean="0"/>
              <a:t> in 4 </a:t>
            </a:r>
            <a:r>
              <a:rPr lang="en-US" altLang="it-IT" sz="2000" dirty="0" err="1" smtClean="0"/>
              <a:t>classi</a:t>
            </a:r>
            <a:r>
              <a:rPr lang="en-US" altLang="it-IT" sz="2000" dirty="0" smtClean="0"/>
              <a:t>; per </a:t>
            </a:r>
            <a:r>
              <a:rPr lang="en-US" altLang="it-IT" sz="2000" dirty="0" err="1" smtClean="0"/>
              <a:t>ognuna</a:t>
            </a:r>
            <a:r>
              <a:rPr lang="en-US" altLang="it-IT" sz="2000" dirty="0" smtClean="0"/>
              <a:t> </a:t>
            </a:r>
            <a:r>
              <a:rPr lang="en-US" altLang="it-IT" sz="2000" dirty="0" err="1" smtClean="0"/>
              <a:t>si</a:t>
            </a:r>
            <a:r>
              <a:rPr lang="en-US" altLang="it-IT" sz="2000" dirty="0" smtClean="0"/>
              <a:t> </a:t>
            </a:r>
            <a:r>
              <a:rPr lang="en-US" altLang="it-IT" sz="2000" dirty="0" err="1" smtClean="0"/>
              <a:t>sceglie</a:t>
            </a:r>
            <a:r>
              <a:rPr lang="en-US" altLang="it-IT" sz="2000" dirty="0" smtClean="0"/>
              <a:t> un </a:t>
            </a:r>
            <a:r>
              <a:rPr lang="en-US" altLang="it-IT" sz="2000" dirty="0" err="1" smtClean="0"/>
              <a:t>dato</a:t>
            </a:r>
            <a:r>
              <a:rPr lang="en-US" altLang="it-IT" sz="2000" dirty="0" smtClean="0"/>
              <a:t> di test </a:t>
            </a:r>
            <a:r>
              <a:rPr lang="en-US" altLang="it-IT" sz="2000" dirty="0" err="1" smtClean="0"/>
              <a:t>rappresentativo</a:t>
            </a:r>
            <a:endParaRPr lang="en-US" altLang="it-IT" sz="2000" dirty="0" smtClean="0"/>
          </a:p>
          <a:p>
            <a:pPr marL="800100" lvl="1" indent="-342900"/>
            <a:r>
              <a:rPr lang="en-US" altLang="it-IT" sz="2400" dirty="0" smtClean="0"/>
              <a:t>(3, 2, 1)  </a:t>
            </a:r>
            <a:r>
              <a:rPr lang="en-US" altLang="it-IT" sz="2400" dirty="0" smtClean="0">
                <a:sym typeface="Symbol" pitchFamily="18" charset="2"/>
              </a:rPr>
              <a:t> </a:t>
            </a:r>
            <a:r>
              <a:rPr lang="en-US" altLang="it-IT" sz="2400" dirty="0" smtClean="0"/>
              <a:t>{(x, y, z) | x &gt; y &gt; z}  (</a:t>
            </a:r>
            <a:r>
              <a:rPr lang="en-US" altLang="it-IT" sz="2400" dirty="0" err="1" smtClean="0"/>
              <a:t>cammino</a:t>
            </a:r>
            <a:r>
              <a:rPr lang="en-US" altLang="it-IT" sz="2400" dirty="0" smtClean="0"/>
              <a:t> 1 2 3)</a:t>
            </a:r>
          </a:p>
          <a:p>
            <a:pPr marL="800100" lvl="1" indent="-342900"/>
            <a:r>
              <a:rPr lang="en-US" altLang="it-IT" sz="2400" dirty="0" smtClean="0"/>
              <a:t>(3, 2, 4)  </a:t>
            </a:r>
            <a:r>
              <a:rPr lang="en-US" altLang="it-IT" sz="2400" dirty="0" smtClean="0">
                <a:sym typeface="Symbol" pitchFamily="18" charset="2"/>
              </a:rPr>
              <a:t> </a:t>
            </a:r>
            <a:r>
              <a:rPr lang="en-US" altLang="it-IT" sz="2400" dirty="0" smtClean="0"/>
              <a:t>{(x, y, z) | x &gt; y &amp;&amp; x &lt;= z} (</a:t>
            </a:r>
            <a:r>
              <a:rPr lang="en-US" altLang="it-IT" sz="2400" dirty="0" err="1" smtClean="0"/>
              <a:t>cammino</a:t>
            </a:r>
            <a:r>
              <a:rPr lang="en-US" altLang="it-IT" sz="2400" dirty="0" smtClean="0"/>
              <a:t> 1 2 4)</a:t>
            </a:r>
          </a:p>
          <a:p>
            <a:pPr marL="800100" lvl="1" indent="-342900"/>
            <a:r>
              <a:rPr lang="en-US" altLang="it-IT" sz="2400" dirty="0" smtClean="0"/>
              <a:t>(1, 2, 1)  </a:t>
            </a:r>
            <a:r>
              <a:rPr lang="en-US" altLang="it-IT" sz="2400" dirty="0" smtClean="0">
                <a:sym typeface="Symbol" pitchFamily="18" charset="2"/>
              </a:rPr>
              <a:t> </a:t>
            </a:r>
            <a:r>
              <a:rPr lang="en-US" altLang="it-IT" sz="2400" dirty="0" smtClean="0"/>
              <a:t>{(x, y, z) | x &lt;= y &amp;&amp; y &gt; z} (</a:t>
            </a:r>
            <a:r>
              <a:rPr lang="en-US" altLang="it-IT" sz="2400" dirty="0" err="1" smtClean="0"/>
              <a:t>cammino</a:t>
            </a:r>
            <a:r>
              <a:rPr lang="en-US" altLang="it-IT" sz="2400" dirty="0" smtClean="0"/>
              <a:t> 1 5 6)</a:t>
            </a:r>
          </a:p>
          <a:p>
            <a:pPr marL="800100" lvl="1" indent="-342900"/>
            <a:r>
              <a:rPr lang="en-US" altLang="it-IT" sz="2400" dirty="0" smtClean="0"/>
              <a:t>(1, 2, 3)  </a:t>
            </a:r>
            <a:r>
              <a:rPr lang="en-US" altLang="it-IT" sz="2400" dirty="0" smtClean="0">
                <a:sym typeface="Symbol" pitchFamily="18" charset="2"/>
              </a:rPr>
              <a:t> </a:t>
            </a:r>
            <a:r>
              <a:rPr lang="en-US" altLang="it-IT" sz="2400" dirty="0" smtClean="0"/>
              <a:t>{(x, y, z) | x &lt; y &amp;&amp; y &lt;= z} (</a:t>
            </a:r>
            <a:r>
              <a:rPr lang="en-US" altLang="it-IT" sz="2400" dirty="0" err="1" smtClean="0"/>
              <a:t>cammino</a:t>
            </a:r>
            <a:r>
              <a:rPr lang="en-US" altLang="it-IT" sz="2400" dirty="0" smtClean="0"/>
              <a:t> 1 5 7)</a:t>
            </a:r>
          </a:p>
          <a:p>
            <a:pPr marL="381000" indent="-381000"/>
            <a:r>
              <a:rPr lang="en-US" altLang="it-IT" sz="2800" dirty="0" smtClean="0"/>
              <a:t>NB: ci </a:t>
            </a:r>
            <a:r>
              <a:rPr lang="en-US" altLang="it-IT" sz="2800" dirty="0" err="1" smtClean="0"/>
              <a:t>sono</a:t>
            </a:r>
            <a:r>
              <a:rPr lang="en-US" altLang="it-IT" sz="2800" dirty="0" smtClean="0"/>
              <a:t> </a:t>
            </a:r>
            <a:r>
              <a:rPr lang="en-US" altLang="it-IT" sz="2800" dirty="0" err="1" smtClean="0"/>
              <a:t>strumenti</a:t>
            </a:r>
            <a:r>
              <a:rPr lang="en-US" altLang="it-IT" sz="2800" dirty="0" smtClean="0"/>
              <a:t> di </a:t>
            </a:r>
            <a:r>
              <a:rPr lang="en-US" altLang="it-IT" sz="2800" dirty="0" err="1" smtClean="0"/>
              <a:t>supporto</a:t>
            </a:r>
            <a:r>
              <a:rPr lang="en-US" altLang="it-IT" sz="2800" dirty="0" smtClean="0"/>
              <a:t> per </a:t>
            </a:r>
            <a:r>
              <a:rPr lang="en-US" altLang="it-IT" sz="2800" dirty="0" err="1" smtClean="0"/>
              <a:t>queste</a:t>
            </a:r>
            <a:r>
              <a:rPr lang="en-US" altLang="it-IT" sz="2800" dirty="0" smtClean="0"/>
              <a:t> </a:t>
            </a:r>
            <a:r>
              <a:rPr lang="en-US" altLang="it-IT" sz="2800" dirty="0" err="1" smtClean="0"/>
              <a:t>attività</a:t>
            </a:r>
            <a:r>
              <a:rPr lang="en-US" altLang="it-IT" sz="2800"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txBox="1">
            <a:spLocks noGrp="1"/>
          </p:cNvSpPr>
          <p:nvPr/>
        </p:nvSpPr>
        <p:spPr bwMode="auto">
          <a:xfrm>
            <a:off x="6553200" y="6248400"/>
            <a:ext cx="1905000" cy="457200"/>
          </a:xfrm>
          <a:prstGeom prst="rect">
            <a:avLst/>
          </a:prstGeom>
          <a:noFill/>
          <a:ln>
            <a:miter lim="800000"/>
            <a:headEnd/>
            <a:tailEnd/>
          </a:ln>
        </p:spPr>
        <p:txBody>
          <a:bodyPr/>
          <a:lstStyle/>
          <a:p>
            <a:pPr algn="r">
              <a:defRPr/>
            </a:pPr>
            <a:endParaRPr lang="en-US" sz="1400" dirty="0">
              <a:latin typeface="+mn-lt"/>
            </a:endParaRPr>
          </a:p>
        </p:txBody>
      </p:sp>
      <p:sp>
        <p:nvSpPr>
          <p:cNvPr id="35843" name="Rectangle 2"/>
          <p:cNvSpPr>
            <a:spLocks noGrp="1" noChangeArrowheads="1"/>
          </p:cNvSpPr>
          <p:nvPr>
            <p:ph type="title" idx="4294967295"/>
          </p:nvPr>
        </p:nvSpPr>
        <p:spPr/>
        <p:txBody>
          <a:bodyPr/>
          <a:lstStyle/>
          <a:p>
            <a:r>
              <a:rPr lang="en-US" altLang="it-IT" smtClean="0"/>
              <a:t>Problemi copertura dei cammini</a:t>
            </a:r>
          </a:p>
        </p:txBody>
      </p:sp>
      <p:sp>
        <p:nvSpPr>
          <p:cNvPr id="35844" name="Rectangle 3"/>
          <p:cNvSpPr>
            <a:spLocks noGrp="1" noChangeArrowheads="1"/>
          </p:cNvSpPr>
          <p:nvPr>
            <p:ph type="body" idx="4294967295"/>
          </p:nvPr>
        </p:nvSpPr>
        <p:spPr>
          <a:xfrm>
            <a:off x="107504" y="1406525"/>
            <a:ext cx="8784976" cy="4527550"/>
          </a:xfrm>
        </p:spPr>
        <p:txBody>
          <a:bodyPr/>
          <a:lstStyle/>
          <a:p>
            <a:r>
              <a:rPr lang="en-US" altLang="it-IT" sz="2400" dirty="0" err="1" smtClean="0"/>
              <a:t>Copertura</a:t>
            </a:r>
            <a:r>
              <a:rPr lang="en-US" altLang="it-IT" sz="2400" dirty="0" smtClean="0"/>
              <a:t> </a:t>
            </a:r>
            <a:r>
              <a:rPr lang="en-US" altLang="it-IT" sz="2400" dirty="0" err="1" smtClean="0"/>
              <a:t>dei</a:t>
            </a:r>
            <a:r>
              <a:rPr lang="en-US" altLang="it-IT" sz="2400" dirty="0" smtClean="0"/>
              <a:t> </a:t>
            </a:r>
            <a:r>
              <a:rPr lang="en-US" altLang="it-IT" sz="2400" dirty="0" err="1" smtClean="0"/>
              <a:t>cammini</a:t>
            </a:r>
            <a:r>
              <a:rPr lang="en-US" altLang="it-IT" sz="2400" dirty="0" smtClean="0"/>
              <a:t> </a:t>
            </a:r>
            <a:r>
              <a:rPr lang="en-US" altLang="it-IT" sz="2400" dirty="0" err="1" smtClean="0"/>
              <a:t>può</a:t>
            </a:r>
            <a:r>
              <a:rPr lang="en-US" altLang="it-IT" sz="2400" dirty="0" smtClean="0"/>
              <a:t> non </a:t>
            </a:r>
            <a:r>
              <a:rPr lang="en-US" altLang="it-IT" sz="2400" dirty="0" err="1" smtClean="0"/>
              <a:t>essere</a:t>
            </a:r>
            <a:r>
              <a:rPr lang="en-US" altLang="it-IT" sz="2400" dirty="0" smtClean="0"/>
              <a:t> </a:t>
            </a:r>
            <a:r>
              <a:rPr lang="en-US" altLang="it-IT" sz="2400" dirty="0" err="1" smtClean="0"/>
              <a:t>sufficiente</a:t>
            </a:r>
            <a:r>
              <a:rPr lang="en-US" altLang="it-IT" sz="2400" dirty="0" smtClean="0"/>
              <a:t> a </a:t>
            </a:r>
            <a:r>
              <a:rPr lang="en-US" altLang="it-IT" sz="2400" dirty="0" err="1" smtClean="0"/>
              <a:t>trovare</a:t>
            </a:r>
            <a:r>
              <a:rPr lang="en-US" altLang="it-IT" sz="2400" dirty="0" smtClean="0"/>
              <a:t> </a:t>
            </a:r>
            <a:r>
              <a:rPr lang="en-US" altLang="it-IT" sz="2400" dirty="0" err="1" smtClean="0"/>
              <a:t>gli</a:t>
            </a:r>
            <a:r>
              <a:rPr lang="en-US" altLang="it-IT" sz="2400" dirty="0" smtClean="0"/>
              <a:t> </a:t>
            </a:r>
            <a:r>
              <a:rPr lang="en-US" altLang="it-IT" sz="2400" dirty="0" err="1" smtClean="0"/>
              <a:t>errori</a:t>
            </a:r>
            <a:endParaRPr lang="en-US" altLang="it-IT" sz="2400" dirty="0" smtClean="0"/>
          </a:p>
          <a:p>
            <a:pPr lvl="2">
              <a:buFontTx/>
              <a:buNone/>
            </a:pPr>
            <a:r>
              <a:rPr lang="en-US" altLang="it-IT" sz="1800" dirty="0" smtClean="0">
                <a:latin typeface="Arial" pitchFamily="34" charset="0"/>
              </a:rPr>
              <a:t>static </a:t>
            </a:r>
            <a:r>
              <a:rPr lang="en-US" altLang="it-IT" sz="1800" dirty="0" err="1" smtClean="0">
                <a:latin typeface="Arial" pitchFamily="34" charset="0"/>
              </a:rPr>
              <a:t>int</a:t>
            </a:r>
            <a:r>
              <a:rPr lang="en-US" altLang="it-IT" sz="1800" dirty="0" smtClean="0">
                <a:latin typeface="Arial" pitchFamily="34" charset="0"/>
              </a:rPr>
              <a:t> </a:t>
            </a:r>
            <a:r>
              <a:rPr lang="en-US" altLang="it-IT" sz="1800" dirty="0" err="1" smtClean="0">
                <a:latin typeface="Arial" pitchFamily="34" charset="0"/>
              </a:rPr>
              <a:t>maxOfThree</a:t>
            </a:r>
            <a:r>
              <a:rPr lang="en-US" altLang="it-IT" sz="1800" dirty="0" smtClean="0">
                <a:latin typeface="Arial" pitchFamily="34" charset="0"/>
              </a:rPr>
              <a:t> (</a:t>
            </a:r>
            <a:r>
              <a:rPr lang="en-US" altLang="it-IT" sz="1800" dirty="0" err="1" smtClean="0">
                <a:latin typeface="Arial" pitchFamily="34" charset="0"/>
              </a:rPr>
              <a:t>int</a:t>
            </a:r>
            <a:r>
              <a:rPr lang="en-US" altLang="it-IT" sz="1800" dirty="0" smtClean="0">
                <a:latin typeface="Arial" pitchFamily="34" charset="0"/>
              </a:rPr>
              <a:t> x, </a:t>
            </a:r>
            <a:r>
              <a:rPr lang="en-US" altLang="it-IT" sz="1800" dirty="0" err="1" smtClean="0">
                <a:latin typeface="Arial" pitchFamily="34" charset="0"/>
              </a:rPr>
              <a:t>int</a:t>
            </a:r>
            <a:r>
              <a:rPr lang="en-US" altLang="it-IT" sz="1800" dirty="0" smtClean="0">
                <a:latin typeface="Arial" pitchFamily="34" charset="0"/>
              </a:rPr>
              <a:t> y, </a:t>
            </a:r>
            <a:r>
              <a:rPr lang="en-US" altLang="it-IT" sz="1800" dirty="0" err="1" smtClean="0">
                <a:latin typeface="Arial" pitchFamily="34" charset="0"/>
              </a:rPr>
              <a:t>int</a:t>
            </a:r>
            <a:r>
              <a:rPr lang="en-US" altLang="it-IT" sz="1800" dirty="0" smtClean="0">
                <a:latin typeface="Arial" pitchFamily="34" charset="0"/>
              </a:rPr>
              <a:t> z) {</a:t>
            </a:r>
          </a:p>
          <a:p>
            <a:pPr lvl="2">
              <a:buFontTx/>
              <a:buNone/>
            </a:pPr>
            <a:r>
              <a:rPr lang="en-US" altLang="it-IT" sz="1800" dirty="0" smtClean="0">
                <a:latin typeface="Arial" pitchFamily="34" charset="0"/>
              </a:rPr>
              <a:t>  if (x &gt; y) return x; else return y;</a:t>
            </a:r>
          </a:p>
          <a:p>
            <a:pPr lvl="2">
              <a:buFontTx/>
              <a:buNone/>
            </a:pPr>
            <a:r>
              <a:rPr lang="en-US" altLang="it-IT" sz="1800" dirty="0" smtClean="0">
                <a:latin typeface="Arial" pitchFamily="34" charset="0"/>
              </a:rPr>
              <a:t>}</a:t>
            </a:r>
          </a:p>
          <a:p>
            <a:pPr lvl="1"/>
            <a:r>
              <a:rPr lang="en-US" altLang="it-IT" sz="2000" dirty="0" smtClean="0"/>
              <a:t>Test </a:t>
            </a:r>
            <a:r>
              <a:rPr lang="en-US" altLang="it-IT" sz="2000" dirty="0" err="1" smtClean="0"/>
              <a:t>contenente</a:t>
            </a:r>
            <a:r>
              <a:rPr lang="en-US" altLang="it-IT" sz="2000" dirty="0" smtClean="0"/>
              <a:t> solo </a:t>
            </a:r>
            <a:r>
              <a:rPr lang="en-US" altLang="it-IT" sz="2000" dirty="0" err="1" smtClean="0"/>
              <a:t>i</a:t>
            </a:r>
            <a:r>
              <a:rPr lang="en-US" altLang="it-IT" sz="2000" dirty="0" smtClean="0"/>
              <a:t> </a:t>
            </a:r>
            <a:r>
              <a:rPr lang="en-US" altLang="it-IT" sz="2000" dirty="0" err="1" smtClean="0"/>
              <a:t>dati</a:t>
            </a:r>
            <a:r>
              <a:rPr lang="en-US" altLang="it-IT" sz="2000" dirty="0" smtClean="0"/>
              <a:t>  (2, 1, 1)  e  (1, 3, 2) </a:t>
            </a:r>
            <a:r>
              <a:rPr lang="en-US" altLang="it-IT" sz="2000" dirty="0" err="1" smtClean="0"/>
              <a:t>copre</a:t>
            </a:r>
            <a:r>
              <a:rPr lang="en-US" altLang="it-IT" sz="2000" dirty="0" smtClean="0"/>
              <a:t> </a:t>
            </a:r>
            <a:r>
              <a:rPr lang="en-US" altLang="it-IT" sz="2000" dirty="0" err="1" smtClean="0"/>
              <a:t>tutti</a:t>
            </a:r>
            <a:r>
              <a:rPr lang="en-US" altLang="it-IT" sz="2000" dirty="0" smtClean="0"/>
              <a:t> </a:t>
            </a:r>
            <a:r>
              <a:rPr lang="en-US" altLang="it-IT" sz="2000" dirty="0" err="1" smtClean="0"/>
              <a:t>i</a:t>
            </a:r>
            <a:r>
              <a:rPr lang="en-US" altLang="it-IT" sz="2000" dirty="0" smtClean="0"/>
              <a:t> </a:t>
            </a:r>
            <a:r>
              <a:rPr lang="en-US" altLang="it-IT" sz="2000" dirty="0" err="1" smtClean="0"/>
              <a:t>cammini</a:t>
            </a:r>
            <a:r>
              <a:rPr lang="en-US" altLang="it-IT" sz="2000" dirty="0" smtClean="0"/>
              <a:t> ma non </a:t>
            </a:r>
            <a:r>
              <a:rPr lang="en-US" altLang="it-IT" sz="2000" dirty="0" err="1" smtClean="0"/>
              <a:t>trova</a:t>
            </a:r>
            <a:r>
              <a:rPr lang="en-US" altLang="it-IT" sz="2000" dirty="0" smtClean="0"/>
              <a:t> </a:t>
            </a:r>
            <a:r>
              <a:rPr lang="en-US" altLang="it-IT" sz="2000" dirty="0" err="1" smtClean="0"/>
              <a:t>l’errore</a:t>
            </a:r>
            <a:r>
              <a:rPr lang="en-US" altLang="it-IT" sz="2000" dirty="0" smtClean="0"/>
              <a:t>!</a:t>
            </a:r>
          </a:p>
          <a:p>
            <a:pPr lvl="1"/>
            <a:r>
              <a:rPr lang="en-US" altLang="it-IT" sz="2000" dirty="0" smtClean="0"/>
              <a:t>Il </a:t>
            </a:r>
            <a:r>
              <a:rPr lang="en-US" altLang="it-IT" sz="2000" dirty="0" err="1" smtClean="0"/>
              <a:t>motivo</a:t>
            </a:r>
            <a:r>
              <a:rPr lang="en-US" altLang="it-IT" sz="2000" dirty="0" smtClean="0"/>
              <a:t> è </a:t>
            </a:r>
            <a:r>
              <a:rPr lang="en-US" altLang="it-IT" sz="2000" dirty="0" err="1" smtClean="0"/>
              <a:t>che</a:t>
            </a:r>
            <a:r>
              <a:rPr lang="en-US" altLang="it-IT" sz="2000" dirty="0" smtClean="0"/>
              <a:t> </a:t>
            </a:r>
            <a:r>
              <a:rPr lang="en-US" altLang="it-IT" sz="2000" dirty="0" err="1" smtClean="0"/>
              <a:t>nel</a:t>
            </a:r>
            <a:r>
              <a:rPr lang="en-US" altLang="it-IT" sz="2000" dirty="0" smtClean="0"/>
              <a:t> </a:t>
            </a:r>
            <a:r>
              <a:rPr lang="en-US" altLang="it-IT" sz="2000" dirty="0" err="1" smtClean="0"/>
              <a:t>programma</a:t>
            </a:r>
            <a:r>
              <a:rPr lang="en-US" altLang="it-IT" sz="2000" dirty="0" smtClean="0"/>
              <a:t> “</a:t>
            </a:r>
            <a:r>
              <a:rPr lang="en-US" altLang="it-IT" sz="2000" dirty="0" err="1" smtClean="0"/>
              <a:t>manca</a:t>
            </a:r>
            <a:r>
              <a:rPr lang="en-US" altLang="it-IT" sz="2000" dirty="0" smtClean="0"/>
              <a:t>” un </a:t>
            </a:r>
            <a:r>
              <a:rPr lang="en-US" altLang="it-IT" sz="2000" dirty="0" err="1" smtClean="0"/>
              <a:t>cammino</a:t>
            </a:r>
            <a:r>
              <a:rPr lang="en-US" altLang="it-IT" sz="2000" dirty="0" smtClean="0"/>
              <a:t> </a:t>
            </a:r>
            <a:r>
              <a:rPr lang="en-US" altLang="it-IT" sz="2000" dirty="0" err="1" smtClean="0"/>
              <a:t>che</a:t>
            </a:r>
            <a:r>
              <a:rPr lang="en-US" altLang="it-IT" sz="2000" dirty="0" smtClean="0"/>
              <a:t> </a:t>
            </a:r>
            <a:r>
              <a:rPr lang="en-US" altLang="it-IT" sz="2000" dirty="0" err="1" smtClean="0"/>
              <a:t>tratta</a:t>
            </a:r>
            <a:r>
              <a:rPr lang="en-US" altLang="it-IT" sz="2000" dirty="0" smtClean="0"/>
              <a:t> la </a:t>
            </a:r>
            <a:r>
              <a:rPr lang="en-US" altLang="it-IT" sz="2000" dirty="0" err="1" smtClean="0"/>
              <a:t>variabile</a:t>
            </a:r>
            <a:r>
              <a:rPr lang="en-US" altLang="it-IT" sz="2000" dirty="0" smtClean="0"/>
              <a:t> z</a:t>
            </a:r>
          </a:p>
          <a:p>
            <a:pPr lvl="1"/>
            <a:r>
              <a:rPr lang="en-US" altLang="it-IT" sz="2000" dirty="0" err="1" smtClean="0"/>
              <a:t>Errore</a:t>
            </a:r>
            <a:r>
              <a:rPr lang="en-US" altLang="it-IT" sz="2000" dirty="0" smtClean="0"/>
              <a:t> </a:t>
            </a:r>
            <a:r>
              <a:rPr lang="en-US" altLang="it-IT" sz="2000" dirty="0" err="1" smtClean="0"/>
              <a:t>viene</a:t>
            </a:r>
            <a:r>
              <a:rPr lang="en-US" altLang="it-IT" sz="2000" dirty="0" smtClean="0"/>
              <a:t> </a:t>
            </a:r>
            <a:r>
              <a:rPr lang="en-US" altLang="it-IT" sz="2000" dirty="0" err="1" smtClean="0"/>
              <a:t>trovato</a:t>
            </a:r>
            <a:r>
              <a:rPr lang="en-US" altLang="it-IT" sz="2000" dirty="0" smtClean="0"/>
              <a:t> </a:t>
            </a:r>
            <a:r>
              <a:rPr lang="en-US" altLang="it-IT" sz="2000" dirty="0" err="1" smtClean="0"/>
              <a:t>facilmente</a:t>
            </a:r>
            <a:r>
              <a:rPr lang="en-US" altLang="it-IT" sz="2000" dirty="0" smtClean="0"/>
              <a:t> con test </a:t>
            </a:r>
            <a:r>
              <a:rPr lang="en-US" altLang="it-IT" sz="2000" dirty="0" err="1" smtClean="0"/>
              <a:t>funzionale</a:t>
            </a:r>
            <a:endParaRPr lang="en-US" altLang="it-IT" sz="2000" dirty="0" smtClean="0"/>
          </a:p>
          <a:p>
            <a:r>
              <a:rPr lang="en-US" altLang="it-IT" sz="2400" dirty="0" smtClean="0"/>
              <a:t>In </a:t>
            </a:r>
            <a:r>
              <a:rPr lang="en-US" altLang="it-IT" sz="2400" dirty="0" err="1" smtClean="0"/>
              <a:t>generale</a:t>
            </a:r>
            <a:r>
              <a:rPr lang="en-US" altLang="it-IT" sz="2400" dirty="0" smtClean="0"/>
              <a:t>, test </a:t>
            </a:r>
            <a:r>
              <a:rPr lang="en-US" altLang="it-IT" sz="2400" dirty="0" err="1" smtClean="0"/>
              <a:t>strutturale</a:t>
            </a:r>
            <a:r>
              <a:rPr lang="en-US" altLang="it-IT" sz="2400" dirty="0" smtClean="0"/>
              <a:t> non </a:t>
            </a:r>
            <a:r>
              <a:rPr lang="en-US" altLang="it-IT" sz="2400" dirty="0" err="1" smtClean="0"/>
              <a:t>può</a:t>
            </a:r>
            <a:r>
              <a:rPr lang="en-US" altLang="it-IT" sz="2400" dirty="0" smtClean="0"/>
              <a:t> </a:t>
            </a:r>
            <a:r>
              <a:rPr lang="en-US" altLang="it-IT" sz="2400" dirty="0" err="1" smtClean="0"/>
              <a:t>scoprire</a:t>
            </a:r>
            <a:r>
              <a:rPr lang="en-US" altLang="it-IT" sz="2400" dirty="0" smtClean="0"/>
              <a:t> </a:t>
            </a:r>
            <a:r>
              <a:rPr lang="en-US" altLang="it-IT" sz="2400" dirty="0" err="1" smtClean="0"/>
              <a:t>assenza</a:t>
            </a:r>
            <a:r>
              <a:rPr lang="en-US" altLang="it-IT" sz="2400" dirty="0" smtClean="0"/>
              <a:t> di </a:t>
            </a:r>
            <a:r>
              <a:rPr lang="en-US" altLang="it-IT" sz="2400" dirty="0" err="1" smtClean="0"/>
              <a:t>cammini</a:t>
            </a:r>
            <a:r>
              <a:rPr lang="en-US" altLang="it-IT" sz="2400" dirty="0" smtClean="0"/>
              <a:t>, ma solo (</a:t>
            </a:r>
            <a:r>
              <a:rPr lang="en-US" altLang="it-IT" sz="2400" dirty="0" err="1" smtClean="0"/>
              <a:t>eventualmente</a:t>
            </a:r>
            <a:r>
              <a:rPr lang="en-US" altLang="it-IT" sz="2400" dirty="0" smtClean="0"/>
              <a:t>) </a:t>
            </a:r>
            <a:r>
              <a:rPr lang="en-US" altLang="it-IT" sz="2400" dirty="0" err="1" smtClean="0"/>
              <a:t>trovare</a:t>
            </a:r>
            <a:r>
              <a:rPr lang="en-US" altLang="it-IT" sz="2400" dirty="0" smtClean="0"/>
              <a:t> </a:t>
            </a:r>
            <a:r>
              <a:rPr lang="en-US" altLang="it-IT" sz="2400" dirty="0" err="1" smtClean="0"/>
              <a:t>errori</a:t>
            </a:r>
            <a:r>
              <a:rPr lang="en-US" altLang="it-IT" sz="2400" dirty="0" smtClean="0"/>
              <a:t> </a:t>
            </a:r>
            <a:r>
              <a:rPr lang="en-US" altLang="it-IT" sz="2400" dirty="0" err="1" smtClean="0"/>
              <a:t>nei</a:t>
            </a:r>
            <a:r>
              <a:rPr lang="en-US" altLang="it-IT" sz="2400" dirty="0" smtClean="0"/>
              <a:t> </a:t>
            </a:r>
            <a:r>
              <a:rPr lang="en-US" altLang="it-IT" sz="2400" dirty="0" err="1" smtClean="0"/>
              <a:t>cammini</a:t>
            </a:r>
            <a:r>
              <a:rPr lang="en-US" altLang="it-IT" sz="2400" dirty="0" smtClean="0"/>
              <a:t> </a:t>
            </a:r>
            <a:r>
              <a:rPr lang="en-US" altLang="it-IT" sz="2400" dirty="0" err="1" smtClean="0"/>
              <a:t>esistenti</a:t>
            </a:r>
            <a:r>
              <a:rPr lang="en-US" altLang="it-IT" sz="2400" dirty="0" smtClean="0"/>
              <a:t>. </a:t>
            </a:r>
          </a:p>
          <a:p>
            <a:pPr lvl="1">
              <a:buFontTx/>
              <a:buNone/>
            </a:pPr>
            <a:r>
              <a:rPr lang="en-US" altLang="it-IT" sz="2000" dirty="0" smtClean="0">
                <a:sym typeface="Symbol" pitchFamily="18" charset="2"/>
              </a:rPr>
              <a:t>  </a:t>
            </a:r>
            <a:r>
              <a:rPr lang="en-US" altLang="it-IT" sz="2000" dirty="0" smtClean="0"/>
              <a:t>Test </a:t>
            </a:r>
            <a:r>
              <a:rPr lang="en-US" altLang="it-IT" sz="2000" dirty="0" err="1" smtClean="0"/>
              <a:t>strutturale</a:t>
            </a:r>
            <a:r>
              <a:rPr lang="en-US" altLang="it-IT" sz="2000" dirty="0" smtClean="0"/>
              <a:t> </a:t>
            </a:r>
            <a:r>
              <a:rPr lang="en-US" altLang="it-IT" sz="2000" dirty="0" err="1" smtClean="0"/>
              <a:t>va</a:t>
            </a:r>
            <a:r>
              <a:rPr lang="en-US" altLang="it-IT" sz="2000" dirty="0" smtClean="0"/>
              <a:t> </a:t>
            </a:r>
            <a:r>
              <a:rPr lang="en-US" altLang="it-IT" sz="2000" b="1" dirty="0" err="1" smtClean="0"/>
              <a:t>sempre</a:t>
            </a:r>
            <a:r>
              <a:rPr lang="en-US" altLang="it-IT" sz="2000" dirty="0" smtClean="0"/>
              <a:t> </a:t>
            </a:r>
            <a:r>
              <a:rPr lang="en-US" altLang="it-IT" sz="2000" dirty="0" err="1" smtClean="0"/>
              <a:t>complementato</a:t>
            </a:r>
            <a:r>
              <a:rPr lang="en-US" altLang="it-IT" sz="2000" dirty="0" smtClean="0"/>
              <a:t> con </a:t>
            </a:r>
            <a:r>
              <a:rPr lang="en-US" altLang="it-IT" sz="2000" dirty="0" err="1" smtClean="0"/>
              <a:t>quello</a:t>
            </a:r>
            <a:r>
              <a:rPr lang="en-US" altLang="it-IT" sz="2000" dirty="0" smtClean="0"/>
              <a:t> </a:t>
            </a:r>
            <a:r>
              <a:rPr lang="en-US" altLang="it-IT" sz="2000" dirty="0" err="1" smtClean="0"/>
              <a:t>funzionale</a:t>
            </a:r>
            <a:endParaRPr lang="en-US" altLang="it-IT" sz="2000" dirty="0" smtClean="0"/>
          </a:p>
          <a:p>
            <a:endParaRPr lang="en-US" altLang="it-IT"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idx="4294967295"/>
          </p:nvPr>
        </p:nvSpPr>
        <p:spPr>
          <a:xfrm>
            <a:off x="685800" y="457200"/>
            <a:ext cx="7772400" cy="609600"/>
          </a:xfrm>
        </p:spPr>
        <p:txBody>
          <a:bodyPr/>
          <a:lstStyle/>
          <a:p>
            <a:r>
              <a:rPr lang="en-US" altLang="it-IT" smtClean="0"/>
              <a:t>Test Strutturale: cicli</a:t>
            </a:r>
          </a:p>
        </p:txBody>
      </p:sp>
      <p:sp>
        <p:nvSpPr>
          <p:cNvPr id="36868" name="Rectangle 3"/>
          <p:cNvSpPr>
            <a:spLocks noGrp="1" noChangeArrowheads="1"/>
          </p:cNvSpPr>
          <p:nvPr>
            <p:ph type="body" idx="4294967295"/>
          </p:nvPr>
        </p:nvSpPr>
        <p:spPr>
          <a:xfrm>
            <a:off x="457200" y="1066800"/>
            <a:ext cx="8229600" cy="5105400"/>
          </a:xfrm>
        </p:spPr>
        <p:txBody>
          <a:bodyPr/>
          <a:lstStyle/>
          <a:p>
            <a:pPr>
              <a:lnSpc>
                <a:spcPct val="90000"/>
              </a:lnSpc>
            </a:pPr>
            <a:r>
              <a:rPr lang="en-US" altLang="it-IT" smtClean="0"/>
              <a:t>Copertura totale dei cammini è impossibile da raggiungere, in pratica. </a:t>
            </a:r>
          </a:p>
          <a:p>
            <a:pPr lvl="1">
              <a:lnSpc>
                <a:spcPct val="90000"/>
              </a:lnSpc>
            </a:pPr>
            <a:r>
              <a:rPr lang="en-US" altLang="it-IT" sz="2400" smtClean="0"/>
              <a:t>Un cammino è infatti un percorso che può ripassare più volte su stessa istruzione durante un ciclo</a:t>
            </a:r>
          </a:p>
          <a:p>
            <a:pPr>
              <a:lnSpc>
                <a:spcPct val="90000"/>
              </a:lnSpc>
            </a:pPr>
            <a:r>
              <a:rPr lang="en-US" altLang="it-IT" smtClean="0"/>
              <a:t>Esempio:</a:t>
            </a:r>
          </a:p>
          <a:p>
            <a:pPr lvl="2">
              <a:lnSpc>
                <a:spcPct val="90000"/>
              </a:lnSpc>
              <a:buFontTx/>
              <a:buNone/>
            </a:pPr>
            <a:r>
              <a:rPr lang="en-US" altLang="it-IT" sz="1600" smtClean="0">
                <a:latin typeface="Courier New" pitchFamily="49" charset="0"/>
              </a:rPr>
              <a:t>  </a:t>
            </a:r>
            <a:r>
              <a:rPr lang="en-US" altLang="it-IT" smtClean="0">
                <a:latin typeface="Arial" pitchFamily="34" charset="0"/>
              </a:rPr>
              <a:t>j = k;</a:t>
            </a:r>
          </a:p>
          <a:p>
            <a:pPr lvl="2">
              <a:lnSpc>
                <a:spcPct val="90000"/>
              </a:lnSpc>
              <a:buFontTx/>
              <a:buNone/>
            </a:pPr>
            <a:r>
              <a:rPr lang="en-US" altLang="it-IT" smtClean="0">
                <a:latin typeface="Arial" pitchFamily="34" charset="0"/>
              </a:rPr>
              <a:t>  for (int i = 1;  i &lt;= 100;  i++  )</a:t>
            </a:r>
          </a:p>
          <a:p>
            <a:pPr lvl="2">
              <a:lnSpc>
                <a:spcPct val="90000"/>
              </a:lnSpc>
              <a:buFontTx/>
              <a:buNone/>
            </a:pPr>
            <a:r>
              <a:rPr lang="en-US" altLang="it-IT" smtClean="0">
                <a:latin typeface="Arial" pitchFamily="34" charset="0"/>
              </a:rPr>
              <a:t>    if (Tests.pred(i*j)) j++;   </a:t>
            </a:r>
          </a:p>
          <a:p>
            <a:pPr>
              <a:lnSpc>
                <a:spcPct val="90000"/>
              </a:lnSpc>
            </a:pPr>
            <a:r>
              <a:rPr lang="en-US" altLang="it-IT" smtClean="0"/>
              <a:t>Predicato </a:t>
            </a:r>
            <a:r>
              <a:rPr lang="en-US" altLang="it-IT" smtClean="0">
                <a:latin typeface="Arial" pitchFamily="34" charset="0"/>
              </a:rPr>
              <a:t>pred</a:t>
            </a:r>
            <a:r>
              <a:rPr lang="en-US" altLang="it-IT" smtClean="0"/>
              <a:t> può essere vero o falso, indipendentemente, per qualsiasi valore i*j, con 1&lt;=i&lt;=100; </a:t>
            </a:r>
          </a:p>
          <a:p>
            <a:pPr lvl="1">
              <a:lnSpc>
                <a:spcPct val="90000"/>
              </a:lnSpc>
            </a:pPr>
            <a:r>
              <a:rPr lang="en-US" altLang="it-IT" sz="2000" smtClean="0"/>
              <a:t>per ogni cammino che porta a i-sima iterazione, ci sono 2 cammini che portano alla (i+1)-sima iterazione; in tutto, 2</a:t>
            </a:r>
            <a:r>
              <a:rPr lang="en-US" altLang="it-IT" sz="2000" baseline="30000" smtClean="0"/>
              <a:t>100</a:t>
            </a:r>
            <a:r>
              <a:rPr lang="en-US" altLang="it-IT" sz="2000" smtClean="0"/>
              <a:t> possibili cammini</a:t>
            </a:r>
            <a:endParaRPr lang="en-US" altLang="it-IT"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5"/>
          <p:cNvSpPr txBox="1">
            <a:spLocks noGrp="1"/>
          </p:cNvSpPr>
          <p:nvPr/>
        </p:nvSpPr>
        <p:spPr bwMode="auto">
          <a:xfrm>
            <a:off x="6553200" y="6248400"/>
            <a:ext cx="1905000" cy="457200"/>
          </a:xfrm>
          <a:prstGeom prst="rect">
            <a:avLst/>
          </a:prstGeom>
          <a:noFill/>
          <a:ln>
            <a:miter lim="800000"/>
            <a:headEnd/>
            <a:tailEnd/>
          </a:ln>
        </p:spPr>
        <p:txBody>
          <a:bodyPr/>
          <a:lstStyle/>
          <a:p>
            <a:pPr algn="r">
              <a:defRPr/>
            </a:pPr>
            <a:fld id="{6099FFA7-7317-4D5E-BF42-F508C174F92E}" type="slidenum">
              <a:rPr lang="en-US" sz="1400">
                <a:latin typeface="+mn-lt"/>
              </a:rPr>
              <a:pPr algn="r">
                <a:defRPr/>
              </a:pPr>
              <a:t>35</a:t>
            </a:fld>
            <a:endParaRPr lang="en-US" sz="1400">
              <a:latin typeface="+mn-lt"/>
            </a:endParaRPr>
          </a:p>
        </p:txBody>
      </p:sp>
      <p:sp>
        <p:nvSpPr>
          <p:cNvPr id="37891" name="Rectangle 2"/>
          <p:cNvSpPr>
            <a:spLocks noGrp="1" noChangeArrowheads="1"/>
          </p:cNvSpPr>
          <p:nvPr>
            <p:ph type="title" idx="4294967295"/>
          </p:nvPr>
        </p:nvSpPr>
        <p:spPr/>
        <p:txBody>
          <a:bodyPr/>
          <a:lstStyle/>
          <a:p>
            <a:r>
              <a:rPr lang="it-IT" altLang="it-IT" smtClean="0"/>
              <a:t>Copertura con i cicli</a:t>
            </a:r>
          </a:p>
        </p:txBody>
      </p:sp>
      <p:sp>
        <p:nvSpPr>
          <p:cNvPr id="37892" name="Rectangle 3"/>
          <p:cNvSpPr>
            <a:spLocks noGrp="1" noChangeArrowheads="1"/>
          </p:cNvSpPr>
          <p:nvPr>
            <p:ph type="body" idx="4294967295"/>
          </p:nvPr>
        </p:nvSpPr>
        <p:spPr>
          <a:xfrm>
            <a:off x="484188" y="1335088"/>
            <a:ext cx="8229600" cy="4525962"/>
          </a:xfrm>
        </p:spPr>
        <p:txBody>
          <a:bodyPr/>
          <a:lstStyle/>
          <a:p>
            <a:pPr>
              <a:lnSpc>
                <a:spcPct val="90000"/>
              </a:lnSpc>
            </a:pPr>
            <a:r>
              <a:rPr lang="en-US" altLang="it-IT" sz="2800" smtClean="0"/>
              <a:t>Copertura totale impossibile, ci si accontenta di “approssimazione”: si preparano dati per poche iterazioni (p.es. 2)</a:t>
            </a:r>
          </a:p>
          <a:p>
            <a:pPr lvl="2">
              <a:lnSpc>
                <a:spcPct val="90000"/>
              </a:lnSpc>
              <a:buFontTx/>
              <a:buNone/>
            </a:pPr>
            <a:r>
              <a:rPr lang="en-US" altLang="it-IT" sz="2000" smtClean="0">
                <a:latin typeface="Arial" pitchFamily="34" charset="0"/>
              </a:rPr>
              <a:t>j = k;</a:t>
            </a:r>
          </a:p>
          <a:p>
            <a:pPr lvl="2">
              <a:lnSpc>
                <a:spcPct val="90000"/>
              </a:lnSpc>
              <a:buFontTx/>
              <a:buNone/>
            </a:pPr>
            <a:r>
              <a:rPr lang="en-US" altLang="it-IT" sz="2000" smtClean="0">
                <a:latin typeface="Arial" pitchFamily="34" charset="0"/>
              </a:rPr>
              <a:t>  for (int i = 1;  i &lt;= 100;  i++  )</a:t>
            </a:r>
          </a:p>
          <a:p>
            <a:pPr lvl="2">
              <a:lnSpc>
                <a:spcPct val="90000"/>
              </a:lnSpc>
              <a:buFontTx/>
              <a:buNone/>
            </a:pPr>
            <a:r>
              <a:rPr lang="en-US" altLang="it-IT" sz="2000" smtClean="0">
                <a:latin typeface="Arial" pitchFamily="34" charset="0"/>
              </a:rPr>
              <a:t>    if (Tests.pred(i*j)) j++;   </a:t>
            </a:r>
          </a:p>
          <a:p>
            <a:pPr>
              <a:lnSpc>
                <a:spcPct val="90000"/>
              </a:lnSpc>
            </a:pPr>
            <a:r>
              <a:rPr lang="en-US" altLang="it-IT" sz="2800" smtClean="0"/>
              <a:t>Trasformato in:</a:t>
            </a:r>
          </a:p>
          <a:p>
            <a:pPr lvl="2">
              <a:lnSpc>
                <a:spcPct val="90000"/>
              </a:lnSpc>
              <a:buFontTx/>
              <a:buNone/>
            </a:pPr>
            <a:r>
              <a:rPr lang="en-US" altLang="it-IT" sz="2000" smtClean="0">
                <a:latin typeface="Courier New" pitchFamily="49" charset="0"/>
              </a:rPr>
              <a:t> </a:t>
            </a:r>
            <a:r>
              <a:rPr lang="en-US" altLang="it-IT" sz="2000" smtClean="0">
                <a:latin typeface="Arial" pitchFamily="34" charset="0"/>
              </a:rPr>
              <a:t>j = k;</a:t>
            </a:r>
          </a:p>
          <a:p>
            <a:pPr lvl="2">
              <a:lnSpc>
                <a:spcPct val="90000"/>
              </a:lnSpc>
              <a:buFontTx/>
              <a:buNone/>
            </a:pPr>
            <a:r>
              <a:rPr lang="en-US" altLang="it-IT" sz="2000" smtClean="0">
                <a:latin typeface="Arial" pitchFamily="34" charset="0"/>
              </a:rPr>
              <a:t>  for (int i = 1;  i &lt;= 2;  i++  )</a:t>
            </a:r>
          </a:p>
          <a:p>
            <a:pPr lvl="2">
              <a:lnSpc>
                <a:spcPct val="90000"/>
              </a:lnSpc>
              <a:buFontTx/>
              <a:buNone/>
            </a:pPr>
            <a:r>
              <a:rPr lang="en-US" altLang="it-IT" sz="2000" smtClean="0">
                <a:latin typeface="Arial" pitchFamily="34" charset="0"/>
              </a:rPr>
              <a:t>    if (Tests.pred(i*j)) j++;</a:t>
            </a:r>
            <a:r>
              <a:rPr lang="en-US" altLang="it-IT" sz="2000" smtClean="0">
                <a:latin typeface="Courier New" pitchFamily="49" charset="0"/>
              </a:rPr>
              <a:t>   </a:t>
            </a:r>
          </a:p>
          <a:p>
            <a:pPr>
              <a:lnSpc>
                <a:spcPct val="90000"/>
              </a:lnSpc>
            </a:pPr>
            <a:r>
              <a:rPr lang="en-US" altLang="it-IT" sz="2800" smtClean="0"/>
              <a:t>Ora bastano dati per i 4 casi </a:t>
            </a:r>
          </a:p>
          <a:p>
            <a:pPr lvl="1">
              <a:lnSpc>
                <a:spcPct val="90000"/>
              </a:lnSpc>
              <a:buFontTx/>
              <a:buNone/>
            </a:pPr>
            <a:r>
              <a:rPr lang="en-US" altLang="it-IT" sz="2400" smtClean="0"/>
              <a:t>	1. pred(k) &amp;&amp; pred(2k+2)	2. pred(k) &amp;&amp; ! pred(2k+2)</a:t>
            </a:r>
          </a:p>
          <a:p>
            <a:pPr lvl="1">
              <a:lnSpc>
                <a:spcPct val="90000"/>
              </a:lnSpc>
              <a:buFontTx/>
              <a:buNone/>
            </a:pPr>
            <a:r>
              <a:rPr lang="en-US" altLang="it-IT" sz="2400" smtClean="0"/>
              <a:t>	3. ! pred(k) &amp;&amp; pred(2k)	4. ! pred(k) &amp;&amp; ! pred(2k)</a:t>
            </a:r>
            <a:endParaRPr lang="it-IT" altLang="it-IT" sz="20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533400" y="304800"/>
            <a:ext cx="7772400" cy="1143000"/>
          </a:xfrm>
          <a:noFill/>
        </p:spPr>
        <p:txBody>
          <a:bodyPr lIns="90488" tIns="44450" rIns="90488" bIns="44450"/>
          <a:lstStyle/>
          <a:p>
            <a:pPr eaLnBrk="1" hangingPunct="1"/>
            <a:r>
              <a:rPr lang="en-US" altLang="en-US" smtClean="0"/>
              <a:t>Copertura strutturale</a:t>
            </a:r>
          </a:p>
        </p:txBody>
      </p:sp>
      <p:sp>
        <p:nvSpPr>
          <p:cNvPr id="38915" name="Rectangle 3"/>
          <p:cNvSpPr>
            <a:spLocks noGrp="1" noChangeArrowheads="1"/>
          </p:cNvSpPr>
          <p:nvPr>
            <p:ph type="body" idx="4294967295"/>
          </p:nvPr>
        </p:nvSpPr>
        <p:spPr>
          <a:xfrm>
            <a:off x="683568" y="1484784"/>
            <a:ext cx="7731125" cy="4876800"/>
          </a:xfrm>
          <a:noFill/>
        </p:spPr>
        <p:txBody>
          <a:bodyPr lIns="90488" tIns="44450" rIns="90488" bIns="44450"/>
          <a:lstStyle/>
          <a:p>
            <a:pPr eaLnBrk="1" hangingPunct="1"/>
            <a:r>
              <a:rPr lang="en-US" altLang="en-US" sz="2000" dirty="0" err="1" smtClean="0"/>
              <a:t>Criterio</a:t>
            </a:r>
            <a:r>
              <a:rPr lang="en-US" altLang="en-US" sz="2000" dirty="0" smtClean="0"/>
              <a:t> di (in)</a:t>
            </a:r>
            <a:r>
              <a:rPr lang="en-US" altLang="en-US" sz="2000" dirty="0" err="1" smtClean="0"/>
              <a:t>adequatezza</a:t>
            </a:r>
            <a:r>
              <a:rPr lang="en-US" altLang="en-US" sz="2000" dirty="0" smtClean="0"/>
              <a:t> </a:t>
            </a:r>
          </a:p>
          <a:p>
            <a:pPr lvl="1" eaLnBrk="1" hangingPunct="1"/>
            <a:r>
              <a:rPr lang="en-US" altLang="en-US" sz="2000" dirty="0" smtClean="0"/>
              <a:t>Se </a:t>
            </a:r>
            <a:r>
              <a:rPr lang="en-US" altLang="en-US" sz="2000" dirty="0" err="1" smtClean="0"/>
              <a:t>parti</a:t>
            </a:r>
            <a:r>
              <a:rPr lang="en-US" altLang="en-US" sz="2000" dirty="0" smtClean="0"/>
              <a:t> </a:t>
            </a:r>
            <a:r>
              <a:rPr lang="en-US" altLang="en-US" sz="2000" dirty="0" err="1" smtClean="0"/>
              <a:t>significative</a:t>
            </a:r>
            <a:r>
              <a:rPr lang="en-US" altLang="en-US" sz="2000" dirty="0" smtClean="0"/>
              <a:t> </a:t>
            </a:r>
            <a:r>
              <a:rPr lang="en-US" altLang="en-US" sz="2000" dirty="0" err="1" smtClean="0"/>
              <a:t>della</a:t>
            </a:r>
            <a:r>
              <a:rPr lang="en-US" altLang="en-US" sz="2000" dirty="0" smtClean="0"/>
              <a:t> </a:t>
            </a:r>
            <a:r>
              <a:rPr lang="en-US" altLang="en-US" sz="2000" dirty="0" err="1" smtClean="0"/>
              <a:t>struttura</a:t>
            </a:r>
            <a:r>
              <a:rPr lang="en-US" altLang="en-US" sz="2000" dirty="0" smtClean="0"/>
              <a:t> del </a:t>
            </a:r>
            <a:r>
              <a:rPr lang="en-US" altLang="en-US" sz="2000" dirty="0" err="1" smtClean="0"/>
              <a:t>programma</a:t>
            </a:r>
            <a:r>
              <a:rPr lang="en-US" altLang="en-US" sz="2000" dirty="0" smtClean="0"/>
              <a:t> non </a:t>
            </a:r>
            <a:r>
              <a:rPr lang="en-US" altLang="en-US" sz="2000" dirty="0" err="1" smtClean="0"/>
              <a:t>sono</a:t>
            </a:r>
            <a:r>
              <a:rPr lang="en-US" altLang="en-US" sz="2000" dirty="0" smtClean="0"/>
              <a:t> </a:t>
            </a:r>
            <a:r>
              <a:rPr lang="en-US" altLang="en-US" sz="2000" dirty="0" err="1" smtClean="0"/>
              <a:t>coperte</a:t>
            </a:r>
            <a:r>
              <a:rPr lang="en-US" altLang="en-US" sz="2000" dirty="0" smtClean="0"/>
              <a:t>, </a:t>
            </a:r>
            <a:r>
              <a:rPr lang="en-US" altLang="en-US" sz="2000" dirty="0" err="1" smtClean="0"/>
              <a:t>il</a:t>
            </a:r>
            <a:r>
              <a:rPr lang="en-US" altLang="en-US" sz="2000" dirty="0" smtClean="0"/>
              <a:t> testing è </a:t>
            </a:r>
            <a:r>
              <a:rPr lang="en-US" altLang="en-US" sz="2000" dirty="0" err="1" smtClean="0"/>
              <a:t>inadeguato</a:t>
            </a:r>
            <a:endParaRPr lang="en-US" altLang="en-US" sz="2000" dirty="0" smtClean="0"/>
          </a:p>
          <a:p>
            <a:pPr eaLnBrk="1" hangingPunct="1"/>
            <a:r>
              <a:rPr lang="en-US" altLang="en-US" sz="2000" dirty="0" err="1" smtClean="0"/>
              <a:t>Criteri</a:t>
            </a:r>
            <a:r>
              <a:rPr lang="en-US" altLang="en-US" sz="2000" dirty="0" smtClean="0"/>
              <a:t> glass box = </a:t>
            </a:r>
            <a:r>
              <a:rPr lang="en-US" altLang="en-US" sz="2000" dirty="0" err="1" smtClean="0"/>
              <a:t>copertura</a:t>
            </a:r>
            <a:r>
              <a:rPr lang="en-US" altLang="en-US" sz="2000" dirty="0" smtClean="0"/>
              <a:t> </a:t>
            </a:r>
            <a:r>
              <a:rPr lang="en-US" altLang="en-US" sz="2000" dirty="0" err="1" smtClean="0"/>
              <a:t>strutturale</a:t>
            </a:r>
            <a:r>
              <a:rPr lang="en-US" altLang="en-US" sz="2000" dirty="0" smtClean="0"/>
              <a:t> del </a:t>
            </a:r>
            <a:r>
              <a:rPr lang="en-US" altLang="en-US" sz="2000" dirty="0" err="1" smtClean="0"/>
              <a:t>flusso</a:t>
            </a:r>
            <a:r>
              <a:rPr lang="en-US" altLang="en-US" sz="2000" dirty="0" smtClean="0"/>
              <a:t> di </a:t>
            </a:r>
            <a:r>
              <a:rPr lang="en-US" altLang="en-US" sz="2000" dirty="0" err="1" smtClean="0"/>
              <a:t>controllo</a:t>
            </a:r>
            <a:endParaRPr lang="en-US" altLang="en-US" sz="2000" dirty="0" smtClean="0"/>
          </a:p>
          <a:p>
            <a:pPr lvl="1" eaLnBrk="1" hangingPunct="1"/>
            <a:r>
              <a:rPr lang="en-US" altLang="en-US" sz="2000" dirty="0" err="1" smtClean="0"/>
              <a:t>Copertura</a:t>
            </a:r>
            <a:r>
              <a:rPr lang="en-US" altLang="en-US" sz="2000" dirty="0" smtClean="0"/>
              <a:t> </a:t>
            </a:r>
            <a:r>
              <a:rPr lang="en-US" altLang="en-US" sz="2000" dirty="0" err="1" smtClean="0"/>
              <a:t>delle</a:t>
            </a:r>
            <a:r>
              <a:rPr lang="en-US" altLang="en-US" sz="2000" dirty="0" smtClean="0"/>
              <a:t> </a:t>
            </a:r>
            <a:r>
              <a:rPr lang="en-US" altLang="en-US" sz="2000" dirty="0" err="1" smtClean="0"/>
              <a:t>istruzioni</a:t>
            </a:r>
            <a:r>
              <a:rPr lang="en-US" altLang="en-US" sz="2000" dirty="0" smtClean="0"/>
              <a:t> (statement coverage)</a:t>
            </a:r>
          </a:p>
          <a:p>
            <a:pPr lvl="1" eaLnBrk="1" hangingPunct="1"/>
            <a:r>
              <a:rPr lang="en-US" altLang="en-US" sz="2000" dirty="0" err="1" smtClean="0"/>
              <a:t>Copertura</a:t>
            </a:r>
            <a:r>
              <a:rPr lang="en-US" altLang="en-US" sz="2000" dirty="0" smtClean="0"/>
              <a:t> </a:t>
            </a:r>
            <a:r>
              <a:rPr lang="en-US" altLang="en-US" sz="2000" dirty="0" err="1" smtClean="0"/>
              <a:t>delle</a:t>
            </a:r>
            <a:r>
              <a:rPr lang="en-US" altLang="en-US" sz="2000" dirty="0" smtClean="0"/>
              <a:t> </a:t>
            </a:r>
            <a:r>
              <a:rPr lang="en-US" altLang="en-US" sz="2000" dirty="0" err="1" smtClean="0"/>
              <a:t>diramazioni</a:t>
            </a:r>
            <a:r>
              <a:rPr lang="en-US" altLang="en-US" sz="2000" dirty="0" smtClean="0"/>
              <a:t> (edge coverage)</a:t>
            </a:r>
          </a:p>
          <a:p>
            <a:pPr lvl="1" eaLnBrk="1" hangingPunct="1"/>
            <a:r>
              <a:rPr lang="en-US" altLang="en-US" sz="2000" dirty="0" err="1" smtClean="0"/>
              <a:t>Copertura</a:t>
            </a:r>
            <a:r>
              <a:rPr lang="en-US" altLang="en-US" sz="2000" dirty="0" smtClean="0"/>
              <a:t> </a:t>
            </a:r>
            <a:r>
              <a:rPr lang="en-US" altLang="en-US" sz="2000" dirty="0" err="1" smtClean="0"/>
              <a:t>delle</a:t>
            </a:r>
            <a:r>
              <a:rPr lang="en-US" altLang="en-US" sz="2000" dirty="0" smtClean="0"/>
              <a:t> </a:t>
            </a:r>
            <a:r>
              <a:rPr lang="en-US" altLang="en-US" sz="2000" dirty="0" err="1" smtClean="0"/>
              <a:t>condizioni</a:t>
            </a:r>
            <a:r>
              <a:rPr lang="en-US" altLang="en-US" sz="2000" dirty="0" smtClean="0"/>
              <a:t> (condition coverage)</a:t>
            </a:r>
          </a:p>
          <a:p>
            <a:pPr lvl="1" eaLnBrk="1" hangingPunct="1"/>
            <a:r>
              <a:rPr lang="en-US" altLang="en-US" sz="2000" dirty="0" err="1" smtClean="0"/>
              <a:t>Copertura</a:t>
            </a:r>
            <a:r>
              <a:rPr lang="en-US" altLang="en-US" sz="2000" dirty="0" smtClean="0"/>
              <a:t> </a:t>
            </a:r>
            <a:r>
              <a:rPr lang="en-US" altLang="en-US" sz="2000" dirty="0" err="1" smtClean="0"/>
              <a:t>dei</a:t>
            </a:r>
            <a:r>
              <a:rPr lang="en-US" altLang="en-US" sz="2000" dirty="0" smtClean="0"/>
              <a:t> </a:t>
            </a:r>
            <a:r>
              <a:rPr lang="en-US" altLang="en-US" sz="2000" dirty="0" err="1" smtClean="0"/>
              <a:t>cammini</a:t>
            </a:r>
            <a:r>
              <a:rPr lang="en-US" altLang="en-US" sz="2000" dirty="0" smtClean="0"/>
              <a:t> (path coverage)</a:t>
            </a:r>
          </a:p>
          <a:p>
            <a:pPr lvl="1" eaLnBrk="1" hangingPunct="1"/>
            <a:endParaRPr lang="en-US" altLang="en-US" sz="2000" dirty="0" smtClean="0"/>
          </a:p>
          <a:p>
            <a:pPr lvl="1" eaLnBrk="1" hangingPunct="1"/>
            <a:endParaRPr lang="en-US" altLang="it-IT" sz="2000"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E4B5DE96-49AF-42AD-B6CC-1C91A4607234}" type="slidenum">
              <a:rPr lang="en-US"/>
              <a:pPr algn="l">
                <a:defRPr/>
              </a:pPr>
              <a:t>37</a:t>
            </a:fld>
            <a:endParaRPr lang="en-US"/>
          </a:p>
        </p:txBody>
      </p:sp>
      <p:sp>
        <p:nvSpPr>
          <p:cNvPr id="39939" name="Rectangle 1"/>
          <p:cNvSpPr>
            <a:spLocks noGrp="1" noChangeArrowheads="1"/>
          </p:cNvSpPr>
          <p:nvPr>
            <p:ph type="title"/>
          </p:nvPr>
        </p:nvSpPr>
        <p:spPr>
          <a:xfrm>
            <a:off x="484188" y="125413"/>
            <a:ext cx="8229600" cy="1168400"/>
          </a:xfrm>
        </p:spPr>
        <p:txBody>
          <a:bodyPr rIns="132080"/>
          <a:lstStyle/>
          <a:p>
            <a:pPr eaLnBrk="1" hangingPunct="1"/>
            <a:r>
              <a:rPr lang="en-US" altLang="it-IT" smtClean="0"/>
              <a:t>Copertura delle istruzioni</a:t>
            </a:r>
          </a:p>
        </p:txBody>
      </p:sp>
      <p:sp>
        <p:nvSpPr>
          <p:cNvPr id="39940" name="Rectangle 2"/>
          <p:cNvSpPr>
            <a:spLocks noGrp="1" noChangeArrowheads="1"/>
          </p:cNvSpPr>
          <p:nvPr>
            <p:ph type="body" idx="1"/>
          </p:nvPr>
        </p:nvSpPr>
        <p:spPr>
          <a:xfrm>
            <a:off x="619125" y="1255713"/>
            <a:ext cx="7826375" cy="5257800"/>
          </a:xfrm>
        </p:spPr>
        <p:txBody>
          <a:bodyPr rIns="132080"/>
          <a:lstStyle/>
          <a:p>
            <a:pPr eaLnBrk="1" hangingPunct="1">
              <a:spcBef>
                <a:spcPct val="0"/>
              </a:spcBef>
              <a:buFont typeface="Helvetica" pitchFamily="2" charset="0"/>
              <a:buChar char="•"/>
            </a:pPr>
            <a:r>
              <a:rPr lang="en-US" altLang="it-IT" sz="3400" dirty="0" err="1" smtClean="0"/>
              <a:t>Selezionare</a:t>
            </a:r>
            <a:r>
              <a:rPr lang="en-US" altLang="it-IT" sz="3400" dirty="0" smtClean="0"/>
              <a:t> un </a:t>
            </a:r>
            <a:r>
              <a:rPr lang="en-US" altLang="it-IT" sz="3400" dirty="0" err="1" smtClean="0"/>
              <a:t>insieme</a:t>
            </a:r>
            <a:r>
              <a:rPr lang="en-US" altLang="it-IT" sz="3400" dirty="0" smtClean="0"/>
              <a:t> T di </a:t>
            </a:r>
            <a:r>
              <a:rPr lang="en-US" altLang="it-IT" sz="3400" dirty="0" err="1" smtClean="0"/>
              <a:t>dati</a:t>
            </a:r>
            <a:r>
              <a:rPr lang="en-US" altLang="it-IT" sz="3400" dirty="0" smtClean="0"/>
              <a:t> di test </a:t>
            </a:r>
            <a:r>
              <a:rPr lang="en-US" altLang="it-IT" sz="3400" dirty="0" err="1" smtClean="0"/>
              <a:t>tali</a:t>
            </a:r>
            <a:r>
              <a:rPr lang="en-US" altLang="it-IT" sz="3400" dirty="0" smtClean="0"/>
              <a:t> per cui </a:t>
            </a:r>
            <a:r>
              <a:rPr lang="en-US" altLang="it-IT" sz="3400" dirty="0" err="1" smtClean="0"/>
              <a:t>ogni</a:t>
            </a:r>
            <a:r>
              <a:rPr lang="en-US" altLang="it-IT" sz="3400" dirty="0" smtClean="0"/>
              <a:t> </a:t>
            </a:r>
            <a:r>
              <a:rPr lang="en-US" altLang="it-IT" sz="3400" dirty="0" err="1" smtClean="0"/>
              <a:t>istruzione</a:t>
            </a:r>
            <a:r>
              <a:rPr lang="en-US" altLang="it-IT" sz="3400" dirty="0" smtClean="0"/>
              <a:t> </a:t>
            </a:r>
            <a:r>
              <a:rPr lang="en-US" altLang="it-IT" sz="3400" dirty="0" err="1" smtClean="0"/>
              <a:t>viene</a:t>
            </a:r>
            <a:r>
              <a:rPr lang="en-US" altLang="it-IT" sz="3400" dirty="0" smtClean="0"/>
              <a:t> </a:t>
            </a:r>
            <a:r>
              <a:rPr lang="en-US" altLang="it-IT" sz="3400" dirty="0" err="1" smtClean="0"/>
              <a:t>eseguita</a:t>
            </a:r>
            <a:r>
              <a:rPr lang="en-US" altLang="it-IT" sz="3400" dirty="0" smtClean="0"/>
              <a:t> </a:t>
            </a:r>
            <a:r>
              <a:rPr lang="en-US" altLang="it-IT" sz="3400" dirty="0" err="1" smtClean="0"/>
              <a:t>almeno</a:t>
            </a:r>
            <a:r>
              <a:rPr lang="en-US" altLang="it-IT" sz="3400" dirty="0" smtClean="0"/>
              <a:t> </a:t>
            </a:r>
            <a:r>
              <a:rPr lang="en-US" altLang="it-IT" sz="3400" dirty="0" err="1" smtClean="0"/>
              <a:t>una</a:t>
            </a:r>
            <a:r>
              <a:rPr lang="en-US" altLang="it-IT" sz="3400" dirty="0" smtClean="0"/>
              <a:t> </a:t>
            </a:r>
            <a:r>
              <a:rPr lang="en-US" altLang="it-IT" sz="3400" dirty="0" err="1" smtClean="0"/>
              <a:t>volta</a:t>
            </a:r>
            <a:r>
              <a:rPr lang="en-US" altLang="it-IT" sz="3400" dirty="0" smtClean="0"/>
              <a:t> da </a:t>
            </a:r>
            <a:r>
              <a:rPr lang="en-US" altLang="it-IT" sz="3400" dirty="0" err="1" smtClean="0"/>
              <a:t>qualche</a:t>
            </a:r>
            <a:r>
              <a:rPr lang="en-US" altLang="it-IT" sz="3400" dirty="0" smtClean="0"/>
              <a:t> </a:t>
            </a:r>
            <a:r>
              <a:rPr lang="en-US" altLang="it-IT" sz="3400" dirty="0" err="1" smtClean="0"/>
              <a:t>dato</a:t>
            </a:r>
            <a:r>
              <a:rPr lang="en-US" altLang="it-IT" sz="3400" dirty="0" smtClean="0"/>
              <a:t> di T</a:t>
            </a:r>
          </a:p>
          <a:p>
            <a:pPr marL="782638" lvl="1" eaLnBrk="1" hangingPunct="1">
              <a:spcBef>
                <a:spcPts val="475"/>
              </a:spcBef>
              <a:buFont typeface="Helvetica" pitchFamily="2" charset="0"/>
              <a:buChar char="–"/>
            </a:pPr>
            <a:r>
              <a:rPr lang="en-US" altLang="it-IT" sz="2300" dirty="0" err="1" smtClean="0"/>
              <a:t>Fissato</a:t>
            </a:r>
            <a:r>
              <a:rPr lang="en-US" altLang="it-IT" sz="2300" dirty="0" smtClean="0"/>
              <a:t> </a:t>
            </a:r>
            <a:r>
              <a:rPr lang="en-US" altLang="it-IT" sz="2300" dirty="0" err="1" smtClean="0"/>
              <a:t>il</a:t>
            </a:r>
            <a:r>
              <a:rPr lang="en-US" altLang="it-IT" sz="2300" dirty="0" smtClean="0"/>
              <a:t> </a:t>
            </a:r>
            <a:r>
              <a:rPr lang="en-US" altLang="it-IT" sz="2300" dirty="0" err="1" smtClean="0"/>
              <a:t>criterio</a:t>
            </a:r>
            <a:r>
              <a:rPr lang="en-US" altLang="it-IT" sz="2300" dirty="0" smtClean="0"/>
              <a:t>, </a:t>
            </a:r>
            <a:r>
              <a:rPr lang="en-US" altLang="it-IT" sz="2300" dirty="0" err="1" smtClean="0"/>
              <a:t>si</a:t>
            </a:r>
            <a:r>
              <a:rPr lang="en-US" altLang="it-IT" sz="2300" dirty="0" smtClean="0"/>
              <a:t> </a:t>
            </a:r>
            <a:r>
              <a:rPr lang="en-US" altLang="it-IT" sz="2300" dirty="0" err="1" smtClean="0"/>
              <a:t>cerca</a:t>
            </a:r>
            <a:r>
              <a:rPr lang="en-US" altLang="it-IT" sz="2300" dirty="0" smtClean="0"/>
              <a:t> di </a:t>
            </a:r>
            <a:r>
              <a:rPr lang="en-US" altLang="it-IT" sz="2300" dirty="0" err="1" smtClean="0"/>
              <a:t>trovare</a:t>
            </a:r>
            <a:r>
              <a:rPr lang="en-US" altLang="it-IT" sz="2300" dirty="0" smtClean="0"/>
              <a:t> </a:t>
            </a:r>
            <a:r>
              <a:rPr lang="en-US" altLang="it-IT" sz="2300" dirty="0" err="1" smtClean="0"/>
              <a:t>il</a:t>
            </a:r>
            <a:r>
              <a:rPr lang="en-US" altLang="it-IT" sz="2300" dirty="0" smtClean="0"/>
              <a:t> T di </a:t>
            </a:r>
            <a:r>
              <a:rPr lang="en-US" altLang="it-IT" sz="2300" dirty="0" err="1" smtClean="0"/>
              <a:t>cardinalità</a:t>
            </a:r>
            <a:r>
              <a:rPr lang="en-US" altLang="it-IT" sz="2300" dirty="0" smtClean="0"/>
              <a:t> minima </a:t>
            </a:r>
            <a:r>
              <a:rPr lang="en-US" altLang="it-IT" sz="2300" dirty="0" err="1" smtClean="0"/>
              <a:t>che</a:t>
            </a:r>
            <a:r>
              <a:rPr lang="en-US" altLang="it-IT" sz="2300" dirty="0" smtClean="0"/>
              <a:t> </a:t>
            </a:r>
            <a:r>
              <a:rPr lang="en-US" altLang="it-IT" sz="2300" dirty="0" err="1" smtClean="0"/>
              <a:t>soddisfa</a:t>
            </a:r>
            <a:r>
              <a:rPr lang="en-US" altLang="it-IT" sz="2300" dirty="0" smtClean="0"/>
              <a:t> </a:t>
            </a:r>
            <a:r>
              <a:rPr lang="en-US" altLang="it-IT" sz="2300" dirty="0" err="1" smtClean="0"/>
              <a:t>il</a:t>
            </a:r>
            <a:r>
              <a:rPr lang="en-US" altLang="it-IT" sz="2300" dirty="0" smtClean="0"/>
              <a:t> </a:t>
            </a:r>
            <a:r>
              <a:rPr lang="en-US" altLang="it-IT" sz="2300" dirty="0" err="1" smtClean="0"/>
              <a:t>criterio</a:t>
            </a:r>
            <a:endParaRPr lang="en-US" altLang="it-IT" sz="2300" dirty="0" smtClean="0"/>
          </a:p>
          <a:p>
            <a:pPr eaLnBrk="1" hangingPunct="1">
              <a:spcBef>
                <a:spcPts val="575"/>
              </a:spcBef>
            </a:pPr>
            <a:r>
              <a:rPr lang="en-US" altLang="it-IT" sz="3400" dirty="0" err="1" smtClean="0"/>
              <a:t>Razionale</a:t>
            </a:r>
            <a:endParaRPr lang="en-US" altLang="it-IT" sz="3400" dirty="0" smtClean="0"/>
          </a:p>
          <a:p>
            <a:pPr marL="782638" lvl="1" eaLnBrk="1" hangingPunct="1">
              <a:spcBef>
                <a:spcPts val="475"/>
              </a:spcBef>
              <a:buFont typeface="Helvetica" pitchFamily="2" charset="0"/>
              <a:buChar char="–"/>
            </a:pPr>
            <a:r>
              <a:rPr lang="en-US" altLang="it-IT" sz="2300" dirty="0" smtClean="0"/>
              <a:t>Se </a:t>
            </a:r>
            <a:r>
              <a:rPr lang="en-US" altLang="it-IT" sz="2300" dirty="0" err="1" smtClean="0"/>
              <a:t>certe</a:t>
            </a:r>
            <a:r>
              <a:rPr lang="en-US" altLang="it-IT" sz="2300" dirty="0" smtClean="0"/>
              <a:t> </a:t>
            </a:r>
            <a:r>
              <a:rPr lang="en-US" altLang="it-IT" sz="2300" dirty="0" err="1" smtClean="0"/>
              <a:t>istruzioni</a:t>
            </a:r>
            <a:r>
              <a:rPr lang="en-US" altLang="it-IT" sz="2300" dirty="0" smtClean="0"/>
              <a:t> non </a:t>
            </a:r>
            <a:r>
              <a:rPr lang="en-US" altLang="it-IT" sz="2300" dirty="0" err="1" smtClean="0"/>
              <a:t>sono</a:t>
            </a:r>
            <a:r>
              <a:rPr lang="en-US" altLang="it-IT" sz="2300" dirty="0" smtClean="0"/>
              <a:t> </a:t>
            </a:r>
            <a:r>
              <a:rPr lang="en-US" altLang="it-IT" sz="2300" dirty="0" err="1" smtClean="0"/>
              <a:t>mai</a:t>
            </a:r>
            <a:r>
              <a:rPr lang="en-US" altLang="it-IT" sz="2300" dirty="0" smtClean="0"/>
              <a:t> state </a:t>
            </a:r>
            <a:r>
              <a:rPr lang="en-US" altLang="it-IT" sz="2300" dirty="0" err="1" smtClean="0"/>
              <a:t>eseguite</a:t>
            </a:r>
            <a:r>
              <a:rPr lang="en-US" altLang="it-IT" sz="2300" dirty="0" smtClean="0"/>
              <a:t>, </a:t>
            </a:r>
            <a:r>
              <a:rPr lang="en-US" altLang="it-IT" sz="2300" dirty="0" err="1" smtClean="0"/>
              <a:t>si</a:t>
            </a:r>
            <a:r>
              <a:rPr lang="en-US" altLang="it-IT" sz="2300" dirty="0" smtClean="0"/>
              <a:t> </a:t>
            </a:r>
            <a:r>
              <a:rPr lang="en-US" altLang="it-IT" sz="2300" dirty="0" err="1" smtClean="0"/>
              <a:t>sospetta</a:t>
            </a:r>
            <a:r>
              <a:rPr lang="en-US" altLang="it-IT" sz="2300" dirty="0" smtClean="0"/>
              <a:t> </a:t>
            </a:r>
            <a:r>
              <a:rPr lang="en-US" altLang="it-IT" sz="2300" dirty="0" err="1" smtClean="0"/>
              <a:t>che</a:t>
            </a:r>
            <a:r>
              <a:rPr lang="en-US" altLang="it-IT" sz="2300" dirty="0" smtClean="0"/>
              <a:t> </a:t>
            </a:r>
            <a:r>
              <a:rPr lang="en-US" altLang="it-IT" sz="2300" dirty="0" err="1" smtClean="0"/>
              <a:t>possano</a:t>
            </a:r>
            <a:r>
              <a:rPr lang="en-US" altLang="it-IT" sz="2300" dirty="0" smtClean="0"/>
              <a:t> </a:t>
            </a:r>
            <a:r>
              <a:rPr lang="en-US" altLang="it-IT" sz="2300" dirty="0" err="1" smtClean="0"/>
              <a:t>essere</a:t>
            </a:r>
            <a:r>
              <a:rPr lang="en-US" altLang="it-IT" sz="2300" dirty="0" smtClean="0"/>
              <a:t> </a:t>
            </a:r>
            <a:r>
              <a:rPr lang="en-US" altLang="it-IT" sz="2300" dirty="0" err="1" smtClean="0"/>
              <a:t>causa</a:t>
            </a:r>
            <a:r>
              <a:rPr lang="en-US" altLang="it-IT" sz="2300" dirty="0" smtClean="0"/>
              <a:t> di </a:t>
            </a:r>
            <a:r>
              <a:rPr lang="en-US" altLang="it-IT" sz="2300" dirty="0" err="1" smtClean="0"/>
              <a:t>errore</a:t>
            </a:r>
            <a:endParaRPr lang="en-US" altLang="it-IT" sz="2300" dirty="0" smtClean="0"/>
          </a:p>
          <a:p>
            <a:pPr marL="782638" lvl="1" eaLnBrk="1" hangingPunct="1">
              <a:spcBef>
                <a:spcPts val="475"/>
              </a:spcBef>
              <a:buFont typeface="Helvetica" pitchFamily="2" charset="0"/>
              <a:buChar char="–"/>
            </a:pPr>
            <a:r>
              <a:rPr lang="en-US" altLang="it-IT" sz="2300" dirty="0" err="1" smtClean="0"/>
              <a:t>Comunque</a:t>
            </a:r>
            <a:r>
              <a:rPr lang="en-US" altLang="it-IT" sz="2300" dirty="0" smtClean="0"/>
              <a:t>, la </a:t>
            </a:r>
            <a:r>
              <a:rPr lang="en-US" altLang="it-IT" sz="2300" dirty="0" err="1" smtClean="0"/>
              <a:t>copertura</a:t>
            </a:r>
            <a:r>
              <a:rPr lang="en-US" altLang="it-IT" sz="2300" dirty="0" smtClean="0"/>
              <a:t> di </a:t>
            </a:r>
            <a:r>
              <a:rPr lang="en-US" altLang="it-IT" sz="2300" dirty="0" err="1" smtClean="0"/>
              <a:t>tutte</a:t>
            </a:r>
            <a:r>
              <a:rPr lang="en-US" altLang="it-IT" sz="2300" dirty="0" smtClean="0"/>
              <a:t> le </a:t>
            </a:r>
            <a:r>
              <a:rPr lang="en-US" altLang="it-IT" sz="2300" dirty="0" err="1" smtClean="0"/>
              <a:t>istruzioni</a:t>
            </a:r>
            <a:r>
              <a:rPr lang="en-US" altLang="it-IT" sz="2300" dirty="0" smtClean="0"/>
              <a:t> </a:t>
            </a:r>
            <a:r>
              <a:rPr lang="en-US" altLang="it-IT" sz="2300" dirty="0" err="1" smtClean="0"/>
              <a:t>senza</a:t>
            </a:r>
            <a:r>
              <a:rPr lang="en-US" altLang="it-IT" sz="2300" dirty="0" smtClean="0"/>
              <a:t> </a:t>
            </a:r>
            <a:r>
              <a:rPr lang="en-US" altLang="it-IT" sz="2300" dirty="0" err="1" smtClean="0"/>
              <a:t>che</a:t>
            </a:r>
            <a:r>
              <a:rPr lang="en-US" altLang="it-IT" sz="2300" dirty="0" smtClean="0"/>
              <a:t> </a:t>
            </a:r>
            <a:r>
              <a:rPr lang="en-US" altLang="it-IT" sz="2300" dirty="0" err="1" smtClean="0"/>
              <a:t>insorgano</a:t>
            </a:r>
            <a:r>
              <a:rPr lang="en-US" altLang="it-IT" sz="2300" dirty="0" smtClean="0"/>
              <a:t> </a:t>
            </a:r>
            <a:r>
              <a:rPr lang="en-US" altLang="it-IT" sz="2300" dirty="0" err="1" smtClean="0"/>
              <a:t>malfunzionamenti</a:t>
            </a:r>
            <a:r>
              <a:rPr lang="en-US" altLang="it-IT" sz="2300" dirty="0" smtClean="0"/>
              <a:t> NON </a:t>
            </a:r>
            <a:r>
              <a:rPr lang="en-US" altLang="it-IT" sz="2300" dirty="0" err="1" smtClean="0"/>
              <a:t>assicura</a:t>
            </a:r>
            <a:r>
              <a:rPr lang="en-US" altLang="it-IT" sz="2300" dirty="0" smtClean="0"/>
              <a:t> </a:t>
            </a:r>
            <a:r>
              <a:rPr lang="en-US" altLang="it-IT" sz="2300" dirty="0" err="1" smtClean="0"/>
              <a:t>l’assenza</a:t>
            </a:r>
            <a:r>
              <a:rPr lang="en-US" altLang="it-IT" sz="2300" dirty="0" smtClean="0"/>
              <a:t> di </a:t>
            </a:r>
            <a:r>
              <a:rPr lang="en-US" altLang="it-IT" sz="2300" dirty="0" err="1" smtClean="0"/>
              <a:t>errori</a:t>
            </a:r>
            <a:endParaRPr lang="en-US" altLang="it-IT" sz="2300"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egnaposto numero diapositiva 3"/>
          <p:cNvSpPr>
            <a:spLocks noGrp="1"/>
          </p:cNvSpPr>
          <p:nvPr>
            <p:ph type="sldNum" sz="quarter" idx="12"/>
          </p:nvPr>
        </p:nvSpPr>
        <p:spPr>
          <a:xfrm>
            <a:off x="457200" y="6356350"/>
            <a:ext cx="2133600" cy="365125"/>
          </a:xfrm>
        </p:spPr>
        <p:txBody>
          <a:bodyPr/>
          <a:lstStyle/>
          <a:p>
            <a:pPr algn="l">
              <a:defRPr/>
            </a:pPr>
            <a:fld id="{6AB28DA3-5558-49F6-9AC1-09B804274621}" type="slidenum">
              <a:rPr lang="en-US"/>
              <a:pPr algn="l">
                <a:defRPr/>
              </a:pPr>
              <a:t>38</a:t>
            </a:fld>
            <a:endParaRPr lang="en-US"/>
          </a:p>
        </p:txBody>
      </p:sp>
      <p:sp>
        <p:nvSpPr>
          <p:cNvPr id="40963" name="Rectangle 1"/>
          <p:cNvSpPr>
            <a:spLocks noGrp="1" noChangeArrowheads="1"/>
          </p:cNvSpPr>
          <p:nvPr>
            <p:ph type="title"/>
          </p:nvPr>
        </p:nvSpPr>
        <p:spPr>
          <a:xfrm>
            <a:off x="762000" y="0"/>
            <a:ext cx="7772400" cy="1143000"/>
          </a:xfrm>
        </p:spPr>
        <p:txBody>
          <a:bodyPr rIns="39688"/>
          <a:lstStyle/>
          <a:p>
            <a:pPr eaLnBrk="1" hangingPunct="1"/>
            <a:r>
              <a:rPr lang="en-US" altLang="it-IT" smtClean="0"/>
              <a:t>Esempio</a:t>
            </a:r>
          </a:p>
        </p:txBody>
      </p:sp>
      <p:sp>
        <p:nvSpPr>
          <p:cNvPr id="40964" name="Rectangle 2"/>
          <p:cNvSpPr>
            <a:spLocks/>
          </p:cNvSpPr>
          <p:nvPr/>
        </p:nvSpPr>
        <p:spPr bwMode="auto">
          <a:xfrm>
            <a:off x="588963" y="5160963"/>
            <a:ext cx="7956550" cy="1298575"/>
          </a:xfrm>
          <a:prstGeom prst="rect">
            <a:avLst/>
          </a:prstGeom>
          <a:noFill/>
          <a:ln w="12700">
            <a:solidFill>
              <a:srgbClr val="00279F"/>
            </a:solidFill>
            <a:miter lim="800000"/>
            <a:headEnd/>
            <a:tailEnd/>
          </a:ln>
          <a:extLst>
            <a:ext uri="{909E8E84-426E-40DD-AFC4-6F175D3DCCD1}">
              <a14:hiddenFill xmlns:a14="http://schemas.microsoft.com/office/drawing/2010/main">
                <a:solidFill>
                  <a:srgbClr val="FFFFFF"/>
                </a:solidFill>
              </a14:hiddenFill>
            </a:ext>
          </a:extLst>
        </p:spPr>
        <p:txBody>
          <a:bodyPr lIns="0" tIns="0" rIns="39688" bIns="0"/>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000" b="1">
                <a:solidFill>
                  <a:srgbClr val="000000"/>
                </a:solidFill>
                <a:latin typeface="Gill Sans" charset="0"/>
                <a:sym typeface="Gill Sans" charset="0"/>
              </a:rPr>
              <a:t>Un caso (</a:t>
            </a:r>
            <a:r>
              <a:rPr lang="en-US" altLang="it-IT" sz="2000" b="1">
                <a:solidFill>
                  <a:srgbClr val="FC0128"/>
                </a:solidFill>
                <a:latin typeface="Gill Sans" charset="0"/>
                <a:sym typeface="Gill Sans" charset="0"/>
              </a:rPr>
              <a:t>N=1, A[0]=-7, X=9</a:t>
            </a:r>
            <a:r>
              <a:rPr lang="en-US" altLang="it-IT" sz="2000" b="1">
                <a:solidFill>
                  <a:srgbClr val="000000"/>
                </a:solidFill>
                <a:latin typeface="Gill Sans" charset="0"/>
                <a:sym typeface="Gill Sans" charset="0"/>
              </a:rPr>
              <a:t>) sufficiente a garantire il criterio</a:t>
            </a:r>
          </a:p>
          <a:p>
            <a:pPr eaLnBrk="1" hangingPunct="1"/>
            <a:r>
              <a:rPr lang="en-US" altLang="it-IT" sz="2000" b="1">
                <a:solidFill>
                  <a:srgbClr val="000000"/>
                </a:solidFill>
                <a:latin typeface="Gill Sans" charset="0"/>
                <a:sym typeface="Gill Sans" charset="0"/>
              </a:rPr>
              <a:t>Eventuali errori nel gestire valori positivi di A[i] non verrebbero rilevati</a:t>
            </a:r>
          </a:p>
        </p:txBody>
      </p:sp>
      <p:sp>
        <p:nvSpPr>
          <p:cNvPr id="40965" name="Rectangle 3"/>
          <p:cNvSpPr>
            <a:spLocks/>
          </p:cNvSpPr>
          <p:nvPr/>
        </p:nvSpPr>
        <p:spPr bwMode="auto">
          <a:xfrm>
            <a:off x="304800" y="1479550"/>
            <a:ext cx="3565525"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tabLst>
                <a:tab pos="266700" algn="l"/>
                <a:tab pos="609600" algn="l"/>
                <a:tab pos="952500" algn="l"/>
              </a:tabLst>
              <a:defRPr>
                <a:solidFill>
                  <a:schemeClr val="tx1"/>
                </a:solidFill>
                <a:latin typeface="Arial" pitchFamily="34" charset="0"/>
                <a:cs typeface="Arial" pitchFamily="34" charset="0"/>
              </a:defRPr>
            </a:lvl1pPr>
            <a:lvl2pPr marL="742950" indent="-285750" eaLnBrk="0" hangingPunct="0">
              <a:tabLst>
                <a:tab pos="266700" algn="l"/>
                <a:tab pos="609600" algn="l"/>
                <a:tab pos="952500" algn="l"/>
              </a:tabLst>
              <a:defRPr>
                <a:solidFill>
                  <a:schemeClr val="tx1"/>
                </a:solidFill>
                <a:latin typeface="Arial" pitchFamily="34" charset="0"/>
                <a:cs typeface="Arial" pitchFamily="34" charset="0"/>
              </a:defRPr>
            </a:lvl2pPr>
            <a:lvl3pPr marL="1143000" indent="-228600" eaLnBrk="0" hangingPunct="0">
              <a:tabLst>
                <a:tab pos="266700" algn="l"/>
                <a:tab pos="609600" algn="l"/>
                <a:tab pos="952500" algn="l"/>
              </a:tabLst>
              <a:defRPr>
                <a:solidFill>
                  <a:schemeClr val="tx1"/>
                </a:solidFill>
                <a:latin typeface="Arial" pitchFamily="34" charset="0"/>
                <a:cs typeface="Arial" pitchFamily="34" charset="0"/>
              </a:defRPr>
            </a:lvl3pPr>
            <a:lvl4pPr marL="1600200" indent="-228600" eaLnBrk="0" hangingPunct="0">
              <a:tabLst>
                <a:tab pos="266700" algn="l"/>
                <a:tab pos="609600" algn="l"/>
                <a:tab pos="952500" algn="l"/>
              </a:tabLst>
              <a:defRPr>
                <a:solidFill>
                  <a:schemeClr val="tx1"/>
                </a:solidFill>
                <a:latin typeface="Arial" pitchFamily="34" charset="0"/>
                <a:cs typeface="Arial" pitchFamily="34" charset="0"/>
              </a:defRPr>
            </a:lvl4pPr>
            <a:lvl5pPr marL="2057400" indent="-228600" eaLnBrk="0" hangingPunct="0">
              <a:tabLst>
                <a:tab pos="266700" algn="l"/>
                <a:tab pos="609600" algn="l"/>
                <a:tab pos="9525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9pPr>
          </a:lstStyle>
          <a:p>
            <a:pPr eaLnBrk="1" hangingPunct="1"/>
            <a:r>
              <a:rPr lang="en-US" altLang="it-IT" sz="2000" b="1">
                <a:solidFill>
                  <a:srgbClr val="000000"/>
                </a:solidFill>
                <a:latin typeface="Gill Sans" charset="0"/>
                <a:sym typeface="Gill Sans" charset="0"/>
              </a:rPr>
              <a:t>int select(int A[], int N, int X) </a:t>
            </a:r>
          </a:p>
          <a:p>
            <a:pPr eaLnBrk="1" hangingPunct="1"/>
            <a:r>
              <a:rPr lang="en-US" altLang="it-IT" sz="2000" b="1">
                <a:solidFill>
                  <a:srgbClr val="000000"/>
                </a:solidFill>
                <a:latin typeface="Gill Sans" charset="0"/>
                <a:sym typeface="Gill Sans" charset="0"/>
              </a:rPr>
              <a:t>{</a:t>
            </a:r>
          </a:p>
          <a:p>
            <a:pPr eaLnBrk="1" hangingPunct="1"/>
            <a:r>
              <a:rPr lang="en-US" altLang="it-IT" sz="2000" b="1">
                <a:solidFill>
                  <a:srgbClr val="000000"/>
                </a:solidFill>
                <a:latin typeface="Gill Sans" charset="0"/>
                <a:sym typeface="Gill Sans" charset="0"/>
              </a:rPr>
              <a:t>	int i=0;</a:t>
            </a:r>
          </a:p>
          <a:p>
            <a:pPr eaLnBrk="1" hangingPunct="1"/>
            <a:r>
              <a:rPr lang="en-US" altLang="it-IT" sz="2000" b="1">
                <a:solidFill>
                  <a:srgbClr val="000000"/>
                </a:solidFill>
                <a:latin typeface="Gill Sans" charset="0"/>
                <a:sym typeface="Gill Sans" charset="0"/>
              </a:rPr>
              <a:t>	while (i&lt;N &amp;&amp; A[i] &lt;X) </a:t>
            </a:r>
          </a:p>
          <a:p>
            <a:pPr eaLnBrk="1" hangingPunct="1"/>
            <a:r>
              <a:rPr lang="en-US" altLang="it-IT" sz="2000" b="1">
                <a:solidFill>
                  <a:srgbClr val="000000"/>
                </a:solidFill>
                <a:latin typeface="Gill Sans" charset="0"/>
                <a:sym typeface="Gill Sans" charset="0"/>
              </a:rPr>
              <a:t>	{</a:t>
            </a:r>
          </a:p>
          <a:p>
            <a:pPr eaLnBrk="1" hangingPunct="1"/>
            <a:r>
              <a:rPr lang="en-US" altLang="it-IT" sz="2000" b="1">
                <a:solidFill>
                  <a:srgbClr val="000000"/>
                </a:solidFill>
                <a:latin typeface="Gill Sans" charset="0"/>
                <a:sym typeface="Gill Sans" charset="0"/>
              </a:rPr>
              <a:t>		if (A[i]&lt;0) </a:t>
            </a:r>
          </a:p>
          <a:p>
            <a:pPr eaLnBrk="1" hangingPunct="1"/>
            <a:r>
              <a:rPr lang="en-US" altLang="it-IT" sz="2000" b="1">
                <a:solidFill>
                  <a:srgbClr val="000000"/>
                </a:solidFill>
                <a:latin typeface="Gill Sans" charset="0"/>
                <a:sym typeface="Gill Sans" charset="0"/>
              </a:rPr>
              <a:t>			A[i] = - A[i];</a:t>
            </a:r>
          </a:p>
          <a:p>
            <a:pPr eaLnBrk="1" hangingPunct="1"/>
            <a:r>
              <a:rPr lang="en-US" altLang="it-IT" sz="2000" b="1">
                <a:solidFill>
                  <a:srgbClr val="000000"/>
                </a:solidFill>
                <a:latin typeface="Gill Sans" charset="0"/>
                <a:sym typeface="Gill Sans" charset="0"/>
              </a:rPr>
              <a:t>		i++;</a:t>
            </a:r>
          </a:p>
          <a:p>
            <a:pPr eaLnBrk="1" hangingPunct="1"/>
            <a:r>
              <a:rPr lang="en-US" altLang="it-IT" sz="2000" b="1">
                <a:solidFill>
                  <a:srgbClr val="000000"/>
                </a:solidFill>
                <a:latin typeface="Gill Sans" charset="0"/>
                <a:sym typeface="Gill Sans" charset="0"/>
              </a:rPr>
              <a:t>	}</a:t>
            </a:r>
          </a:p>
          <a:p>
            <a:pPr eaLnBrk="1" hangingPunct="1"/>
            <a:r>
              <a:rPr lang="en-US" altLang="it-IT" sz="2000" b="1">
                <a:solidFill>
                  <a:srgbClr val="000000"/>
                </a:solidFill>
                <a:latin typeface="Gill Sans" charset="0"/>
                <a:sym typeface="Gill Sans" charset="0"/>
              </a:rPr>
              <a:t>	return(1);</a:t>
            </a:r>
          </a:p>
          <a:p>
            <a:pPr eaLnBrk="1" hangingPunct="1"/>
            <a:r>
              <a:rPr lang="en-US" altLang="it-IT" sz="2000" b="1">
                <a:solidFill>
                  <a:srgbClr val="000000"/>
                </a:solidFill>
                <a:latin typeface="Gill Sans" charset="0"/>
                <a:sym typeface="Gill Sans" charset="0"/>
              </a:rPr>
              <a:t>}</a:t>
            </a:r>
          </a:p>
        </p:txBody>
      </p:sp>
      <p:sp>
        <p:nvSpPr>
          <p:cNvPr id="40966" name="Line 4"/>
          <p:cNvSpPr>
            <a:spLocks noChangeShapeType="1"/>
          </p:cNvSpPr>
          <p:nvPr/>
        </p:nvSpPr>
        <p:spPr bwMode="auto">
          <a:xfrm>
            <a:off x="6248400" y="2689225"/>
            <a:ext cx="1588" cy="365125"/>
          </a:xfrm>
          <a:prstGeom prst="line">
            <a:avLst/>
          </a:prstGeom>
          <a:noFill/>
          <a:ln w="12700">
            <a:solidFill>
              <a:srgbClr val="FC0128"/>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0967" name="Line 5"/>
          <p:cNvSpPr>
            <a:spLocks noChangeShapeType="1"/>
          </p:cNvSpPr>
          <p:nvPr/>
        </p:nvSpPr>
        <p:spPr bwMode="auto">
          <a:xfrm>
            <a:off x="4191000" y="2689225"/>
            <a:ext cx="1588" cy="1406525"/>
          </a:xfrm>
          <a:prstGeom prst="line">
            <a:avLst/>
          </a:prstGeom>
          <a:noFill/>
          <a:ln w="12700">
            <a:solidFill>
              <a:srgbClr val="FC0128"/>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grpSp>
        <p:nvGrpSpPr>
          <p:cNvPr id="40968" name="Group 6"/>
          <p:cNvGrpSpPr>
            <a:grpSpLocks/>
          </p:cNvGrpSpPr>
          <p:nvPr/>
        </p:nvGrpSpPr>
        <p:grpSpPr bwMode="auto">
          <a:xfrm>
            <a:off x="7092950" y="4497388"/>
            <a:ext cx="673100" cy="449262"/>
            <a:chOff x="0" y="0"/>
            <a:chExt cx="426" cy="282"/>
          </a:xfrm>
        </p:grpSpPr>
        <p:sp>
          <p:nvSpPr>
            <p:cNvPr id="40996" name="Rectangle 7"/>
            <p:cNvSpPr>
              <a:spLocks/>
            </p:cNvSpPr>
            <p:nvPr/>
          </p:nvSpPr>
          <p:spPr bwMode="auto">
            <a:xfrm>
              <a:off x="0" y="0"/>
              <a:ext cx="426"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0997" name="Rectangle 8"/>
            <p:cNvSpPr>
              <a:spLocks/>
            </p:cNvSpPr>
            <p:nvPr/>
          </p:nvSpPr>
          <p:spPr bwMode="auto">
            <a:xfrm>
              <a:off x="75" y="44"/>
              <a:ext cx="27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i++</a:t>
              </a:r>
            </a:p>
          </p:txBody>
        </p:sp>
      </p:grpSp>
      <p:grpSp>
        <p:nvGrpSpPr>
          <p:cNvPr id="40969" name="Group 9"/>
          <p:cNvGrpSpPr>
            <a:grpSpLocks/>
          </p:cNvGrpSpPr>
          <p:nvPr/>
        </p:nvGrpSpPr>
        <p:grpSpPr bwMode="auto">
          <a:xfrm>
            <a:off x="3892550" y="2368550"/>
            <a:ext cx="2654300" cy="625475"/>
            <a:chOff x="0" y="0"/>
            <a:chExt cx="1678" cy="393"/>
          </a:xfrm>
        </p:grpSpPr>
        <p:sp>
          <p:nvSpPr>
            <p:cNvPr id="40994" name="AutoShape 10"/>
            <p:cNvSpPr>
              <a:spLocks/>
            </p:cNvSpPr>
            <p:nvPr/>
          </p:nvSpPr>
          <p:spPr bwMode="auto">
            <a:xfrm>
              <a:off x="0" y="0"/>
              <a:ext cx="1678" cy="393"/>
            </a:xfrm>
            <a:prstGeom prst="diamond">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0995" name="Rectangle 11"/>
            <p:cNvSpPr>
              <a:spLocks/>
            </p:cNvSpPr>
            <p:nvPr/>
          </p:nvSpPr>
          <p:spPr bwMode="auto">
            <a:xfrm>
              <a:off x="264" y="75"/>
              <a:ext cx="114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67866" bIns="381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i&lt;N and A[i] &lt;X</a:t>
              </a:r>
            </a:p>
          </p:txBody>
        </p:sp>
      </p:grpSp>
      <p:grpSp>
        <p:nvGrpSpPr>
          <p:cNvPr id="40970" name="Group 12"/>
          <p:cNvGrpSpPr>
            <a:grpSpLocks/>
          </p:cNvGrpSpPr>
          <p:nvPr/>
        </p:nvGrpSpPr>
        <p:grpSpPr bwMode="auto">
          <a:xfrm>
            <a:off x="5126038" y="3054350"/>
            <a:ext cx="2259012" cy="625475"/>
            <a:chOff x="0" y="0"/>
            <a:chExt cx="1429" cy="393"/>
          </a:xfrm>
        </p:grpSpPr>
        <p:sp>
          <p:nvSpPr>
            <p:cNvPr id="40992" name="AutoShape 13"/>
            <p:cNvSpPr>
              <a:spLocks/>
            </p:cNvSpPr>
            <p:nvPr/>
          </p:nvSpPr>
          <p:spPr bwMode="auto">
            <a:xfrm>
              <a:off x="0" y="0"/>
              <a:ext cx="1429" cy="393"/>
            </a:xfrm>
            <a:prstGeom prst="diamond">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0993" name="Rectangle 14"/>
            <p:cNvSpPr>
              <a:spLocks/>
            </p:cNvSpPr>
            <p:nvPr/>
          </p:nvSpPr>
          <p:spPr bwMode="auto">
            <a:xfrm>
              <a:off x="471" y="75"/>
              <a:ext cx="486"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67866" bIns="381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A[i]&lt;0</a:t>
              </a:r>
            </a:p>
          </p:txBody>
        </p:sp>
      </p:grpSp>
      <p:grpSp>
        <p:nvGrpSpPr>
          <p:cNvPr id="40971" name="Group 15"/>
          <p:cNvGrpSpPr>
            <a:grpSpLocks/>
          </p:cNvGrpSpPr>
          <p:nvPr/>
        </p:nvGrpSpPr>
        <p:grpSpPr bwMode="auto">
          <a:xfrm>
            <a:off x="6710363" y="3735388"/>
            <a:ext cx="1360487" cy="449262"/>
            <a:chOff x="40" y="0"/>
            <a:chExt cx="859" cy="282"/>
          </a:xfrm>
        </p:grpSpPr>
        <p:sp>
          <p:nvSpPr>
            <p:cNvPr id="40990" name="Rectangle 16"/>
            <p:cNvSpPr>
              <a:spLocks/>
            </p:cNvSpPr>
            <p:nvPr/>
          </p:nvSpPr>
          <p:spPr bwMode="auto">
            <a:xfrm>
              <a:off x="40" y="0"/>
              <a:ext cx="859"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0991" name="Rectangle 17"/>
            <p:cNvSpPr>
              <a:spLocks/>
            </p:cNvSpPr>
            <p:nvPr/>
          </p:nvSpPr>
          <p:spPr bwMode="auto">
            <a:xfrm>
              <a:off x="52" y="44"/>
              <a:ext cx="83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A[i] = - A[i];</a:t>
              </a:r>
            </a:p>
          </p:txBody>
        </p:sp>
      </p:grpSp>
      <p:grpSp>
        <p:nvGrpSpPr>
          <p:cNvPr id="40972" name="Group 18"/>
          <p:cNvGrpSpPr>
            <a:grpSpLocks/>
          </p:cNvGrpSpPr>
          <p:nvPr/>
        </p:nvGrpSpPr>
        <p:grpSpPr bwMode="auto">
          <a:xfrm>
            <a:off x="3509963" y="4116388"/>
            <a:ext cx="1360487" cy="449262"/>
            <a:chOff x="0" y="0"/>
            <a:chExt cx="860" cy="283"/>
          </a:xfrm>
        </p:grpSpPr>
        <p:sp>
          <p:nvSpPr>
            <p:cNvPr id="40988" name="Rectangle 19"/>
            <p:cNvSpPr>
              <a:spLocks/>
            </p:cNvSpPr>
            <p:nvPr/>
          </p:nvSpPr>
          <p:spPr bwMode="auto">
            <a:xfrm>
              <a:off x="0" y="0"/>
              <a:ext cx="860" cy="283"/>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0989" name="Rectangle 20"/>
            <p:cNvSpPr>
              <a:spLocks/>
            </p:cNvSpPr>
            <p:nvPr/>
          </p:nvSpPr>
          <p:spPr bwMode="auto">
            <a:xfrm>
              <a:off x="94" y="44"/>
              <a:ext cx="67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return(1)</a:t>
              </a:r>
            </a:p>
          </p:txBody>
        </p:sp>
      </p:grpSp>
      <p:sp>
        <p:nvSpPr>
          <p:cNvPr id="40973" name="Line 21"/>
          <p:cNvSpPr>
            <a:spLocks noChangeShapeType="1"/>
          </p:cNvSpPr>
          <p:nvPr/>
        </p:nvSpPr>
        <p:spPr bwMode="auto">
          <a:xfrm>
            <a:off x="5181600" y="1927225"/>
            <a:ext cx="1588" cy="415925"/>
          </a:xfrm>
          <a:prstGeom prst="line">
            <a:avLst/>
          </a:prstGeom>
          <a:noFill/>
          <a:ln w="12700">
            <a:solidFill>
              <a:srgbClr val="FC0128"/>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0974" name="Line 22"/>
          <p:cNvSpPr>
            <a:spLocks noChangeShapeType="1"/>
          </p:cNvSpPr>
          <p:nvPr/>
        </p:nvSpPr>
        <p:spPr bwMode="auto">
          <a:xfrm>
            <a:off x="7391400" y="3375025"/>
            <a:ext cx="1588" cy="352425"/>
          </a:xfrm>
          <a:prstGeom prst="line">
            <a:avLst/>
          </a:prstGeom>
          <a:noFill/>
          <a:ln w="12700">
            <a:solidFill>
              <a:srgbClr val="FC0128"/>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0975" name="Line 23"/>
          <p:cNvSpPr>
            <a:spLocks noChangeShapeType="1"/>
          </p:cNvSpPr>
          <p:nvPr/>
        </p:nvSpPr>
        <p:spPr bwMode="auto">
          <a:xfrm>
            <a:off x="7778750" y="4724400"/>
            <a:ext cx="444500" cy="1588"/>
          </a:xfrm>
          <a:prstGeom prst="line">
            <a:avLst/>
          </a:prstGeom>
          <a:noFill/>
          <a:ln w="12700">
            <a:solidFill>
              <a:srgbClr val="FC0128"/>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0976" name="Line 24"/>
          <p:cNvSpPr>
            <a:spLocks noChangeShapeType="1"/>
          </p:cNvSpPr>
          <p:nvPr/>
        </p:nvSpPr>
        <p:spPr bwMode="auto">
          <a:xfrm>
            <a:off x="8229600" y="2765425"/>
            <a:ext cx="1588" cy="1952625"/>
          </a:xfrm>
          <a:prstGeom prst="line">
            <a:avLst/>
          </a:prstGeom>
          <a:noFill/>
          <a:ln w="12700">
            <a:solidFill>
              <a:srgbClr val="FC0128"/>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0977" name="Line 25"/>
          <p:cNvSpPr>
            <a:spLocks noChangeShapeType="1"/>
          </p:cNvSpPr>
          <p:nvPr/>
        </p:nvSpPr>
        <p:spPr bwMode="auto">
          <a:xfrm>
            <a:off x="5203825" y="2079625"/>
            <a:ext cx="3006725" cy="644525"/>
          </a:xfrm>
          <a:prstGeom prst="line">
            <a:avLst/>
          </a:prstGeom>
          <a:noFill/>
          <a:ln w="12700">
            <a:solidFill>
              <a:srgbClr val="FC0128"/>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0978" name="Rectangle 26"/>
          <p:cNvSpPr>
            <a:spLocks/>
          </p:cNvSpPr>
          <p:nvPr/>
        </p:nvSpPr>
        <p:spPr bwMode="auto">
          <a:xfrm>
            <a:off x="6308725" y="2720975"/>
            <a:ext cx="5683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True</a:t>
            </a:r>
          </a:p>
        </p:txBody>
      </p:sp>
      <p:sp>
        <p:nvSpPr>
          <p:cNvPr id="40979" name="Rectangle 27"/>
          <p:cNvSpPr>
            <a:spLocks/>
          </p:cNvSpPr>
          <p:nvPr/>
        </p:nvSpPr>
        <p:spPr bwMode="auto">
          <a:xfrm>
            <a:off x="4176713" y="3025775"/>
            <a:ext cx="6715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False</a:t>
            </a:r>
          </a:p>
        </p:txBody>
      </p:sp>
      <p:sp>
        <p:nvSpPr>
          <p:cNvPr id="40980" name="Rectangle 28"/>
          <p:cNvSpPr>
            <a:spLocks/>
          </p:cNvSpPr>
          <p:nvPr/>
        </p:nvSpPr>
        <p:spPr bwMode="auto">
          <a:xfrm>
            <a:off x="7377113" y="3330575"/>
            <a:ext cx="5683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True</a:t>
            </a:r>
          </a:p>
        </p:txBody>
      </p:sp>
      <p:sp>
        <p:nvSpPr>
          <p:cNvPr id="40981" name="Rectangle 29"/>
          <p:cNvSpPr>
            <a:spLocks/>
          </p:cNvSpPr>
          <p:nvPr/>
        </p:nvSpPr>
        <p:spPr bwMode="auto">
          <a:xfrm>
            <a:off x="5243513" y="3635375"/>
            <a:ext cx="669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False</a:t>
            </a:r>
          </a:p>
        </p:txBody>
      </p:sp>
      <p:sp>
        <p:nvSpPr>
          <p:cNvPr id="40982" name="Line 30"/>
          <p:cNvSpPr>
            <a:spLocks noChangeShapeType="1"/>
          </p:cNvSpPr>
          <p:nvPr/>
        </p:nvSpPr>
        <p:spPr bwMode="auto">
          <a:xfrm>
            <a:off x="5181600" y="3375025"/>
            <a:ext cx="1588" cy="1343025"/>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0983" name="Line 31"/>
          <p:cNvSpPr>
            <a:spLocks noChangeShapeType="1"/>
          </p:cNvSpPr>
          <p:nvPr/>
        </p:nvSpPr>
        <p:spPr bwMode="auto">
          <a:xfrm>
            <a:off x="5203825" y="4724400"/>
            <a:ext cx="1876425" cy="1588"/>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grpSp>
        <p:nvGrpSpPr>
          <p:cNvPr id="40984" name="Group 32"/>
          <p:cNvGrpSpPr>
            <a:grpSpLocks/>
          </p:cNvGrpSpPr>
          <p:nvPr/>
        </p:nvGrpSpPr>
        <p:grpSpPr bwMode="auto">
          <a:xfrm>
            <a:off x="4730750" y="1449388"/>
            <a:ext cx="882650" cy="449262"/>
            <a:chOff x="0" y="0"/>
            <a:chExt cx="558" cy="282"/>
          </a:xfrm>
        </p:grpSpPr>
        <p:sp>
          <p:nvSpPr>
            <p:cNvPr id="40986" name="Rectangle 33"/>
            <p:cNvSpPr>
              <a:spLocks/>
            </p:cNvSpPr>
            <p:nvPr/>
          </p:nvSpPr>
          <p:spPr bwMode="auto">
            <a:xfrm>
              <a:off x="0" y="0"/>
              <a:ext cx="558"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0987" name="Rectangle 34"/>
            <p:cNvSpPr>
              <a:spLocks/>
            </p:cNvSpPr>
            <p:nvPr/>
          </p:nvSpPr>
          <p:spPr bwMode="auto">
            <a:xfrm>
              <a:off x="143" y="44"/>
              <a:ext cx="27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i=0</a:t>
              </a:r>
            </a:p>
          </p:txBody>
        </p:sp>
      </p:grpSp>
      <p:sp>
        <p:nvSpPr>
          <p:cNvPr id="40985" name="Line 35"/>
          <p:cNvSpPr>
            <a:spLocks noChangeShapeType="1"/>
          </p:cNvSpPr>
          <p:nvPr/>
        </p:nvSpPr>
        <p:spPr bwMode="auto">
          <a:xfrm>
            <a:off x="7391400" y="4213225"/>
            <a:ext cx="1588" cy="276225"/>
          </a:xfrm>
          <a:prstGeom prst="line">
            <a:avLst/>
          </a:prstGeom>
          <a:noFill/>
          <a:ln w="12700">
            <a:solidFill>
              <a:srgbClr val="FC0128"/>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3"/>
          <p:cNvSpPr>
            <a:spLocks noGrp="1"/>
          </p:cNvSpPr>
          <p:nvPr>
            <p:ph type="sldNum" sz="quarter" idx="12"/>
          </p:nvPr>
        </p:nvSpPr>
        <p:spPr>
          <a:xfrm>
            <a:off x="457200" y="6356350"/>
            <a:ext cx="2133600" cy="365125"/>
          </a:xfrm>
        </p:spPr>
        <p:txBody>
          <a:bodyPr/>
          <a:lstStyle/>
          <a:p>
            <a:pPr algn="l">
              <a:defRPr/>
            </a:pPr>
            <a:fld id="{9A36F8A0-F7AE-43D2-85D4-99DC8E74D7ED}" type="slidenum">
              <a:rPr lang="en-US"/>
              <a:pPr algn="l">
                <a:defRPr/>
              </a:pPr>
              <a:t>39</a:t>
            </a:fld>
            <a:endParaRPr lang="en-US"/>
          </a:p>
        </p:txBody>
      </p:sp>
      <p:sp>
        <p:nvSpPr>
          <p:cNvPr id="41987" name="Rectangle 1"/>
          <p:cNvSpPr>
            <a:spLocks noGrp="1" noChangeArrowheads="1"/>
          </p:cNvSpPr>
          <p:nvPr>
            <p:ph type="title"/>
          </p:nvPr>
        </p:nvSpPr>
        <p:spPr>
          <a:xfrm>
            <a:off x="684213" y="420688"/>
            <a:ext cx="7773987" cy="1143000"/>
          </a:xfrm>
        </p:spPr>
        <p:txBody>
          <a:bodyPr rIns="39688"/>
          <a:lstStyle/>
          <a:p>
            <a:pPr eaLnBrk="1" hangingPunct="1"/>
            <a:r>
              <a:rPr lang="en-US" altLang="it-IT" smtClean="0"/>
              <a:t>Copertura strutturale</a:t>
            </a:r>
          </a:p>
        </p:txBody>
      </p:sp>
      <p:sp>
        <p:nvSpPr>
          <p:cNvPr id="52226" name="Rectangle 2"/>
          <p:cNvSpPr>
            <a:spLocks noGrp="1" noChangeArrowheads="1"/>
          </p:cNvSpPr>
          <p:nvPr>
            <p:ph type="body" idx="1"/>
          </p:nvPr>
        </p:nvSpPr>
        <p:spPr>
          <a:xfrm>
            <a:off x="709613" y="1539875"/>
            <a:ext cx="7729537" cy="3081338"/>
          </a:xfrm>
        </p:spPr>
        <p:txBody>
          <a:bodyPr rIns="39688" rtlCol="0">
            <a:normAutofit lnSpcReduction="10000"/>
          </a:bodyPr>
          <a:lstStyle/>
          <a:p>
            <a:pPr eaLnBrk="1" fontAlgn="auto" hangingPunct="1">
              <a:spcAft>
                <a:spcPts val="0"/>
              </a:spcAft>
              <a:buFont typeface="Helvetica" charset="0"/>
              <a:buChar char="•"/>
              <a:defRPr/>
            </a:pPr>
            <a:r>
              <a:rPr lang="en-US" sz="3100" smtClean="0"/>
              <a:t>Criterio di (in)adequatezza </a:t>
            </a:r>
          </a:p>
          <a:p>
            <a:pPr marL="782638" lvl="1" eaLnBrk="1" fontAlgn="auto" hangingPunct="1">
              <a:spcAft>
                <a:spcPts val="0"/>
              </a:spcAft>
              <a:buFont typeface="Helvetica" charset="0"/>
              <a:buChar char="–"/>
              <a:defRPr/>
            </a:pPr>
            <a:r>
              <a:rPr lang="en-US" sz="3100" smtClean="0"/>
              <a:t>Se parti significative della struttura del programma non sono coperte, il testing è inadeguato</a:t>
            </a:r>
          </a:p>
          <a:p>
            <a:pPr eaLnBrk="1" fontAlgn="auto" hangingPunct="1">
              <a:spcAft>
                <a:spcPts val="0"/>
              </a:spcAft>
              <a:defRPr/>
            </a:pPr>
            <a:r>
              <a:rPr lang="en-US" sz="3100" smtClean="0"/>
              <a:t>Criterio di Copertura delle Istruzioni (statement coverage)</a:t>
            </a:r>
          </a:p>
        </p:txBody>
      </p:sp>
      <p:sp>
        <p:nvSpPr>
          <p:cNvPr id="41989" name="Rectangle 3"/>
          <p:cNvSpPr>
            <a:spLocks/>
          </p:cNvSpPr>
          <p:nvPr/>
        </p:nvSpPr>
        <p:spPr bwMode="auto">
          <a:xfrm>
            <a:off x="1398588" y="4775200"/>
            <a:ext cx="5076825"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ts val="513"/>
              </a:spcBef>
            </a:pPr>
            <a:r>
              <a:rPr lang="en-US" altLang="it-IT" sz="3100" b="1">
                <a:solidFill>
                  <a:srgbClr val="FF0000"/>
                </a:solidFill>
                <a:latin typeface="Gill Sans" charset="0"/>
                <a:sym typeface="Gill Sans" charset="0"/>
              </a:rPr>
              <a:t>Numero-Istruzioni-Coperte</a:t>
            </a:r>
          </a:p>
          <a:p>
            <a:pPr algn="ctr" eaLnBrk="1" hangingPunct="1">
              <a:spcBef>
                <a:spcPts val="513"/>
              </a:spcBef>
            </a:pPr>
            <a:r>
              <a:rPr lang="en-US" altLang="it-IT" sz="3100" b="1">
                <a:solidFill>
                  <a:srgbClr val="FF0000"/>
                </a:solidFill>
                <a:latin typeface="Gill Sans" charset="0"/>
                <a:sym typeface="Gill Sans" charset="0"/>
              </a:rPr>
              <a:t>Numero-Totale-Istruzioni</a:t>
            </a:r>
          </a:p>
        </p:txBody>
      </p:sp>
      <p:sp>
        <p:nvSpPr>
          <p:cNvPr id="41990" name="Line 4"/>
          <p:cNvSpPr>
            <a:spLocks noChangeShapeType="1"/>
          </p:cNvSpPr>
          <p:nvPr/>
        </p:nvSpPr>
        <p:spPr bwMode="auto">
          <a:xfrm>
            <a:off x="835025" y="5335588"/>
            <a:ext cx="6072188" cy="12700"/>
          </a:xfrm>
          <a:prstGeom prst="line">
            <a:avLst/>
          </a:prstGeom>
          <a:noFill/>
          <a:ln w="63500">
            <a:solidFill>
              <a:srgbClr val="DD2067"/>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1991" name="Rectangle 5"/>
          <p:cNvSpPr>
            <a:spLocks/>
          </p:cNvSpPr>
          <p:nvPr/>
        </p:nvSpPr>
        <p:spPr bwMode="auto">
          <a:xfrm>
            <a:off x="7018338" y="5121275"/>
            <a:ext cx="860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b="1">
                <a:solidFill>
                  <a:srgbClr val="FF0000"/>
                </a:solidFill>
                <a:latin typeface="Gill Sans" charset="0"/>
                <a:sym typeface="Gill Sans" charset="0"/>
              </a:rPr>
              <a:t> ×100</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it-IT" smtClean="0"/>
              <a:t>Terminologia</a:t>
            </a:r>
          </a:p>
        </p:txBody>
      </p:sp>
      <p:sp>
        <p:nvSpPr>
          <p:cNvPr id="5123" name="Rectangle 3"/>
          <p:cNvSpPr>
            <a:spLocks noGrp="1" noChangeArrowheads="1"/>
          </p:cNvSpPr>
          <p:nvPr>
            <p:ph type="body" idx="1"/>
          </p:nvPr>
        </p:nvSpPr>
        <p:spPr/>
        <p:txBody>
          <a:bodyPr/>
          <a:lstStyle/>
          <a:p>
            <a:pPr eaLnBrk="1" hangingPunct="1"/>
            <a:r>
              <a:rPr lang="en-US" altLang="it-IT" sz="2000" dirty="0" err="1" smtClean="0"/>
              <a:t>Prova</a:t>
            </a:r>
            <a:r>
              <a:rPr lang="en-US" altLang="it-IT" sz="2000" dirty="0" smtClean="0"/>
              <a:t> di </a:t>
            </a:r>
            <a:r>
              <a:rPr lang="en-US" altLang="it-IT" sz="2000" dirty="0" err="1" smtClean="0"/>
              <a:t>correttezza</a:t>
            </a:r>
            <a:r>
              <a:rPr lang="en-US" altLang="it-IT" sz="2000" dirty="0" smtClean="0"/>
              <a:t>: </a:t>
            </a:r>
          </a:p>
          <a:p>
            <a:pPr lvl="1" eaLnBrk="1" hangingPunct="1"/>
            <a:r>
              <a:rPr lang="en-US" altLang="it-IT" sz="2000" dirty="0" err="1" smtClean="0"/>
              <a:t>Argomentare</a:t>
            </a:r>
            <a:r>
              <a:rPr lang="en-US" altLang="it-IT" sz="2000" dirty="0" smtClean="0"/>
              <a:t> </a:t>
            </a:r>
            <a:r>
              <a:rPr lang="en-US" altLang="it-IT" sz="2000" dirty="0" err="1" smtClean="0"/>
              <a:t>sistematicamente</a:t>
            </a:r>
            <a:r>
              <a:rPr lang="en-US" altLang="it-IT" sz="2000" dirty="0" smtClean="0"/>
              <a:t> (in </a:t>
            </a:r>
            <a:r>
              <a:rPr lang="en-US" altLang="it-IT" sz="2000" dirty="0" err="1" smtClean="0"/>
              <a:t>modo</a:t>
            </a:r>
            <a:r>
              <a:rPr lang="en-US" altLang="it-IT" sz="2000" dirty="0" smtClean="0"/>
              <a:t> </a:t>
            </a:r>
            <a:r>
              <a:rPr lang="en-US" altLang="it-IT" sz="2000" dirty="0" err="1" smtClean="0"/>
              <a:t>formale</a:t>
            </a:r>
            <a:r>
              <a:rPr lang="en-US" altLang="it-IT" sz="2000" dirty="0" smtClean="0"/>
              <a:t> o </a:t>
            </a:r>
            <a:r>
              <a:rPr lang="en-US" altLang="it-IT" sz="2000" dirty="0" err="1" smtClean="0"/>
              <a:t>informale</a:t>
            </a:r>
            <a:r>
              <a:rPr lang="en-US" altLang="it-IT" sz="2000" dirty="0" smtClean="0"/>
              <a:t>) </a:t>
            </a:r>
            <a:r>
              <a:rPr lang="en-US" altLang="it-IT" sz="2000" dirty="0" err="1" smtClean="0"/>
              <a:t>che</a:t>
            </a:r>
            <a:r>
              <a:rPr lang="en-US" altLang="it-IT" sz="2000" dirty="0" smtClean="0"/>
              <a:t> </a:t>
            </a:r>
            <a:r>
              <a:rPr lang="en-US" altLang="it-IT" sz="2000" dirty="0" err="1" smtClean="0"/>
              <a:t>il</a:t>
            </a:r>
            <a:r>
              <a:rPr lang="en-US" altLang="it-IT" sz="2000" dirty="0" smtClean="0"/>
              <a:t> </a:t>
            </a:r>
            <a:r>
              <a:rPr lang="en-US" altLang="it-IT" sz="2000" dirty="0" err="1" smtClean="0"/>
              <a:t>programma</a:t>
            </a:r>
            <a:r>
              <a:rPr lang="en-US" altLang="it-IT" sz="2000" dirty="0" smtClean="0"/>
              <a:t> </a:t>
            </a:r>
            <a:r>
              <a:rPr lang="en-US" altLang="it-IT" sz="2000" dirty="0" err="1" smtClean="0"/>
              <a:t>funziona</a:t>
            </a:r>
            <a:r>
              <a:rPr lang="en-US" altLang="it-IT" sz="2000" dirty="0" smtClean="0"/>
              <a:t> </a:t>
            </a:r>
            <a:r>
              <a:rPr lang="en-US" altLang="it-IT" sz="2000" dirty="0" err="1" smtClean="0"/>
              <a:t>correttamente</a:t>
            </a:r>
            <a:r>
              <a:rPr lang="en-US" altLang="it-IT" sz="2000" dirty="0" smtClean="0"/>
              <a:t> per </a:t>
            </a:r>
            <a:r>
              <a:rPr lang="en-US" altLang="it-IT" sz="2000" i="1" dirty="0" err="1" smtClean="0"/>
              <a:t>tutti</a:t>
            </a:r>
            <a:r>
              <a:rPr lang="en-US" altLang="it-IT" sz="2000" dirty="0" smtClean="0"/>
              <a:t> </a:t>
            </a:r>
            <a:r>
              <a:rPr lang="en-US" altLang="it-IT" sz="2000" dirty="0" err="1" smtClean="0"/>
              <a:t>i</a:t>
            </a:r>
            <a:r>
              <a:rPr lang="en-US" altLang="it-IT" sz="2000" dirty="0" smtClean="0"/>
              <a:t> </a:t>
            </a:r>
            <a:r>
              <a:rPr lang="en-US" altLang="it-IT" sz="2000" dirty="0" err="1" smtClean="0"/>
              <a:t>possibili</a:t>
            </a:r>
            <a:r>
              <a:rPr lang="en-US" altLang="it-IT" sz="2000" dirty="0" smtClean="0"/>
              <a:t> </a:t>
            </a:r>
            <a:r>
              <a:rPr lang="en-US" altLang="it-IT" sz="2000" dirty="0" err="1" smtClean="0"/>
              <a:t>dati</a:t>
            </a:r>
            <a:r>
              <a:rPr lang="en-US" altLang="it-IT" sz="2000" dirty="0" smtClean="0"/>
              <a:t> di </a:t>
            </a:r>
            <a:r>
              <a:rPr lang="en-US" altLang="it-IT" sz="2000" dirty="0" err="1" smtClean="0"/>
              <a:t>ingresso</a:t>
            </a:r>
            <a:endParaRPr lang="en-US" altLang="it-IT" sz="2000" dirty="0" smtClean="0"/>
          </a:p>
          <a:p>
            <a:pPr eaLnBrk="1" hangingPunct="1"/>
            <a:r>
              <a:rPr lang="en-US" altLang="it-IT" sz="2000" dirty="0" err="1" smtClean="0"/>
              <a:t>Convalida</a:t>
            </a:r>
            <a:r>
              <a:rPr lang="en-US" altLang="it-IT" sz="2000" dirty="0" smtClean="0"/>
              <a:t> (validation): </a:t>
            </a:r>
          </a:p>
          <a:p>
            <a:pPr lvl="1" eaLnBrk="1" hangingPunct="1"/>
            <a:r>
              <a:rPr lang="en-US" altLang="it-IT" sz="2000" dirty="0" err="1" smtClean="0"/>
              <a:t>Stabilire</a:t>
            </a:r>
            <a:r>
              <a:rPr lang="en-US" altLang="it-IT" sz="2000" dirty="0" smtClean="0"/>
              <a:t> </a:t>
            </a:r>
            <a:r>
              <a:rPr lang="en-US" altLang="it-IT" sz="2000" dirty="0" err="1" smtClean="0"/>
              <a:t>che</a:t>
            </a:r>
            <a:r>
              <a:rPr lang="en-US" altLang="it-IT" sz="2000" dirty="0" smtClean="0"/>
              <a:t> le </a:t>
            </a:r>
            <a:r>
              <a:rPr lang="en-US" altLang="it-IT" sz="2000" dirty="0" err="1" smtClean="0"/>
              <a:t>specifiche</a:t>
            </a:r>
            <a:r>
              <a:rPr lang="en-US" altLang="it-IT" sz="2000" dirty="0" smtClean="0"/>
              <a:t> </a:t>
            </a:r>
            <a:r>
              <a:rPr lang="en-US" altLang="it-IT" sz="2000" dirty="0" err="1" smtClean="0"/>
              <a:t>sono</a:t>
            </a:r>
            <a:r>
              <a:rPr lang="en-US" altLang="it-IT" sz="2000" dirty="0" smtClean="0"/>
              <a:t> </a:t>
            </a:r>
            <a:r>
              <a:rPr lang="en-US" altLang="it-IT" sz="2000" dirty="0" err="1" smtClean="0"/>
              <a:t>corrette</a:t>
            </a:r>
            <a:r>
              <a:rPr lang="en-US" altLang="it-IT" sz="2000" dirty="0" smtClean="0"/>
              <a:t>, </a:t>
            </a:r>
            <a:r>
              <a:rPr lang="en-US" altLang="it-IT" sz="2000" dirty="0" err="1" smtClean="0"/>
              <a:t>cioé</a:t>
            </a:r>
            <a:r>
              <a:rPr lang="en-US" altLang="it-IT" sz="2000" dirty="0" smtClean="0"/>
              <a:t> </a:t>
            </a:r>
            <a:r>
              <a:rPr lang="en-US" altLang="it-IT" sz="2000" dirty="0" err="1" smtClean="0"/>
              <a:t>descrivono</a:t>
            </a:r>
            <a:r>
              <a:rPr lang="en-US" altLang="it-IT" sz="2000" dirty="0" smtClean="0"/>
              <a:t> </a:t>
            </a:r>
            <a:r>
              <a:rPr lang="en-US" altLang="it-IT" sz="2000" dirty="0" err="1" smtClean="0"/>
              <a:t>i</a:t>
            </a:r>
            <a:r>
              <a:rPr lang="en-US" altLang="it-IT" sz="2000" dirty="0" smtClean="0"/>
              <a:t> </a:t>
            </a:r>
            <a:r>
              <a:rPr lang="en-US" altLang="it-IT" sz="2000" dirty="0" err="1" smtClean="0"/>
              <a:t>veri</a:t>
            </a:r>
            <a:r>
              <a:rPr lang="en-US" altLang="it-IT" sz="2000" dirty="0" smtClean="0"/>
              <a:t> </a:t>
            </a:r>
            <a:r>
              <a:rPr lang="en-US" altLang="it-IT" sz="2000" dirty="0" err="1" smtClean="0"/>
              <a:t>requisiti</a:t>
            </a:r>
            <a:r>
              <a:rPr lang="en-US" altLang="it-IT" sz="2000" dirty="0" smtClean="0"/>
              <a:t> </a:t>
            </a:r>
            <a:r>
              <a:rPr lang="en-US" altLang="it-IT" sz="2000" dirty="0" err="1" smtClean="0"/>
              <a:t>dell’utente</a:t>
            </a:r>
            <a:r>
              <a:rPr lang="en-US" altLang="it-IT" sz="2000" dirty="0" smtClean="0"/>
              <a:t> </a:t>
            </a:r>
          </a:p>
          <a:p>
            <a:pPr lvl="1" eaLnBrk="1" hangingPunct="1"/>
            <a:r>
              <a:rPr lang="en-US" altLang="it-IT" sz="2000" i="1" dirty="0" smtClean="0"/>
              <a:t>Did we build the right program</a:t>
            </a:r>
          </a:p>
          <a:p>
            <a:pPr lvl="1" eaLnBrk="1" hangingPunct="1"/>
            <a:r>
              <a:rPr lang="it-IT" altLang="it-IT" sz="2000" dirty="0" smtClean="0"/>
              <a:t>Può essere svolta sulla specifica (meglio) e/o sul sistema finale</a:t>
            </a:r>
            <a:endParaRPr lang="en-US" altLang="it-IT"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DFD68FD3-B74A-4899-80C1-09938BAF32E3}" type="slidenum">
              <a:rPr lang="en-US"/>
              <a:pPr algn="l">
                <a:defRPr/>
              </a:pPr>
              <a:t>40</a:t>
            </a:fld>
            <a:endParaRPr lang="en-US"/>
          </a:p>
        </p:txBody>
      </p:sp>
      <p:sp>
        <p:nvSpPr>
          <p:cNvPr id="43011" name="Rectangle 1"/>
          <p:cNvSpPr>
            <a:spLocks noGrp="1" noChangeArrowheads="1"/>
          </p:cNvSpPr>
          <p:nvPr>
            <p:ph type="title"/>
          </p:nvPr>
        </p:nvSpPr>
        <p:spPr/>
        <p:txBody>
          <a:bodyPr rIns="132080"/>
          <a:lstStyle/>
          <a:p>
            <a:pPr eaLnBrk="1" hangingPunct="1"/>
            <a:r>
              <a:rPr lang="en-US" altLang="it-IT" sz="3700" smtClean="0"/>
              <a:t>Come cercare di “coprire” un’istruzione?</a:t>
            </a:r>
          </a:p>
        </p:txBody>
      </p:sp>
      <p:sp>
        <p:nvSpPr>
          <p:cNvPr id="43012" name="Rectangle 2"/>
          <p:cNvSpPr>
            <a:spLocks noGrp="1" noChangeArrowheads="1"/>
          </p:cNvSpPr>
          <p:nvPr>
            <p:ph type="body" idx="1"/>
          </p:nvPr>
        </p:nvSpPr>
        <p:spPr/>
        <p:txBody>
          <a:bodyPr rIns="132080"/>
          <a:lstStyle/>
          <a:p>
            <a:pPr eaLnBrk="1" hangingPunct="1"/>
            <a:r>
              <a:rPr lang="en-US" altLang="it-IT" smtClean="0"/>
              <a:t>Data un’istruzione non coperta, come faccio a cercare di coprirla?</a:t>
            </a:r>
          </a:p>
          <a:p>
            <a:pPr marL="782638" lvl="1" eaLnBrk="1" hangingPunct="1"/>
            <a:r>
              <a:rPr lang="en-US" altLang="it-IT" smtClean="0"/>
              <a:t>esamino un cammino che porti ad essa</a:t>
            </a:r>
          </a:p>
          <a:p>
            <a:pPr marL="782638" lvl="1" eaLnBrk="1" hangingPunct="1"/>
            <a:r>
              <a:rPr lang="en-US" altLang="it-IT" smtClean="0"/>
              <a:t>calcolo la condizione sui dati associata a quel cammino (</a:t>
            </a:r>
            <a:r>
              <a:rPr lang="en-US" altLang="it-IT" b="1" smtClean="0"/>
              <a:t>path condition</a:t>
            </a:r>
            <a:r>
              <a:rPr lang="en-US" altLang="it-IT" smtClean="0"/>
              <a:t>)</a:t>
            </a:r>
          </a:p>
          <a:p>
            <a:pPr marL="782638" lvl="1" eaLnBrk="1" hangingPunct="1"/>
            <a:r>
              <a:rPr lang="en-US" altLang="it-IT" smtClean="0"/>
              <a:t>cerco di sintetizzare dati che rendono vera la condizione</a:t>
            </a:r>
          </a:p>
          <a:p>
            <a:pPr marL="782638" lvl="1" eaLnBrk="1" hangingPunct="1"/>
            <a:r>
              <a:rPr lang="en-US" altLang="it-IT" smtClean="0"/>
              <a:t>se non ci riesco, provo con un altro cammino...</a:t>
            </a:r>
          </a:p>
        </p:txBody>
      </p:sp>
      <p:sp>
        <p:nvSpPr>
          <p:cNvPr id="43013"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9D460A5B-FBA3-41C8-BC8C-99097AC44EE3}" type="slidenum">
              <a:rPr lang="en-US" altLang="it-IT" sz="1400">
                <a:solidFill>
                  <a:srgbClr val="000000"/>
                </a:solidFill>
                <a:latin typeface="Helvetica" pitchFamily="2" charset="0"/>
                <a:sym typeface="Helvetica" pitchFamily="2" charset="0"/>
              </a:rPr>
              <a:pPr algn="ctr" eaLnBrk="1" hangingPunct="1"/>
              <a:t>40</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0C5C6377-A15E-4F4A-9920-8D9CFB836FC1}" type="slidenum">
              <a:rPr lang="en-US"/>
              <a:pPr algn="l">
                <a:defRPr/>
              </a:pPr>
              <a:t>41</a:t>
            </a:fld>
            <a:endParaRPr lang="en-US"/>
          </a:p>
        </p:txBody>
      </p:sp>
      <p:sp>
        <p:nvSpPr>
          <p:cNvPr id="44035" name="Rectangle 1"/>
          <p:cNvSpPr>
            <a:spLocks noGrp="1" noChangeArrowheads="1"/>
          </p:cNvSpPr>
          <p:nvPr>
            <p:ph type="title"/>
          </p:nvPr>
        </p:nvSpPr>
        <p:spPr/>
        <p:txBody>
          <a:bodyPr rIns="132080"/>
          <a:lstStyle/>
          <a:p>
            <a:pPr eaLnBrk="1" hangingPunct="1"/>
            <a:r>
              <a:rPr lang="en-US" altLang="it-IT" smtClean="0"/>
              <a:t>Esempio</a:t>
            </a:r>
          </a:p>
        </p:txBody>
      </p:sp>
      <p:sp>
        <p:nvSpPr>
          <p:cNvPr id="44036" name="Rectangle 2"/>
          <p:cNvSpPr>
            <a:spLocks/>
          </p:cNvSpPr>
          <p:nvPr/>
        </p:nvSpPr>
        <p:spPr bwMode="auto">
          <a:xfrm>
            <a:off x="1189038" y="1681163"/>
            <a:ext cx="4751387"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dirty="0">
                <a:solidFill>
                  <a:srgbClr val="000000"/>
                </a:solidFill>
                <a:latin typeface="Calibri" pitchFamily="34" charset="0"/>
                <a:ea typeface="Helvetica Neue" pitchFamily="2"/>
                <a:cs typeface="Helvetica Neue" pitchFamily="2"/>
              </a:rPr>
              <a:t>1. get(x); get(y)</a:t>
            </a:r>
          </a:p>
          <a:p>
            <a:pPr eaLnBrk="1" hangingPunct="1"/>
            <a:r>
              <a:rPr lang="en-US" altLang="it-IT" sz="2400" dirty="0">
                <a:solidFill>
                  <a:srgbClr val="000000"/>
                </a:solidFill>
                <a:latin typeface="Calibri" pitchFamily="34" charset="0"/>
                <a:ea typeface="Helvetica Neue" pitchFamily="2"/>
                <a:cs typeface="Helvetica Neue" pitchFamily="2"/>
              </a:rPr>
              <a:t>2. while (</a:t>
            </a:r>
            <a:r>
              <a:rPr lang="en-US" altLang="it-IT" sz="2400" dirty="0" smtClean="0">
                <a:solidFill>
                  <a:srgbClr val="000000"/>
                </a:solidFill>
                <a:latin typeface="Calibri" pitchFamily="34" charset="0"/>
                <a:ea typeface="Helvetica Neue" pitchFamily="2"/>
                <a:cs typeface="Helvetica Neue" pitchFamily="2"/>
              </a:rPr>
              <a:t>x!=</a:t>
            </a:r>
            <a:r>
              <a:rPr lang="en-US" altLang="it-IT" sz="2400" dirty="0">
                <a:solidFill>
                  <a:srgbClr val="000000"/>
                </a:solidFill>
                <a:latin typeface="Calibri" pitchFamily="34" charset="0"/>
                <a:ea typeface="Helvetica Neue" pitchFamily="2"/>
                <a:cs typeface="Helvetica Neue" pitchFamily="2"/>
              </a:rPr>
              <a:t>y) do {</a:t>
            </a:r>
          </a:p>
          <a:p>
            <a:pPr eaLnBrk="1" hangingPunct="1"/>
            <a:r>
              <a:rPr lang="en-US" altLang="it-IT" sz="2400" dirty="0">
                <a:solidFill>
                  <a:srgbClr val="000000"/>
                </a:solidFill>
                <a:latin typeface="Calibri" pitchFamily="34" charset="0"/>
                <a:ea typeface="Helvetica Neue" pitchFamily="2"/>
                <a:cs typeface="Helvetica Neue" pitchFamily="2"/>
              </a:rPr>
              <a:t>3.           if (x&gt;y) then</a:t>
            </a:r>
          </a:p>
          <a:p>
            <a:pPr eaLnBrk="1" hangingPunct="1"/>
            <a:r>
              <a:rPr lang="en-US" altLang="it-IT" sz="2400" dirty="0">
                <a:solidFill>
                  <a:srgbClr val="000000"/>
                </a:solidFill>
                <a:latin typeface="Calibri" pitchFamily="34" charset="0"/>
                <a:ea typeface="Helvetica Neue" pitchFamily="2"/>
                <a:cs typeface="Helvetica Neue" pitchFamily="2"/>
              </a:rPr>
              <a:t>4.                 x=x-y;</a:t>
            </a:r>
          </a:p>
          <a:p>
            <a:pPr eaLnBrk="1" hangingPunct="1"/>
            <a:r>
              <a:rPr lang="en-US" altLang="it-IT" sz="2400" dirty="0">
                <a:solidFill>
                  <a:srgbClr val="000000"/>
                </a:solidFill>
                <a:latin typeface="Calibri" pitchFamily="34" charset="0"/>
                <a:ea typeface="Helvetica Neue" pitchFamily="2"/>
                <a:cs typeface="Helvetica Neue" pitchFamily="2"/>
              </a:rPr>
              <a:t>else</a:t>
            </a:r>
          </a:p>
          <a:p>
            <a:pPr eaLnBrk="1" hangingPunct="1"/>
            <a:r>
              <a:rPr lang="en-US" altLang="it-IT" sz="2400" dirty="0">
                <a:solidFill>
                  <a:srgbClr val="000000"/>
                </a:solidFill>
                <a:latin typeface="Calibri" pitchFamily="34" charset="0"/>
                <a:ea typeface="Helvetica Neue" pitchFamily="2"/>
                <a:cs typeface="Helvetica Neue" pitchFamily="2"/>
              </a:rPr>
              <a:t>5.                y=y-x;</a:t>
            </a:r>
          </a:p>
          <a:p>
            <a:pPr eaLnBrk="1" hangingPunct="1"/>
            <a:r>
              <a:rPr lang="en-US" altLang="it-IT" sz="2400" dirty="0">
                <a:solidFill>
                  <a:srgbClr val="000000"/>
                </a:solidFill>
                <a:latin typeface="Calibri" pitchFamily="34" charset="0"/>
                <a:ea typeface="Helvetica Neue" pitchFamily="2"/>
                <a:cs typeface="Helvetica Neue" pitchFamily="2"/>
              </a:rPr>
              <a:t>     }</a:t>
            </a:r>
          </a:p>
          <a:p>
            <a:pPr eaLnBrk="1" hangingPunct="1"/>
            <a:r>
              <a:rPr lang="en-US" altLang="it-IT" sz="2400" dirty="0">
                <a:solidFill>
                  <a:srgbClr val="000000"/>
                </a:solidFill>
                <a:latin typeface="Calibri" pitchFamily="34" charset="0"/>
                <a:ea typeface="Helvetica Neue" pitchFamily="2"/>
                <a:cs typeface="Helvetica Neue" pitchFamily="2"/>
              </a:rPr>
              <a:t>6. put(x);</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2FA9009D-4457-4EC3-AA4A-DFFFAFC5ED96}" type="slidenum">
              <a:rPr lang="en-US"/>
              <a:pPr algn="l">
                <a:defRPr/>
              </a:pPr>
              <a:t>42</a:t>
            </a:fld>
            <a:endParaRPr lang="en-US"/>
          </a:p>
        </p:txBody>
      </p:sp>
      <p:sp>
        <p:nvSpPr>
          <p:cNvPr id="45059" name="Rectangle 1"/>
          <p:cNvSpPr>
            <a:spLocks noGrp="1" noChangeArrowheads="1"/>
          </p:cNvSpPr>
          <p:nvPr>
            <p:ph type="title"/>
          </p:nvPr>
        </p:nvSpPr>
        <p:spPr>
          <a:xfrm>
            <a:off x="635000" y="-90488"/>
            <a:ext cx="8231188" cy="1168401"/>
          </a:xfrm>
        </p:spPr>
        <p:txBody>
          <a:bodyPr rIns="132080"/>
          <a:lstStyle/>
          <a:p>
            <a:pPr eaLnBrk="1" hangingPunct="1"/>
            <a:r>
              <a:rPr lang="en-US" altLang="it-IT" smtClean="0"/>
              <a:t>In generale</a:t>
            </a:r>
          </a:p>
        </p:txBody>
      </p:sp>
      <p:sp>
        <p:nvSpPr>
          <p:cNvPr id="45060" name="Rectangle 2"/>
          <p:cNvSpPr>
            <a:spLocks noGrp="1" noChangeArrowheads="1"/>
          </p:cNvSpPr>
          <p:nvPr>
            <p:ph type="body" idx="1"/>
          </p:nvPr>
        </p:nvSpPr>
        <p:spPr>
          <a:xfrm>
            <a:off x="630238" y="1065213"/>
            <a:ext cx="8235950" cy="5614987"/>
          </a:xfrm>
        </p:spPr>
        <p:txBody>
          <a:bodyPr rIns="132080"/>
          <a:lstStyle/>
          <a:p>
            <a:pPr eaLnBrk="1" hangingPunct="1">
              <a:spcBef>
                <a:spcPct val="0"/>
              </a:spcBef>
            </a:pPr>
            <a:r>
              <a:rPr lang="en-US" altLang="it-IT" smtClean="0"/>
              <a:t>Dato un cammino ed eventualmente una iniziale pre-condizione, si può calcolare la path condition associata a un path</a:t>
            </a:r>
          </a:p>
          <a:p>
            <a:pPr eaLnBrk="1" hangingPunct="1">
              <a:spcBef>
                <a:spcPts val="538"/>
              </a:spcBef>
            </a:pPr>
            <a:r>
              <a:rPr lang="en-US" altLang="it-IT" smtClean="0"/>
              <a:t>Questa in generale è una formula del calcolo dei predicati del I ordine</a:t>
            </a:r>
          </a:p>
          <a:p>
            <a:pPr eaLnBrk="1" hangingPunct="1">
              <a:spcBef>
                <a:spcPts val="538"/>
              </a:spcBef>
            </a:pPr>
            <a:r>
              <a:rPr lang="en-US" altLang="it-IT" smtClean="0"/>
              <a:t>Trovare dei valori che la rendano soddisfacibile non può essere fatto in genarale in maniera algoritmica (SAT indecidibile)</a:t>
            </a:r>
          </a:p>
          <a:p>
            <a:pPr eaLnBrk="1" hangingPunct="1">
              <a:spcBef>
                <a:spcPts val="538"/>
              </a:spcBef>
            </a:pPr>
            <a:r>
              <a:rPr lang="en-US" altLang="it-IT" smtClean="0"/>
              <a:t>Molti dei problemi teorici connessi al testing risultano indecidibili! Necessarie euristiche!</a:t>
            </a:r>
          </a:p>
        </p:txBody>
      </p:sp>
      <p:sp>
        <p:nvSpPr>
          <p:cNvPr id="45061"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418604B5-F641-4664-AD2E-84E4B45057EF}" type="slidenum">
              <a:rPr lang="en-US" altLang="it-IT" sz="1400">
                <a:solidFill>
                  <a:srgbClr val="000000"/>
                </a:solidFill>
                <a:latin typeface="Helvetica" pitchFamily="2" charset="0"/>
                <a:sym typeface="Helvetica" pitchFamily="2" charset="0"/>
              </a:rPr>
              <a:pPr algn="ctr" eaLnBrk="1" hangingPunct="1"/>
              <a:t>42</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685800" y="0"/>
            <a:ext cx="7772400" cy="1143000"/>
          </a:xfrm>
          <a:noFill/>
        </p:spPr>
        <p:txBody>
          <a:bodyPr lIns="90488" tIns="44450" rIns="90488" bIns="44450"/>
          <a:lstStyle/>
          <a:p>
            <a:pPr eaLnBrk="1" hangingPunct="1"/>
            <a:r>
              <a:rPr lang="en-US" altLang="en-US" smtClean="0"/>
              <a:t>Coperture non fattibili</a:t>
            </a:r>
          </a:p>
        </p:txBody>
      </p:sp>
      <p:sp>
        <p:nvSpPr>
          <p:cNvPr id="46083" name="Rectangle 3"/>
          <p:cNvSpPr>
            <a:spLocks noGrp="1" noChangeArrowheads="1"/>
          </p:cNvSpPr>
          <p:nvPr>
            <p:ph type="body" idx="4294967295"/>
          </p:nvPr>
        </p:nvSpPr>
        <p:spPr>
          <a:xfrm>
            <a:off x="684213" y="1196975"/>
            <a:ext cx="7772400" cy="4114800"/>
          </a:xfrm>
          <a:noFill/>
        </p:spPr>
        <p:txBody>
          <a:bodyPr lIns="90488" tIns="44450" rIns="90488" bIns="44450"/>
          <a:lstStyle/>
          <a:p>
            <a:pPr eaLnBrk="1" hangingPunct="1"/>
            <a:r>
              <a:rPr lang="en-US" altLang="en-US" smtClean="0"/>
              <a:t>100% di copertura potrebbe NON essere raggiungibile</a:t>
            </a:r>
          </a:p>
          <a:p>
            <a:pPr lvl="1" eaLnBrk="1" hangingPunct="1"/>
            <a:r>
              <a:rPr lang="en-US" altLang="en-US" smtClean="0"/>
              <a:t>codice irraggiungibile (morto), cammini non fattibili, programmazione difensiva</a:t>
            </a:r>
          </a:p>
          <a:p>
            <a:pPr eaLnBrk="1" hangingPunct="1"/>
            <a:r>
              <a:rPr lang="en-US" altLang="en-US" smtClean="0"/>
              <a:t>Ci si accontenta di coperture tipo “90% delle istruzioni” (magari ispezionando manualmente le parti non coperte)</a:t>
            </a:r>
          </a:p>
        </p:txBody>
      </p:sp>
      <p:sp>
        <p:nvSpPr>
          <p:cNvPr id="46084" name="Text Box 4" descr="Wide downward diagonal"/>
          <p:cNvSpPr txBox="1">
            <a:spLocks noChangeArrowheads="1"/>
          </p:cNvSpPr>
          <p:nvPr/>
        </p:nvSpPr>
        <p:spPr bwMode="auto">
          <a:xfrm>
            <a:off x="1100138" y="4575175"/>
            <a:ext cx="282733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dirty="0">
                <a:latin typeface="Tahoma" pitchFamily="34" charset="0"/>
              </a:rPr>
              <a:t>if (x&gt;0) {</a:t>
            </a:r>
          </a:p>
          <a:p>
            <a:pPr eaLnBrk="1" hangingPunct="1"/>
            <a:r>
              <a:rPr lang="en-US" altLang="it-IT" sz="2400" dirty="0">
                <a:latin typeface="Tahoma" pitchFamily="34" charset="0"/>
              </a:rPr>
              <a:t>	if (x</a:t>
            </a:r>
            <a:r>
              <a:rPr lang="en-US" altLang="it-IT" sz="2400" dirty="0" smtClean="0">
                <a:latin typeface="Tahoma" pitchFamily="34" charset="0"/>
              </a:rPr>
              <a:t>==0</a:t>
            </a:r>
            <a:r>
              <a:rPr lang="en-US" altLang="it-IT" sz="2400" dirty="0">
                <a:latin typeface="Tahoma" pitchFamily="34" charset="0"/>
              </a:rPr>
              <a:t>) {</a:t>
            </a:r>
          </a:p>
          <a:p>
            <a:pPr eaLnBrk="1" hangingPunct="1"/>
            <a:r>
              <a:rPr lang="en-US" altLang="it-IT" sz="2400" dirty="0">
                <a:latin typeface="Tahoma" pitchFamily="34" charset="0"/>
              </a:rPr>
              <a:t>		. . .</a:t>
            </a:r>
          </a:p>
          <a:p>
            <a:pPr eaLnBrk="1" hangingPunct="1"/>
            <a:r>
              <a:rPr lang="en-US" altLang="it-IT" sz="2400" dirty="0">
                <a:latin typeface="Tahoma" pitchFamily="34" charset="0"/>
              </a:rPr>
              <a:t>	}</a:t>
            </a:r>
          </a:p>
          <a:p>
            <a:pPr eaLnBrk="1" hangingPunct="1"/>
            <a:r>
              <a:rPr lang="en-US" altLang="it-IT" sz="2400" dirty="0">
                <a:latin typeface="Tahoma" pitchFamily="34" charset="0"/>
              </a:rPr>
              <a:t>	. . .</a:t>
            </a:r>
          </a:p>
          <a:p>
            <a:pPr eaLnBrk="1" hangingPunct="1"/>
            <a:r>
              <a:rPr lang="en-US" altLang="it-IT" sz="2400" dirty="0">
                <a:latin typeface="Tahoma" pitchFamily="34" charset="0"/>
              </a:rPr>
              <a:t>}</a:t>
            </a:r>
          </a:p>
        </p:txBody>
      </p:sp>
      <p:grpSp>
        <p:nvGrpSpPr>
          <p:cNvPr id="2" name="Group 5"/>
          <p:cNvGrpSpPr>
            <a:grpSpLocks/>
          </p:cNvGrpSpPr>
          <p:nvPr/>
        </p:nvGrpSpPr>
        <p:grpSpPr bwMode="auto">
          <a:xfrm>
            <a:off x="3733800" y="4800600"/>
            <a:ext cx="5216525" cy="1568450"/>
            <a:chOff x="2381" y="2614"/>
            <a:chExt cx="3286" cy="988"/>
          </a:xfrm>
        </p:grpSpPr>
        <p:sp>
          <p:nvSpPr>
            <p:cNvPr id="46086" name="Line 6"/>
            <p:cNvSpPr>
              <a:spLocks noChangeShapeType="1"/>
            </p:cNvSpPr>
            <p:nvPr/>
          </p:nvSpPr>
          <p:spPr bwMode="auto">
            <a:xfrm flipH="1">
              <a:off x="2381" y="2886"/>
              <a:ext cx="726"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46087" name="Text Box 7" descr="Wide downward diagonal"/>
            <p:cNvSpPr txBox="1">
              <a:spLocks noChangeArrowheads="1"/>
            </p:cNvSpPr>
            <p:nvPr/>
          </p:nvSpPr>
          <p:spPr bwMode="auto">
            <a:xfrm>
              <a:off x="2971" y="2614"/>
              <a:ext cx="2696" cy="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a:solidFill>
                    <a:srgbClr val="FF3300"/>
                  </a:solidFill>
                  <a:latin typeface="Tahoma" pitchFamily="34" charset="0"/>
                </a:rPr>
                <a:t>codice morto: fenomeno </a:t>
              </a:r>
            </a:p>
            <a:p>
              <a:pPr eaLnBrk="1" hangingPunct="1"/>
              <a:r>
                <a:rPr lang="en-US" altLang="it-IT" sz="2400">
                  <a:solidFill>
                    <a:srgbClr val="FF3300"/>
                  </a:solidFill>
                  <a:latin typeface="Tahoma" pitchFamily="34" charset="0"/>
                </a:rPr>
                <a:t>molto comune in code</a:t>
              </a:r>
            </a:p>
            <a:p>
              <a:pPr eaLnBrk="1" hangingPunct="1"/>
              <a:r>
                <a:rPr lang="en-US" altLang="it-IT" sz="2400">
                  <a:solidFill>
                    <a:srgbClr val="FF3300"/>
                  </a:solidFill>
                  <a:latin typeface="Tahoma" pitchFamily="34" charset="0"/>
                </a:rPr>
                <a:t>soggetto a continue modifiche</a:t>
              </a:r>
            </a:p>
            <a:p>
              <a:pPr eaLnBrk="1" hangingPunct="1"/>
              <a:r>
                <a:rPr lang="en-US" altLang="it-IT" sz="2400">
                  <a:solidFill>
                    <a:srgbClr val="FF3300"/>
                  </a:solidFill>
                  <a:latin typeface="Tahoma" pitchFamily="34" charset="0"/>
                </a:rPr>
                <a:t>di manutenzione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ABAFA307-BFFC-4002-852D-08874046463E}" type="slidenum">
              <a:rPr lang="en-US"/>
              <a:pPr algn="l">
                <a:defRPr/>
              </a:pPr>
              <a:t>44</a:t>
            </a:fld>
            <a:endParaRPr lang="en-US"/>
          </a:p>
        </p:txBody>
      </p:sp>
      <p:sp>
        <p:nvSpPr>
          <p:cNvPr id="47107" name="Rectangle 1"/>
          <p:cNvSpPr>
            <a:spLocks noGrp="1" noChangeArrowheads="1"/>
          </p:cNvSpPr>
          <p:nvPr>
            <p:ph type="title"/>
          </p:nvPr>
        </p:nvSpPr>
        <p:spPr>
          <a:xfrm>
            <a:off x="484188" y="0"/>
            <a:ext cx="8229600" cy="2030413"/>
          </a:xfrm>
        </p:spPr>
        <p:txBody>
          <a:bodyPr rIns="132080"/>
          <a:lstStyle/>
          <a:p>
            <a:pPr eaLnBrk="1" hangingPunct="1"/>
            <a:r>
              <a:rPr lang="en-US" altLang="it-IT" sz="3900" smtClean="0"/>
              <a:t>Criterio di copertura delle diramazioni</a:t>
            </a:r>
            <a:br>
              <a:rPr lang="en-US" altLang="it-IT" sz="3900" smtClean="0"/>
            </a:br>
            <a:r>
              <a:rPr lang="en-US" altLang="it-IT" sz="3900" smtClean="0"/>
              <a:t>(</a:t>
            </a:r>
            <a:r>
              <a:rPr lang="en-US" altLang="it-IT" sz="3900" b="1" smtClean="0"/>
              <a:t>branch</a:t>
            </a:r>
            <a:r>
              <a:rPr lang="en-US" altLang="it-IT" sz="3900" smtClean="0"/>
              <a:t> coverage)</a:t>
            </a:r>
          </a:p>
        </p:txBody>
      </p:sp>
      <p:sp>
        <p:nvSpPr>
          <p:cNvPr id="47108" name="Rectangle 2"/>
          <p:cNvSpPr>
            <a:spLocks noGrp="1" noChangeArrowheads="1"/>
          </p:cNvSpPr>
          <p:nvPr>
            <p:ph type="body" idx="1"/>
          </p:nvPr>
        </p:nvSpPr>
        <p:spPr>
          <a:xfrm>
            <a:off x="684213" y="2276475"/>
            <a:ext cx="7772400" cy="4581525"/>
          </a:xfrm>
        </p:spPr>
        <p:txBody>
          <a:bodyPr rIns="132080"/>
          <a:lstStyle/>
          <a:p>
            <a:pPr eaLnBrk="1" hangingPunct="1">
              <a:buFont typeface="Helvetica" pitchFamily="2" charset="0"/>
              <a:buChar char="•"/>
            </a:pPr>
            <a:r>
              <a:rPr lang="en-US" altLang="it-IT" smtClean="0"/>
              <a:t>Selezionare un insieme T di dati di test tale che ogni diramazione del flusso di controllo venga selezionata almeno una volta da qualche elemento di T</a:t>
            </a:r>
          </a:p>
        </p:txBody>
      </p:sp>
      <p:sp>
        <p:nvSpPr>
          <p:cNvPr id="47109" name="Text Box 3"/>
          <p:cNvSpPr txBox="1">
            <a:spLocks noChangeArrowheads="1"/>
          </p:cNvSpPr>
          <p:nvPr/>
        </p:nvSpPr>
        <p:spPr bwMode="auto">
          <a:xfrm>
            <a:off x="7462838" y="6245225"/>
            <a:ext cx="311150"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D8F8E103-F5D3-4B28-AA91-C52FA04AAB19}" type="slidenum">
              <a:rPr lang="en-US" altLang="it-IT" sz="1400">
                <a:solidFill>
                  <a:srgbClr val="000000"/>
                </a:solidFill>
                <a:latin typeface="Helvetica" pitchFamily="2" charset="0"/>
                <a:sym typeface="Helvetica" pitchFamily="2" charset="0"/>
              </a:rPr>
              <a:pPr algn="ctr" eaLnBrk="1" hangingPunct="1"/>
              <a:t>44</a:t>
            </a:fld>
            <a:endParaRPr lang="en-US" altLang="it-IT" sz="1400">
              <a:solidFill>
                <a:srgbClr val="000000"/>
              </a:solidFill>
              <a:latin typeface="Helvetica" pitchFamily="2" charset="0"/>
              <a:sym typeface="Helvetica" pitchFamily="2"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egnaposto numero diapositiva 3"/>
          <p:cNvSpPr>
            <a:spLocks noGrp="1"/>
          </p:cNvSpPr>
          <p:nvPr>
            <p:ph type="sldNum" sz="quarter" idx="12"/>
          </p:nvPr>
        </p:nvSpPr>
        <p:spPr>
          <a:xfrm>
            <a:off x="457200" y="6356350"/>
            <a:ext cx="2133600" cy="365125"/>
          </a:xfrm>
        </p:spPr>
        <p:txBody>
          <a:bodyPr/>
          <a:lstStyle/>
          <a:p>
            <a:pPr algn="l">
              <a:defRPr/>
            </a:pPr>
            <a:fld id="{5025B2FF-2317-4838-8A7C-F5DEE4080193}" type="slidenum">
              <a:rPr lang="en-US"/>
              <a:pPr algn="l">
                <a:defRPr/>
              </a:pPr>
              <a:t>45</a:t>
            </a:fld>
            <a:endParaRPr lang="en-US"/>
          </a:p>
        </p:txBody>
      </p:sp>
      <p:sp>
        <p:nvSpPr>
          <p:cNvPr id="48131" name="Rectangle 1"/>
          <p:cNvSpPr>
            <a:spLocks noGrp="1" noChangeArrowheads="1"/>
          </p:cNvSpPr>
          <p:nvPr>
            <p:ph type="title"/>
          </p:nvPr>
        </p:nvSpPr>
        <p:spPr>
          <a:xfrm>
            <a:off x="685800" y="153988"/>
            <a:ext cx="7772400" cy="1446212"/>
          </a:xfrm>
        </p:spPr>
        <p:txBody>
          <a:bodyPr rIns="39688"/>
          <a:lstStyle/>
          <a:p>
            <a:pPr eaLnBrk="1" hangingPunct="1"/>
            <a:r>
              <a:rPr lang="en-US" altLang="it-IT" smtClean="0"/>
              <a:t>Esempio</a:t>
            </a:r>
          </a:p>
        </p:txBody>
      </p:sp>
      <p:sp>
        <p:nvSpPr>
          <p:cNvPr id="48132" name="Line 2"/>
          <p:cNvSpPr>
            <a:spLocks noChangeShapeType="1"/>
          </p:cNvSpPr>
          <p:nvPr/>
        </p:nvSpPr>
        <p:spPr bwMode="auto">
          <a:xfrm>
            <a:off x="6248400" y="2613025"/>
            <a:ext cx="1588" cy="3651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8133" name="Line 3"/>
          <p:cNvSpPr>
            <a:spLocks noChangeShapeType="1"/>
          </p:cNvSpPr>
          <p:nvPr/>
        </p:nvSpPr>
        <p:spPr bwMode="auto">
          <a:xfrm>
            <a:off x="4191000" y="2613025"/>
            <a:ext cx="1588" cy="14065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grpSp>
        <p:nvGrpSpPr>
          <p:cNvPr id="48134" name="Group 4"/>
          <p:cNvGrpSpPr>
            <a:grpSpLocks/>
          </p:cNvGrpSpPr>
          <p:nvPr/>
        </p:nvGrpSpPr>
        <p:grpSpPr bwMode="auto">
          <a:xfrm>
            <a:off x="4730750" y="1449388"/>
            <a:ext cx="882650" cy="449262"/>
            <a:chOff x="0" y="0"/>
            <a:chExt cx="558" cy="282"/>
          </a:xfrm>
        </p:grpSpPr>
        <p:sp>
          <p:nvSpPr>
            <p:cNvPr id="48164" name="Rectangle 5"/>
            <p:cNvSpPr>
              <a:spLocks/>
            </p:cNvSpPr>
            <p:nvPr/>
          </p:nvSpPr>
          <p:spPr bwMode="auto">
            <a:xfrm>
              <a:off x="0" y="0"/>
              <a:ext cx="558"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8165" name="Rectangle 6"/>
            <p:cNvSpPr>
              <a:spLocks/>
            </p:cNvSpPr>
            <p:nvPr/>
          </p:nvSpPr>
          <p:spPr bwMode="auto">
            <a:xfrm>
              <a:off x="143" y="44"/>
              <a:ext cx="27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i=0</a:t>
              </a:r>
            </a:p>
          </p:txBody>
        </p:sp>
      </p:grpSp>
      <p:grpSp>
        <p:nvGrpSpPr>
          <p:cNvPr id="48135" name="Group 7"/>
          <p:cNvGrpSpPr>
            <a:grpSpLocks/>
          </p:cNvGrpSpPr>
          <p:nvPr/>
        </p:nvGrpSpPr>
        <p:grpSpPr bwMode="auto">
          <a:xfrm>
            <a:off x="4059238" y="2292350"/>
            <a:ext cx="2259012" cy="625475"/>
            <a:chOff x="0" y="0"/>
            <a:chExt cx="1429" cy="393"/>
          </a:xfrm>
        </p:grpSpPr>
        <p:sp>
          <p:nvSpPr>
            <p:cNvPr id="48162" name="AutoShape 8"/>
            <p:cNvSpPr>
              <a:spLocks/>
            </p:cNvSpPr>
            <p:nvPr/>
          </p:nvSpPr>
          <p:spPr bwMode="auto">
            <a:xfrm>
              <a:off x="0" y="0"/>
              <a:ext cx="1429" cy="393"/>
            </a:xfrm>
            <a:prstGeom prst="diamond">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8163" name="Rectangle 9"/>
            <p:cNvSpPr>
              <a:spLocks/>
            </p:cNvSpPr>
            <p:nvPr/>
          </p:nvSpPr>
          <p:spPr bwMode="auto">
            <a:xfrm>
              <a:off x="140" y="75"/>
              <a:ext cx="1148"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67866" bIns="381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i&lt;N and A[i] &lt;X</a:t>
              </a:r>
            </a:p>
          </p:txBody>
        </p:sp>
      </p:grpSp>
      <p:grpSp>
        <p:nvGrpSpPr>
          <p:cNvPr id="48136" name="Group 10"/>
          <p:cNvGrpSpPr>
            <a:grpSpLocks/>
          </p:cNvGrpSpPr>
          <p:nvPr/>
        </p:nvGrpSpPr>
        <p:grpSpPr bwMode="auto">
          <a:xfrm>
            <a:off x="5126038" y="2978150"/>
            <a:ext cx="2259012" cy="625475"/>
            <a:chOff x="0" y="0"/>
            <a:chExt cx="1429" cy="393"/>
          </a:xfrm>
        </p:grpSpPr>
        <p:sp>
          <p:nvSpPr>
            <p:cNvPr id="48160" name="AutoShape 11"/>
            <p:cNvSpPr>
              <a:spLocks/>
            </p:cNvSpPr>
            <p:nvPr/>
          </p:nvSpPr>
          <p:spPr bwMode="auto">
            <a:xfrm>
              <a:off x="0" y="0"/>
              <a:ext cx="1429" cy="393"/>
            </a:xfrm>
            <a:prstGeom prst="diamond">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8161" name="Rectangle 12"/>
            <p:cNvSpPr>
              <a:spLocks/>
            </p:cNvSpPr>
            <p:nvPr/>
          </p:nvSpPr>
          <p:spPr bwMode="auto">
            <a:xfrm>
              <a:off x="471" y="75"/>
              <a:ext cx="486"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38100" tIns="38100" rIns="67866" bIns="381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A[i]&lt;0</a:t>
              </a:r>
            </a:p>
          </p:txBody>
        </p:sp>
      </p:grpSp>
      <p:grpSp>
        <p:nvGrpSpPr>
          <p:cNvPr id="48137" name="Group 13"/>
          <p:cNvGrpSpPr>
            <a:grpSpLocks/>
          </p:cNvGrpSpPr>
          <p:nvPr/>
        </p:nvGrpSpPr>
        <p:grpSpPr bwMode="auto">
          <a:xfrm>
            <a:off x="6483350" y="3735388"/>
            <a:ext cx="1511300" cy="449262"/>
            <a:chOff x="0" y="0"/>
            <a:chExt cx="956" cy="282"/>
          </a:xfrm>
        </p:grpSpPr>
        <p:sp>
          <p:nvSpPr>
            <p:cNvPr id="48158" name="Rectangle 14"/>
            <p:cNvSpPr>
              <a:spLocks/>
            </p:cNvSpPr>
            <p:nvPr/>
          </p:nvSpPr>
          <p:spPr bwMode="auto">
            <a:xfrm>
              <a:off x="0" y="0"/>
              <a:ext cx="956"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8159" name="Rectangle 15"/>
            <p:cNvSpPr>
              <a:spLocks/>
            </p:cNvSpPr>
            <p:nvPr/>
          </p:nvSpPr>
          <p:spPr bwMode="auto">
            <a:xfrm>
              <a:off x="59" y="44"/>
              <a:ext cx="837"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A[i] = - A[i];</a:t>
              </a:r>
            </a:p>
          </p:txBody>
        </p:sp>
      </p:grpSp>
      <p:grpSp>
        <p:nvGrpSpPr>
          <p:cNvPr id="48138" name="Group 16"/>
          <p:cNvGrpSpPr>
            <a:grpSpLocks/>
          </p:cNvGrpSpPr>
          <p:nvPr/>
        </p:nvGrpSpPr>
        <p:grpSpPr bwMode="auto">
          <a:xfrm>
            <a:off x="3509963" y="4040188"/>
            <a:ext cx="1360487" cy="449262"/>
            <a:chOff x="0" y="0"/>
            <a:chExt cx="860" cy="282"/>
          </a:xfrm>
        </p:grpSpPr>
        <p:sp>
          <p:nvSpPr>
            <p:cNvPr id="48156" name="Rectangle 17"/>
            <p:cNvSpPr>
              <a:spLocks/>
            </p:cNvSpPr>
            <p:nvPr/>
          </p:nvSpPr>
          <p:spPr bwMode="auto">
            <a:xfrm>
              <a:off x="0" y="0"/>
              <a:ext cx="860"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8157" name="Rectangle 18"/>
            <p:cNvSpPr>
              <a:spLocks/>
            </p:cNvSpPr>
            <p:nvPr/>
          </p:nvSpPr>
          <p:spPr bwMode="auto">
            <a:xfrm>
              <a:off x="94" y="44"/>
              <a:ext cx="67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return(1)</a:t>
              </a:r>
            </a:p>
          </p:txBody>
        </p:sp>
      </p:grpSp>
      <p:sp>
        <p:nvSpPr>
          <p:cNvPr id="48139" name="Line 19"/>
          <p:cNvSpPr>
            <a:spLocks noChangeShapeType="1"/>
          </p:cNvSpPr>
          <p:nvPr/>
        </p:nvSpPr>
        <p:spPr bwMode="auto">
          <a:xfrm>
            <a:off x="5181600" y="1927225"/>
            <a:ext cx="1588" cy="4159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8140" name="Line 20"/>
          <p:cNvSpPr>
            <a:spLocks noChangeShapeType="1"/>
          </p:cNvSpPr>
          <p:nvPr/>
        </p:nvSpPr>
        <p:spPr bwMode="auto">
          <a:xfrm>
            <a:off x="7391400" y="3298825"/>
            <a:ext cx="1588" cy="4286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8141" name="Line 21"/>
          <p:cNvSpPr>
            <a:spLocks noChangeShapeType="1"/>
          </p:cNvSpPr>
          <p:nvPr/>
        </p:nvSpPr>
        <p:spPr bwMode="auto">
          <a:xfrm>
            <a:off x="7626350" y="4724400"/>
            <a:ext cx="584200" cy="1588"/>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8142" name="Line 22"/>
          <p:cNvSpPr>
            <a:spLocks noChangeShapeType="1"/>
          </p:cNvSpPr>
          <p:nvPr/>
        </p:nvSpPr>
        <p:spPr bwMode="auto">
          <a:xfrm>
            <a:off x="8229600" y="2765425"/>
            <a:ext cx="1588" cy="1952625"/>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8143" name="Line 23"/>
          <p:cNvSpPr>
            <a:spLocks noChangeShapeType="1"/>
          </p:cNvSpPr>
          <p:nvPr/>
        </p:nvSpPr>
        <p:spPr bwMode="auto">
          <a:xfrm>
            <a:off x="5203825" y="2079625"/>
            <a:ext cx="3006725" cy="644525"/>
          </a:xfrm>
          <a:prstGeom prst="line">
            <a:avLst/>
          </a:prstGeom>
          <a:noFill/>
          <a:ln w="12700">
            <a:solidFill>
              <a:srgbClr val="00279F"/>
            </a:solidFill>
            <a:round/>
            <a:headEnd type="triangle" w="med" len="me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8144" name="Rectangle 24"/>
          <p:cNvSpPr>
            <a:spLocks/>
          </p:cNvSpPr>
          <p:nvPr/>
        </p:nvSpPr>
        <p:spPr bwMode="auto">
          <a:xfrm>
            <a:off x="6308725" y="2644775"/>
            <a:ext cx="5683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True</a:t>
            </a:r>
          </a:p>
        </p:txBody>
      </p:sp>
      <p:sp>
        <p:nvSpPr>
          <p:cNvPr id="48145" name="Rectangle 25"/>
          <p:cNvSpPr>
            <a:spLocks/>
          </p:cNvSpPr>
          <p:nvPr/>
        </p:nvSpPr>
        <p:spPr bwMode="auto">
          <a:xfrm>
            <a:off x="4176713" y="2949575"/>
            <a:ext cx="6715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False</a:t>
            </a:r>
          </a:p>
        </p:txBody>
      </p:sp>
      <p:sp>
        <p:nvSpPr>
          <p:cNvPr id="48146" name="Rectangle 26"/>
          <p:cNvSpPr>
            <a:spLocks/>
          </p:cNvSpPr>
          <p:nvPr/>
        </p:nvSpPr>
        <p:spPr bwMode="auto">
          <a:xfrm>
            <a:off x="7377113" y="3254375"/>
            <a:ext cx="5683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True</a:t>
            </a:r>
          </a:p>
        </p:txBody>
      </p:sp>
      <p:sp>
        <p:nvSpPr>
          <p:cNvPr id="48147" name="Rectangle 27"/>
          <p:cNvSpPr>
            <a:spLocks/>
          </p:cNvSpPr>
          <p:nvPr/>
        </p:nvSpPr>
        <p:spPr bwMode="auto">
          <a:xfrm>
            <a:off x="5243513" y="3559175"/>
            <a:ext cx="669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b="1">
                <a:solidFill>
                  <a:srgbClr val="000000"/>
                </a:solidFill>
                <a:latin typeface="Gill Sans" charset="0"/>
                <a:sym typeface="Gill Sans" charset="0"/>
              </a:rPr>
              <a:t>False</a:t>
            </a:r>
          </a:p>
        </p:txBody>
      </p:sp>
      <p:sp>
        <p:nvSpPr>
          <p:cNvPr id="48148" name="Line 28"/>
          <p:cNvSpPr>
            <a:spLocks noChangeShapeType="1"/>
          </p:cNvSpPr>
          <p:nvPr/>
        </p:nvSpPr>
        <p:spPr bwMode="auto">
          <a:xfrm>
            <a:off x="5181600" y="3317875"/>
            <a:ext cx="1588" cy="1393825"/>
          </a:xfrm>
          <a:prstGeom prst="line">
            <a:avLst/>
          </a:prstGeom>
          <a:noFill/>
          <a:ln w="25400">
            <a:solidFill>
              <a:srgbClr val="FC0128"/>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8149" name="Line 29"/>
          <p:cNvSpPr>
            <a:spLocks noChangeShapeType="1"/>
          </p:cNvSpPr>
          <p:nvPr/>
        </p:nvSpPr>
        <p:spPr bwMode="auto">
          <a:xfrm>
            <a:off x="5194300" y="4724400"/>
            <a:ext cx="1727200" cy="1588"/>
          </a:xfrm>
          <a:prstGeom prst="line">
            <a:avLst/>
          </a:prstGeom>
          <a:noFill/>
          <a:ln w="25400">
            <a:solidFill>
              <a:srgbClr val="FC0128"/>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
        <p:nvSpPr>
          <p:cNvPr id="48150" name="Rectangle 30"/>
          <p:cNvSpPr>
            <a:spLocks/>
          </p:cNvSpPr>
          <p:nvPr/>
        </p:nvSpPr>
        <p:spPr bwMode="auto">
          <a:xfrm>
            <a:off x="539750" y="5160963"/>
            <a:ext cx="7994650" cy="1006475"/>
          </a:xfrm>
          <a:prstGeom prst="rect">
            <a:avLst/>
          </a:prstGeom>
          <a:noFill/>
          <a:ln w="12700">
            <a:solidFill>
              <a:srgbClr val="00279F"/>
            </a:solidFill>
            <a:miter lim="800000"/>
            <a:headEnd/>
            <a:tailEnd/>
          </a:ln>
          <a:extLst>
            <a:ext uri="{909E8E84-426E-40DD-AFC4-6F175D3DCCD1}">
              <a14:hiddenFill xmlns:a14="http://schemas.microsoft.com/office/drawing/2010/main">
                <a:solidFill>
                  <a:srgbClr val="FFFFFF"/>
                </a:solidFill>
              </a14:hiddenFill>
            </a:ext>
          </a:extLst>
        </p:spPr>
        <p:txBody>
          <a:bodyPr lIns="0" tIns="0" rIns="39688" bIns="0"/>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000" b="1">
                <a:solidFill>
                  <a:srgbClr val="000000"/>
                </a:solidFill>
                <a:latin typeface="Gill Sans" charset="0"/>
                <a:sym typeface="Gill Sans" charset="0"/>
              </a:rPr>
              <a:t>Aggiungiamo il test (</a:t>
            </a:r>
            <a:r>
              <a:rPr lang="en-US" altLang="it-IT" sz="2000" b="1">
                <a:solidFill>
                  <a:srgbClr val="FC0128"/>
                </a:solidFill>
                <a:latin typeface="Gill Sans" charset="0"/>
                <a:sym typeface="Gill Sans" charset="0"/>
              </a:rPr>
              <a:t>N=1, A[0]=7, X=9</a:t>
            </a:r>
            <a:r>
              <a:rPr lang="en-US" altLang="it-IT" sz="2000" b="1">
                <a:solidFill>
                  <a:srgbClr val="000000"/>
                </a:solidFill>
                <a:latin typeface="Gill Sans" charset="0"/>
                <a:sym typeface="Gill Sans" charset="0"/>
              </a:rPr>
              <a:t>) per coprire il ramo "falso". Questo rileva errori nel caso A[i] positivo o nullo. Non rileva errori dovuti all'uscita con A[i] &lt;X falso.</a:t>
            </a:r>
          </a:p>
        </p:txBody>
      </p:sp>
      <p:sp>
        <p:nvSpPr>
          <p:cNvPr id="48151" name="Rectangle 31"/>
          <p:cNvSpPr>
            <a:spLocks/>
          </p:cNvSpPr>
          <p:nvPr/>
        </p:nvSpPr>
        <p:spPr bwMode="auto">
          <a:xfrm>
            <a:off x="381000" y="1479550"/>
            <a:ext cx="3565525" cy="338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spAutoFit/>
          </a:bodyPr>
          <a:lstStyle>
            <a:lvl1pPr marL="39688" eaLnBrk="0" hangingPunct="0">
              <a:tabLst>
                <a:tab pos="266700" algn="l"/>
                <a:tab pos="609600" algn="l"/>
                <a:tab pos="952500" algn="l"/>
              </a:tabLst>
              <a:defRPr>
                <a:solidFill>
                  <a:schemeClr val="tx1"/>
                </a:solidFill>
                <a:latin typeface="Arial" pitchFamily="34" charset="0"/>
                <a:cs typeface="Arial" pitchFamily="34" charset="0"/>
              </a:defRPr>
            </a:lvl1pPr>
            <a:lvl2pPr marL="742950" indent="-285750" eaLnBrk="0" hangingPunct="0">
              <a:tabLst>
                <a:tab pos="266700" algn="l"/>
                <a:tab pos="609600" algn="l"/>
                <a:tab pos="952500" algn="l"/>
              </a:tabLst>
              <a:defRPr>
                <a:solidFill>
                  <a:schemeClr val="tx1"/>
                </a:solidFill>
                <a:latin typeface="Arial" pitchFamily="34" charset="0"/>
                <a:cs typeface="Arial" pitchFamily="34" charset="0"/>
              </a:defRPr>
            </a:lvl2pPr>
            <a:lvl3pPr marL="1143000" indent="-228600" eaLnBrk="0" hangingPunct="0">
              <a:tabLst>
                <a:tab pos="266700" algn="l"/>
                <a:tab pos="609600" algn="l"/>
                <a:tab pos="952500" algn="l"/>
              </a:tabLst>
              <a:defRPr>
                <a:solidFill>
                  <a:schemeClr val="tx1"/>
                </a:solidFill>
                <a:latin typeface="Arial" pitchFamily="34" charset="0"/>
                <a:cs typeface="Arial" pitchFamily="34" charset="0"/>
              </a:defRPr>
            </a:lvl3pPr>
            <a:lvl4pPr marL="1600200" indent="-228600" eaLnBrk="0" hangingPunct="0">
              <a:tabLst>
                <a:tab pos="266700" algn="l"/>
                <a:tab pos="609600" algn="l"/>
                <a:tab pos="952500" algn="l"/>
              </a:tabLst>
              <a:defRPr>
                <a:solidFill>
                  <a:schemeClr val="tx1"/>
                </a:solidFill>
                <a:latin typeface="Arial" pitchFamily="34" charset="0"/>
                <a:cs typeface="Arial" pitchFamily="34" charset="0"/>
              </a:defRPr>
            </a:lvl4pPr>
            <a:lvl5pPr marL="2057400" indent="-228600" eaLnBrk="0" hangingPunct="0">
              <a:tabLst>
                <a:tab pos="266700" algn="l"/>
                <a:tab pos="609600" algn="l"/>
                <a:tab pos="9525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266700" algn="l"/>
                <a:tab pos="609600" algn="l"/>
                <a:tab pos="952500" algn="l"/>
              </a:tabLst>
              <a:defRPr>
                <a:solidFill>
                  <a:schemeClr val="tx1"/>
                </a:solidFill>
                <a:latin typeface="Arial" pitchFamily="34" charset="0"/>
                <a:cs typeface="Arial" pitchFamily="34" charset="0"/>
              </a:defRPr>
            </a:lvl9pPr>
          </a:lstStyle>
          <a:p>
            <a:pPr eaLnBrk="1" hangingPunct="1"/>
            <a:r>
              <a:rPr lang="en-US" altLang="it-IT" sz="2000" b="1">
                <a:solidFill>
                  <a:srgbClr val="000000"/>
                </a:solidFill>
                <a:latin typeface="Gill Sans" charset="0"/>
                <a:sym typeface="Gill Sans" charset="0"/>
              </a:rPr>
              <a:t>int select(int A[], int N, int X) </a:t>
            </a:r>
          </a:p>
          <a:p>
            <a:pPr eaLnBrk="1" hangingPunct="1"/>
            <a:r>
              <a:rPr lang="en-US" altLang="it-IT" sz="2000" b="1">
                <a:solidFill>
                  <a:srgbClr val="000000"/>
                </a:solidFill>
                <a:latin typeface="Gill Sans" charset="0"/>
                <a:sym typeface="Gill Sans" charset="0"/>
              </a:rPr>
              <a:t>{</a:t>
            </a:r>
          </a:p>
          <a:p>
            <a:pPr eaLnBrk="1" hangingPunct="1"/>
            <a:r>
              <a:rPr lang="en-US" altLang="it-IT" sz="2000" b="1">
                <a:solidFill>
                  <a:srgbClr val="000000"/>
                </a:solidFill>
                <a:latin typeface="Gill Sans" charset="0"/>
                <a:sym typeface="Gill Sans" charset="0"/>
              </a:rPr>
              <a:t>	int i=0;</a:t>
            </a:r>
          </a:p>
          <a:p>
            <a:pPr eaLnBrk="1" hangingPunct="1"/>
            <a:r>
              <a:rPr lang="en-US" altLang="it-IT" sz="2000" b="1">
                <a:solidFill>
                  <a:srgbClr val="000000"/>
                </a:solidFill>
                <a:latin typeface="Gill Sans" charset="0"/>
                <a:sym typeface="Gill Sans" charset="0"/>
              </a:rPr>
              <a:t>	while (i&lt;N &amp;&amp; A[i] &lt;X) </a:t>
            </a:r>
          </a:p>
          <a:p>
            <a:pPr eaLnBrk="1" hangingPunct="1"/>
            <a:r>
              <a:rPr lang="en-US" altLang="it-IT" sz="2000" b="1">
                <a:solidFill>
                  <a:srgbClr val="000000"/>
                </a:solidFill>
                <a:latin typeface="Gill Sans" charset="0"/>
                <a:sym typeface="Gill Sans" charset="0"/>
              </a:rPr>
              <a:t>	{</a:t>
            </a:r>
          </a:p>
          <a:p>
            <a:pPr eaLnBrk="1" hangingPunct="1"/>
            <a:r>
              <a:rPr lang="en-US" altLang="it-IT" sz="2000" b="1">
                <a:solidFill>
                  <a:srgbClr val="000000"/>
                </a:solidFill>
                <a:latin typeface="Gill Sans" charset="0"/>
                <a:sym typeface="Gill Sans" charset="0"/>
              </a:rPr>
              <a:t>		if (A[i]&lt;0) </a:t>
            </a:r>
          </a:p>
          <a:p>
            <a:pPr eaLnBrk="1" hangingPunct="1"/>
            <a:r>
              <a:rPr lang="en-US" altLang="it-IT" sz="2000" b="1">
                <a:solidFill>
                  <a:srgbClr val="000000"/>
                </a:solidFill>
                <a:latin typeface="Gill Sans" charset="0"/>
                <a:sym typeface="Gill Sans" charset="0"/>
              </a:rPr>
              <a:t>			A[i] = - A[i];</a:t>
            </a:r>
          </a:p>
          <a:p>
            <a:pPr eaLnBrk="1" hangingPunct="1"/>
            <a:r>
              <a:rPr lang="en-US" altLang="it-IT" sz="2000" b="1">
                <a:solidFill>
                  <a:srgbClr val="000000"/>
                </a:solidFill>
                <a:latin typeface="Gill Sans" charset="0"/>
                <a:sym typeface="Gill Sans" charset="0"/>
              </a:rPr>
              <a:t>		i++;</a:t>
            </a:r>
          </a:p>
          <a:p>
            <a:pPr eaLnBrk="1" hangingPunct="1"/>
            <a:r>
              <a:rPr lang="en-US" altLang="it-IT" sz="2000" b="1">
                <a:solidFill>
                  <a:srgbClr val="000000"/>
                </a:solidFill>
                <a:latin typeface="Gill Sans" charset="0"/>
                <a:sym typeface="Gill Sans" charset="0"/>
              </a:rPr>
              <a:t>	}</a:t>
            </a:r>
          </a:p>
          <a:p>
            <a:pPr eaLnBrk="1" hangingPunct="1"/>
            <a:r>
              <a:rPr lang="en-US" altLang="it-IT" sz="2000" b="1">
                <a:solidFill>
                  <a:srgbClr val="000000"/>
                </a:solidFill>
                <a:latin typeface="Gill Sans" charset="0"/>
                <a:sym typeface="Gill Sans" charset="0"/>
              </a:rPr>
              <a:t>	return(1);</a:t>
            </a:r>
          </a:p>
          <a:p>
            <a:pPr eaLnBrk="1" hangingPunct="1"/>
            <a:r>
              <a:rPr lang="en-US" altLang="it-IT" sz="2000" b="1">
                <a:solidFill>
                  <a:srgbClr val="000000"/>
                </a:solidFill>
                <a:latin typeface="Gill Sans" charset="0"/>
                <a:sym typeface="Gill Sans" charset="0"/>
              </a:rPr>
              <a:t>}</a:t>
            </a:r>
          </a:p>
        </p:txBody>
      </p:sp>
      <p:grpSp>
        <p:nvGrpSpPr>
          <p:cNvPr id="48152" name="Group 32"/>
          <p:cNvGrpSpPr>
            <a:grpSpLocks/>
          </p:cNvGrpSpPr>
          <p:nvPr/>
        </p:nvGrpSpPr>
        <p:grpSpPr bwMode="auto">
          <a:xfrm>
            <a:off x="6940550" y="4497388"/>
            <a:ext cx="673100" cy="449262"/>
            <a:chOff x="0" y="0"/>
            <a:chExt cx="426" cy="282"/>
          </a:xfrm>
        </p:grpSpPr>
        <p:sp>
          <p:nvSpPr>
            <p:cNvPr id="48154" name="Rectangle 33"/>
            <p:cNvSpPr>
              <a:spLocks/>
            </p:cNvSpPr>
            <p:nvPr/>
          </p:nvSpPr>
          <p:spPr bwMode="auto">
            <a:xfrm>
              <a:off x="0" y="0"/>
              <a:ext cx="426" cy="282"/>
            </a:xfrm>
            <a:prstGeom prst="rect">
              <a:avLst/>
            </a:prstGeom>
            <a:solidFill>
              <a:srgbClr val="F4FEDE"/>
            </a:solidFill>
            <a:ln w="12700">
              <a:solidFill>
                <a:srgbClr val="000000"/>
              </a:solidFill>
              <a:miter lim="800000"/>
              <a:headEnd/>
              <a:tailEnd/>
            </a:ln>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latin typeface="Calibri" pitchFamily="34" charset="0"/>
              </a:endParaRPr>
            </a:p>
          </p:txBody>
        </p:sp>
        <p:sp>
          <p:nvSpPr>
            <p:cNvPr id="48155" name="Rectangle 34"/>
            <p:cNvSpPr>
              <a:spLocks/>
            </p:cNvSpPr>
            <p:nvPr/>
          </p:nvSpPr>
          <p:spPr bwMode="auto">
            <a:xfrm>
              <a:off x="75" y="44"/>
              <a:ext cx="27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39688" bIns="0" anchor="ctr">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sz="2000">
                  <a:solidFill>
                    <a:srgbClr val="000000"/>
                  </a:solidFill>
                  <a:latin typeface="Times New Roman Bold" charset="0"/>
                  <a:sym typeface="Times New Roman Bold" charset="0"/>
                </a:rPr>
                <a:t>i++</a:t>
              </a:r>
            </a:p>
          </p:txBody>
        </p:sp>
      </p:grpSp>
      <p:sp>
        <p:nvSpPr>
          <p:cNvPr id="48153" name="Line 35"/>
          <p:cNvSpPr>
            <a:spLocks noChangeShapeType="1"/>
          </p:cNvSpPr>
          <p:nvPr/>
        </p:nvSpPr>
        <p:spPr bwMode="auto">
          <a:xfrm>
            <a:off x="7391400" y="4213225"/>
            <a:ext cx="1588" cy="2762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lIns="0" tIns="0" rIns="0" bIns="0"/>
          <a:lstStyle/>
          <a:p>
            <a:endParaRPr lang="it-IT"/>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a:spLocks noGrp="1"/>
          </p:cNvSpPr>
          <p:nvPr>
            <p:ph type="sldNum" sz="quarter" idx="12"/>
          </p:nvPr>
        </p:nvSpPr>
        <p:spPr>
          <a:xfrm>
            <a:off x="457200" y="6356350"/>
            <a:ext cx="2133600" cy="365125"/>
          </a:xfrm>
        </p:spPr>
        <p:txBody>
          <a:bodyPr/>
          <a:lstStyle/>
          <a:p>
            <a:pPr algn="l">
              <a:defRPr/>
            </a:pPr>
            <a:fld id="{D9A93C76-5EA2-4B67-BF92-01F68AA7C619}" type="slidenum">
              <a:rPr lang="en-US"/>
              <a:pPr algn="l">
                <a:defRPr/>
              </a:pPr>
              <a:t>46</a:t>
            </a:fld>
            <a:endParaRPr lang="en-US"/>
          </a:p>
        </p:txBody>
      </p:sp>
      <p:sp>
        <p:nvSpPr>
          <p:cNvPr id="49155" name="Rectangle 1"/>
          <p:cNvSpPr>
            <a:spLocks noGrp="1" noChangeArrowheads="1"/>
          </p:cNvSpPr>
          <p:nvPr>
            <p:ph type="title"/>
          </p:nvPr>
        </p:nvSpPr>
        <p:spPr>
          <a:xfrm>
            <a:off x="484188" y="125413"/>
            <a:ext cx="8229600" cy="1168400"/>
          </a:xfrm>
        </p:spPr>
        <p:txBody>
          <a:bodyPr rIns="132080"/>
          <a:lstStyle/>
          <a:p>
            <a:pPr eaLnBrk="1" hangingPunct="1"/>
            <a:r>
              <a:rPr lang="en-US" altLang="it-IT" smtClean="0"/>
              <a:t>Anche qui</a:t>
            </a:r>
          </a:p>
        </p:txBody>
      </p:sp>
      <p:sp>
        <p:nvSpPr>
          <p:cNvPr id="49156" name="Rectangle 2"/>
          <p:cNvSpPr>
            <a:spLocks noGrp="1" noChangeArrowheads="1"/>
          </p:cNvSpPr>
          <p:nvPr>
            <p:ph type="body" idx="1"/>
          </p:nvPr>
        </p:nvSpPr>
        <p:spPr>
          <a:xfrm>
            <a:off x="466725" y="1268413"/>
            <a:ext cx="8234363" cy="4953000"/>
          </a:xfrm>
        </p:spPr>
        <p:txBody>
          <a:bodyPr rIns="132080"/>
          <a:lstStyle/>
          <a:p>
            <a:pPr eaLnBrk="1" hangingPunct="1">
              <a:spcBef>
                <a:spcPct val="0"/>
              </a:spcBef>
              <a:buFont typeface="Helvetica" pitchFamily="2" charset="0"/>
              <a:buChar char="•"/>
            </a:pPr>
            <a:r>
              <a:rPr lang="en-US" altLang="it-IT" sz="2400" dirty="0" err="1" smtClean="0"/>
              <a:t>Valutazione</a:t>
            </a:r>
            <a:r>
              <a:rPr lang="en-US" altLang="it-IT" sz="2400" dirty="0" smtClean="0"/>
              <a:t> </a:t>
            </a:r>
            <a:r>
              <a:rPr lang="en-US" altLang="it-IT" sz="2400" dirty="0" err="1" smtClean="0"/>
              <a:t>della</a:t>
            </a:r>
            <a:r>
              <a:rPr lang="en-US" altLang="it-IT" sz="2400" dirty="0" smtClean="0"/>
              <a:t> </a:t>
            </a:r>
            <a:r>
              <a:rPr lang="en-US" altLang="it-IT" sz="2400" dirty="0" err="1" smtClean="0"/>
              <a:t>copertura</a:t>
            </a:r>
            <a:endParaRPr lang="en-US" altLang="it-IT" sz="2400" dirty="0" smtClean="0"/>
          </a:p>
          <a:p>
            <a:pPr eaLnBrk="1" hangingPunct="1">
              <a:spcBef>
                <a:spcPts val="400"/>
              </a:spcBef>
              <a:buFont typeface="Helvetica" pitchFamily="2" charset="0"/>
              <a:buChar char="•"/>
            </a:pPr>
            <a:endParaRPr lang="en-US" altLang="it-IT" sz="2400" dirty="0" smtClean="0"/>
          </a:p>
          <a:p>
            <a:pPr eaLnBrk="1" hangingPunct="1">
              <a:spcBef>
                <a:spcPts val="400"/>
              </a:spcBef>
              <a:buFont typeface="Helvetica" pitchFamily="2" charset="0"/>
              <a:buChar char="•"/>
            </a:pPr>
            <a:endParaRPr lang="en-US" altLang="it-IT" sz="2400" dirty="0" smtClean="0"/>
          </a:p>
          <a:p>
            <a:pPr eaLnBrk="1" hangingPunct="1">
              <a:spcBef>
                <a:spcPts val="400"/>
              </a:spcBef>
              <a:buFont typeface="Helvetica" pitchFamily="2" charset="0"/>
              <a:buChar char="•"/>
            </a:pPr>
            <a:endParaRPr lang="en-US" altLang="it-IT" sz="2400" dirty="0" smtClean="0"/>
          </a:p>
          <a:p>
            <a:pPr eaLnBrk="1" hangingPunct="1">
              <a:spcBef>
                <a:spcPts val="400"/>
              </a:spcBef>
              <a:buFont typeface="Helvetica" pitchFamily="2" charset="0"/>
              <a:buChar char="•"/>
            </a:pPr>
            <a:endParaRPr lang="en-US" altLang="it-IT" sz="2400" dirty="0" smtClean="0"/>
          </a:p>
          <a:p>
            <a:pPr marL="0" indent="0" eaLnBrk="1" hangingPunct="1">
              <a:spcBef>
                <a:spcPts val="400"/>
              </a:spcBef>
              <a:buNone/>
            </a:pPr>
            <a:r>
              <a:rPr lang="en-US" altLang="it-IT" sz="2400" dirty="0" smtClean="0"/>
              <a:t>	</a:t>
            </a:r>
            <a:r>
              <a:rPr lang="en-US" altLang="it-IT" sz="2400" dirty="0" err="1" smtClean="0"/>
              <a:t>potrebbe</a:t>
            </a:r>
            <a:r>
              <a:rPr lang="en-US" altLang="it-IT" sz="2400" dirty="0" smtClean="0"/>
              <a:t> </a:t>
            </a:r>
            <a:r>
              <a:rPr lang="en-US" altLang="it-IT" sz="2400" dirty="0" err="1" smtClean="0"/>
              <a:t>essere</a:t>
            </a:r>
            <a:r>
              <a:rPr lang="en-US" altLang="it-IT" sz="2400" dirty="0" smtClean="0"/>
              <a:t> </a:t>
            </a:r>
            <a:r>
              <a:rPr lang="en-US" altLang="it-IT" sz="2400" dirty="0" err="1" smtClean="0"/>
              <a:t>lontana</a:t>
            </a:r>
            <a:r>
              <a:rPr lang="en-US" altLang="it-IT" sz="2400" dirty="0" smtClean="0"/>
              <a:t> da 100</a:t>
            </a:r>
          </a:p>
          <a:p>
            <a:pPr eaLnBrk="1" hangingPunct="1">
              <a:spcBef>
                <a:spcPts val="400"/>
              </a:spcBef>
              <a:buFont typeface="Helvetica" pitchFamily="2" charset="0"/>
              <a:buChar char="•"/>
            </a:pPr>
            <a:endParaRPr lang="en-US" altLang="it-IT" sz="2400" dirty="0" smtClean="0"/>
          </a:p>
          <a:p>
            <a:pPr eaLnBrk="1" hangingPunct="1">
              <a:spcBef>
                <a:spcPts val="400"/>
              </a:spcBef>
              <a:buFont typeface="Helvetica" pitchFamily="2" charset="0"/>
              <a:buChar char="•"/>
            </a:pPr>
            <a:r>
              <a:rPr lang="en-US" altLang="it-IT" sz="2400" dirty="0" smtClean="0"/>
              <a:t>Se </a:t>
            </a:r>
            <a:r>
              <a:rPr lang="en-US" altLang="it-IT" sz="2400" dirty="0" err="1" smtClean="0"/>
              <a:t>il</a:t>
            </a:r>
            <a:r>
              <a:rPr lang="en-US" altLang="it-IT" sz="2400" dirty="0" smtClean="0"/>
              <a:t> goal è </a:t>
            </a:r>
            <a:r>
              <a:rPr lang="en-US" altLang="it-IT" sz="2400" dirty="0" err="1" smtClean="0"/>
              <a:t>coprire</a:t>
            </a:r>
            <a:r>
              <a:rPr lang="en-US" altLang="it-IT" sz="2400" dirty="0" smtClean="0"/>
              <a:t> un </a:t>
            </a:r>
            <a:r>
              <a:rPr lang="en-US" altLang="it-IT" sz="2400" dirty="0" err="1" smtClean="0"/>
              <a:t>certo</a:t>
            </a:r>
            <a:r>
              <a:rPr lang="en-US" altLang="it-IT" sz="2400" dirty="0" smtClean="0"/>
              <a:t> branch </a:t>
            </a:r>
            <a:r>
              <a:rPr lang="en-US" altLang="it-IT" sz="2400" dirty="0" err="1" smtClean="0"/>
              <a:t>occorre</a:t>
            </a:r>
            <a:r>
              <a:rPr lang="en-US" altLang="it-IT" sz="2400" dirty="0" smtClean="0"/>
              <a:t> </a:t>
            </a:r>
            <a:r>
              <a:rPr lang="en-US" altLang="it-IT" sz="2400" dirty="0" err="1" smtClean="0"/>
              <a:t>trovare</a:t>
            </a:r>
            <a:r>
              <a:rPr lang="en-US" altLang="it-IT" sz="2400" dirty="0" smtClean="0"/>
              <a:t> </a:t>
            </a:r>
            <a:r>
              <a:rPr lang="en-US" altLang="it-IT" sz="2400" dirty="0" err="1" smtClean="0"/>
              <a:t>dati</a:t>
            </a:r>
            <a:r>
              <a:rPr lang="en-US" altLang="it-IT" sz="2400" dirty="0" smtClean="0"/>
              <a:t> </a:t>
            </a:r>
            <a:r>
              <a:rPr lang="en-US" altLang="it-IT" sz="2400" dirty="0" err="1" smtClean="0"/>
              <a:t>che</a:t>
            </a:r>
            <a:r>
              <a:rPr lang="en-US" altLang="it-IT" sz="2400" dirty="0" smtClean="0"/>
              <a:t> </a:t>
            </a:r>
            <a:r>
              <a:rPr lang="en-US" altLang="it-IT" sz="2400" dirty="0" err="1" smtClean="0"/>
              <a:t>percorrano</a:t>
            </a:r>
            <a:r>
              <a:rPr lang="en-US" altLang="it-IT" sz="2400" dirty="0" smtClean="0"/>
              <a:t> un </a:t>
            </a:r>
            <a:r>
              <a:rPr lang="en-US" altLang="it-IT" sz="2400" dirty="0" err="1" smtClean="0"/>
              <a:t>cammino</a:t>
            </a:r>
            <a:r>
              <a:rPr lang="en-US" altLang="it-IT" sz="2400" dirty="0" smtClean="0"/>
              <a:t> </a:t>
            </a:r>
            <a:r>
              <a:rPr lang="en-US" altLang="it-IT" sz="2400" dirty="0" err="1" smtClean="0"/>
              <a:t>che</a:t>
            </a:r>
            <a:r>
              <a:rPr lang="en-US" altLang="it-IT" sz="2400" dirty="0" smtClean="0"/>
              <a:t> </a:t>
            </a:r>
            <a:r>
              <a:rPr lang="en-US" altLang="it-IT" sz="2400" dirty="0" err="1" smtClean="0"/>
              <a:t>perviene</a:t>
            </a:r>
            <a:r>
              <a:rPr lang="en-US" altLang="it-IT" sz="2400" dirty="0" smtClean="0"/>
              <a:t> a </a:t>
            </a:r>
            <a:r>
              <a:rPr lang="en-US" altLang="it-IT" sz="2400" dirty="0" err="1" smtClean="0"/>
              <a:t>quel</a:t>
            </a:r>
            <a:r>
              <a:rPr lang="en-US" altLang="it-IT" sz="2400" dirty="0" smtClean="0"/>
              <a:t> branch</a:t>
            </a:r>
          </a:p>
          <a:p>
            <a:pPr eaLnBrk="1" hangingPunct="1">
              <a:spcBef>
                <a:spcPts val="400"/>
              </a:spcBef>
              <a:buFont typeface="Helvetica" pitchFamily="2" charset="0"/>
              <a:buChar char="•"/>
            </a:pPr>
            <a:r>
              <a:rPr lang="en-US" altLang="it-IT" sz="2400" dirty="0" err="1" smtClean="0"/>
              <a:t>Occorre</a:t>
            </a:r>
            <a:r>
              <a:rPr lang="en-US" altLang="it-IT" sz="2400" dirty="0" smtClean="0"/>
              <a:t> poi </a:t>
            </a:r>
            <a:r>
              <a:rPr lang="en-US" altLang="it-IT" sz="2400" dirty="0" err="1" smtClean="0"/>
              <a:t>trovare</a:t>
            </a:r>
            <a:r>
              <a:rPr lang="en-US" altLang="it-IT" sz="2400" dirty="0" smtClean="0"/>
              <a:t> la </a:t>
            </a:r>
            <a:r>
              <a:rPr lang="en-US" altLang="it-IT" sz="2400" dirty="0" err="1" smtClean="0"/>
              <a:t>condizione</a:t>
            </a:r>
            <a:r>
              <a:rPr lang="en-US" altLang="it-IT" sz="2400" dirty="0" smtClean="0"/>
              <a:t> sui </a:t>
            </a:r>
            <a:r>
              <a:rPr lang="en-US" altLang="it-IT" sz="2400" dirty="0" err="1" smtClean="0"/>
              <a:t>dati</a:t>
            </a:r>
            <a:r>
              <a:rPr lang="en-US" altLang="it-IT" sz="2400" dirty="0" smtClean="0"/>
              <a:t> di </a:t>
            </a:r>
            <a:r>
              <a:rPr lang="en-US" altLang="it-IT" sz="2400" dirty="0" err="1" smtClean="0"/>
              <a:t>ingresso</a:t>
            </a:r>
            <a:r>
              <a:rPr lang="en-US" altLang="it-IT" sz="2400" dirty="0" smtClean="0"/>
              <a:t> </a:t>
            </a:r>
            <a:r>
              <a:rPr lang="en-US" altLang="it-IT" sz="2400" dirty="0" err="1" smtClean="0"/>
              <a:t>che</a:t>
            </a:r>
            <a:r>
              <a:rPr lang="en-US" altLang="it-IT" sz="2400" dirty="0" smtClean="0"/>
              <a:t> </a:t>
            </a:r>
            <a:r>
              <a:rPr lang="en-US" altLang="it-IT" sz="2400" dirty="0" err="1" smtClean="0"/>
              <a:t>consente</a:t>
            </a:r>
            <a:r>
              <a:rPr lang="en-US" altLang="it-IT" sz="2400" dirty="0" smtClean="0"/>
              <a:t> </a:t>
            </a:r>
            <a:r>
              <a:rPr lang="en-US" altLang="it-IT" sz="2400" dirty="0" err="1" smtClean="0"/>
              <a:t>che</a:t>
            </a:r>
            <a:r>
              <a:rPr lang="en-US" altLang="it-IT" sz="2400" dirty="0" smtClean="0"/>
              <a:t> tale </a:t>
            </a:r>
            <a:r>
              <a:rPr lang="en-US" altLang="it-IT" sz="2400" dirty="0" err="1" smtClean="0"/>
              <a:t>cammino</a:t>
            </a:r>
            <a:r>
              <a:rPr lang="en-US" altLang="it-IT" sz="2400" dirty="0" smtClean="0"/>
              <a:t> </a:t>
            </a:r>
            <a:r>
              <a:rPr lang="en-US" altLang="it-IT" sz="2400" dirty="0" err="1" smtClean="0"/>
              <a:t>venga</a:t>
            </a:r>
            <a:r>
              <a:rPr lang="en-US" altLang="it-IT" sz="2400" dirty="0" smtClean="0"/>
              <a:t> </a:t>
            </a:r>
            <a:r>
              <a:rPr lang="en-US" altLang="it-IT" sz="2400" dirty="0" err="1" smtClean="0"/>
              <a:t>percorso</a:t>
            </a:r>
            <a:r>
              <a:rPr lang="en-US" altLang="it-IT" sz="2400" dirty="0" smtClean="0"/>
              <a:t> </a:t>
            </a:r>
          </a:p>
          <a:p>
            <a:pPr eaLnBrk="1" hangingPunct="1">
              <a:spcBef>
                <a:spcPts val="400"/>
              </a:spcBef>
              <a:buFont typeface="Helvetica" pitchFamily="2" charset="0"/>
              <a:buChar char="•"/>
            </a:pPr>
            <a:r>
              <a:rPr lang="en-US" altLang="it-IT" sz="2400" dirty="0" err="1" smtClean="0"/>
              <a:t>Infine</a:t>
            </a:r>
            <a:r>
              <a:rPr lang="en-US" altLang="it-IT" sz="2400" dirty="0" smtClean="0"/>
              <a:t> </a:t>
            </a:r>
            <a:r>
              <a:rPr lang="en-US" altLang="it-IT" sz="2400" dirty="0" err="1" smtClean="0"/>
              <a:t>occorre</a:t>
            </a:r>
            <a:r>
              <a:rPr lang="en-US" altLang="it-IT" sz="2400" dirty="0" smtClean="0"/>
              <a:t> </a:t>
            </a:r>
            <a:r>
              <a:rPr lang="en-US" altLang="it-IT" sz="2400" dirty="0" err="1" smtClean="0"/>
              <a:t>trovare</a:t>
            </a:r>
            <a:r>
              <a:rPr lang="en-US" altLang="it-IT" sz="2400" dirty="0" smtClean="0"/>
              <a:t> un </a:t>
            </a:r>
            <a:r>
              <a:rPr lang="en-US" altLang="it-IT" sz="2400" dirty="0" err="1" smtClean="0"/>
              <a:t>dato</a:t>
            </a:r>
            <a:r>
              <a:rPr lang="en-US" altLang="it-IT" sz="2400" dirty="0" smtClean="0"/>
              <a:t> </a:t>
            </a:r>
            <a:r>
              <a:rPr lang="en-US" altLang="it-IT" sz="2400" dirty="0" err="1" smtClean="0"/>
              <a:t>che</a:t>
            </a:r>
            <a:r>
              <a:rPr lang="en-US" altLang="it-IT" sz="2400" dirty="0" smtClean="0"/>
              <a:t> </a:t>
            </a:r>
            <a:r>
              <a:rPr lang="en-US" altLang="it-IT" sz="2400" dirty="0" err="1" smtClean="0"/>
              <a:t>soddisfa</a:t>
            </a:r>
            <a:r>
              <a:rPr lang="en-US" altLang="it-IT" sz="2400" dirty="0" smtClean="0"/>
              <a:t> la </a:t>
            </a:r>
            <a:r>
              <a:rPr lang="en-US" altLang="it-IT" sz="2400" dirty="0" err="1" smtClean="0"/>
              <a:t>condizione</a:t>
            </a:r>
            <a:endParaRPr lang="en-US" altLang="it-IT" sz="2400" dirty="0" smtClean="0"/>
          </a:p>
        </p:txBody>
      </p:sp>
      <p:sp>
        <p:nvSpPr>
          <p:cNvPr id="49157" name="Rectangle 3"/>
          <p:cNvSpPr>
            <a:spLocks/>
          </p:cNvSpPr>
          <p:nvPr/>
        </p:nvSpPr>
        <p:spPr bwMode="auto">
          <a:xfrm>
            <a:off x="2389188" y="2108200"/>
            <a:ext cx="3438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a:solidFill>
                  <a:srgbClr val="000000"/>
                </a:solidFill>
                <a:latin typeface="Gill Sans" charset="0"/>
                <a:sym typeface="Gill Sans" charset="0"/>
              </a:rPr>
              <a:t>Numero elementi coperti</a:t>
            </a:r>
          </a:p>
        </p:txBody>
      </p:sp>
      <p:sp>
        <p:nvSpPr>
          <p:cNvPr id="49158" name="Line 4"/>
          <p:cNvSpPr>
            <a:spLocks noChangeShapeType="1"/>
          </p:cNvSpPr>
          <p:nvPr/>
        </p:nvSpPr>
        <p:spPr bwMode="auto">
          <a:xfrm>
            <a:off x="1795463" y="2600325"/>
            <a:ext cx="4495800"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0" tIns="0" rIns="0" bIns="0"/>
          <a:lstStyle/>
          <a:p>
            <a:endParaRPr lang="it-IT"/>
          </a:p>
        </p:txBody>
      </p:sp>
      <p:sp>
        <p:nvSpPr>
          <p:cNvPr id="49159" name="Rectangle 5"/>
          <p:cNvSpPr>
            <a:spLocks/>
          </p:cNvSpPr>
          <p:nvPr/>
        </p:nvSpPr>
        <p:spPr bwMode="auto">
          <a:xfrm>
            <a:off x="2389188" y="2641600"/>
            <a:ext cx="2486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a:solidFill>
                  <a:srgbClr val="000000"/>
                </a:solidFill>
                <a:latin typeface="Gill Sans" charset="0"/>
                <a:sym typeface="Gill Sans" charset="0"/>
              </a:rPr>
              <a:t>      Total elementi</a:t>
            </a:r>
          </a:p>
        </p:txBody>
      </p:sp>
      <p:sp>
        <p:nvSpPr>
          <p:cNvPr id="49160" name="Rectangle 6"/>
          <p:cNvSpPr>
            <a:spLocks/>
          </p:cNvSpPr>
          <p:nvPr/>
        </p:nvSpPr>
        <p:spPr bwMode="auto">
          <a:xfrm>
            <a:off x="6257925" y="2359025"/>
            <a:ext cx="860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2400">
                <a:solidFill>
                  <a:srgbClr val="000000"/>
                </a:solidFill>
                <a:latin typeface="Gill Sans" charset="0"/>
                <a:sym typeface="Gill Sans" charset="0"/>
              </a:rPr>
              <a:t> ×100</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it-IT" sz="4000" smtClean="0"/>
              <a:t>Criterio di copertura delle condizioni</a:t>
            </a:r>
          </a:p>
        </p:txBody>
      </p:sp>
      <p:sp>
        <p:nvSpPr>
          <p:cNvPr id="50179" name="Rectangle 3"/>
          <p:cNvSpPr>
            <a:spLocks noGrp="1" noChangeArrowheads="1"/>
          </p:cNvSpPr>
          <p:nvPr>
            <p:ph type="body" idx="1"/>
          </p:nvPr>
        </p:nvSpPr>
        <p:spPr>
          <a:xfrm>
            <a:off x="684213" y="2205038"/>
            <a:ext cx="7772400" cy="4114800"/>
          </a:xfrm>
        </p:spPr>
        <p:txBody>
          <a:bodyPr/>
          <a:lstStyle/>
          <a:p>
            <a:r>
              <a:rPr lang="en-US" altLang="it-IT" smtClean="0"/>
              <a:t>Selezionare un insieme T per cui si percorre ogni diramazione e tutti i possibili valori dei costituenti della condizione che controlla la diramazione sono esercitati almeno una volta</a:t>
            </a:r>
          </a:p>
          <a:p>
            <a:endParaRPr lang="en-US" altLang="it-IT"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304800"/>
            <a:ext cx="7772400" cy="1143000"/>
          </a:xfrm>
          <a:noFill/>
        </p:spPr>
        <p:txBody>
          <a:bodyPr lIns="90488" tIns="44450" rIns="90488" bIns="44450"/>
          <a:lstStyle/>
          <a:p>
            <a:pPr eaLnBrk="1" hangingPunct="1"/>
            <a:r>
              <a:rPr lang="en-US" altLang="en-US" smtClean="0"/>
              <a:t>Copertura delle Condizioni</a:t>
            </a:r>
          </a:p>
        </p:txBody>
      </p:sp>
      <p:sp>
        <p:nvSpPr>
          <p:cNvPr id="51203" name="Line 3"/>
          <p:cNvSpPr>
            <a:spLocks noChangeShapeType="1"/>
          </p:cNvSpPr>
          <p:nvPr/>
        </p:nvSpPr>
        <p:spPr bwMode="auto">
          <a:xfrm>
            <a:off x="6248400" y="2613025"/>
            <a:ext cx="0" cy="3651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204" name="Line 4"/>
          <p:cNvSpPr>
            <a:spLocks noChangeShapeType="1"/>
          </p:cNvSpPr>
          <p:nvPr/>
        </p:nvSpPr>
        <p:spPr bwMode="auto">
          <a:xfrm>
            <a:off x="4191000" y="2613025"/>
            <a:ext cx="0" cy="140652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205" name="Rectangle 5"/>
          <p:cNvSpPr>
            <a:spLocks noChangeArrowheads="1"/>
          </p:cNvSpPr>
          <p:nvPr/>
        </p:nvSpPr>
        <p:spPr bwMode="auto">
          <a:xfrm>
            <a:off x="4730750" y="1449388"/>
            <a:ext cx="882650" cy="449262"/>
          </a:xfrm>
          <a:prstGeom prst="rect">
            <a:avLst/>
          </a:prstGeom>
          <a:solidFill>
            <a:srgbClr val="F4FEDE"/>
          </a:solidFill>
          <a:ln w="12700">
            <a:solidFill>
              <a:schemeClr val="tx1"/>
            </a:solidFill>
            <a:miter lim="800000"/>
            <a:headEnd/>
            <a:tailEnd/>
          </a:ln>
        </p:spPr>
        <p:txBody>
          <a:bodyPr wrap="none" lIns="90488" tIns="44450" rIns="90488" bIns="4445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2000" b="1">
                <a:latin typeface="Times New Roman" pitchFamily="18" charset="0"/>
              </a:rPr>
              <a:t>i=0</a:t>
            </a:r>
          </a:p>
        </p:txBody>
      </p:sp>
      <p:sp>
        <p:nvSpPr>
          <p:cNvPr id="51206" name="AutoShape 6"/>
          <p:cNvSpPr>
            <a:spLocks noChangeArrowheads="1"/>
          </p:cNvSpPr>
          <p:nvPr/>
        </p:nvSpPr>
        <p:spPr bwMode="auto">
          <a:xfrm>
            <a:off x="4059238" y="2292350"/>
            <a:ext cx="2259012" cy="625475"/>
          </a:xfrm>
          <a:prstGeom prst="diamond">
            <a:avLst/>
          </a:prstGeom>
          <a:solidFill>
            <a:srgbClr val="F4FEDE"/>
          </a:solidFill>
          <a:ln w="12700">
            <a:solidFill>
              <a:schemeClr val="tx1"/>
            </a:solidFill>
            <a:miter lim="800000"/>
            <a:headEnd/>
            <a:tailEnd/>
          </a:ln>
        </p:spPr>
        <p:txBody>
          <a:bodyPr wrap="none" lIns="90488" tIns="44450" rIns="90488" bIns="4445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2000" b="1">
                <a:solidFill>
                  <a:srgbClr val="FF0000"/>
                </a:solidFill>
                <a:latin typeface="Times New Roman" pitchFamily="18" charset="0"/>
              </a:rPr>
              <a:t>i&lt;N</a:t>
            </a:r>
            <a:r>
              <a:rPr lang="en-US" altLang="en-US" sz="2000" b="1">
                <a:latin typeface="Times New Roman" pitchFamily="18" charset="0"/>
              </a:rPr>
              <a:t> and </a:t>
            </a:r>
            <a:r>
              <a:rPr lang="en-US" altLang="en-US" sz="2000" b="1">
                <a:solidFill>
                  <a:srgbClr val="FF0000"/>
                </a:solidFill>
                <a:latin typeface="Times New Roman" pitchFamily="18" charset="0"/>
              </a:rPr>
              <a:t>A[i] &lt;X</a:t>
            </a:r>
          </a:p>
        </p:txBody>
      </p:sp>
      <p:sp>
        <p:nvSpPr>
          <p:cNvPr id="51207" name="AutoShape 7"/>
          <p:cNvSpPr>
            <a:spLocks noChangeArrowheads="1"/>
          </p:cNvSpPr>
          <p:nvPr/>
        </p:nvSpPr>
        <p:spPr bwMode="auto">
          <a:xfrm>
            <a:off x="5126038" y="2978150"/>
            <a:ext cx="2259012" cy="625475"/>
          </a:xfrm>
          <a:prstGeom prst="diamond">
            <a:avLst/>
          </a:prstGeom>
          <a:solidFill>
            <a:srgbClr val="F4FEDE"/>
          </a:solidFill>
          <a:ln w="12700">
            <a:solidFill>
              <a:schemeClr val="tx1"/>
            </a:solidFill>
            <a:miter lim="800000"/>
            <a:headEnd/>
            <a:tailEnd/>
          </a:ln>
        </p:spPr>
        <p:txBody>
          <a:bodyPr wrap="none" lIns="90488" tIns="44450" rIns="90488" bIns="4445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2000" b="1">
                <a:latin typeface="Times New Roman" pitchFamily="18" charset="0"/>
              </a:rPr>
              <a:t>A[i]&lt;0</a:t>
            </a:r>
          </a:p>
        </p:txBody>
      </p:sp>
      <p:sp>
        <p:nvSpPr>
          <p:cNvPr id="51208" name="Rectangle 8"/>
          <p:cNvSpPr>
            <a:spLocks noChangeArrowheads="1"/>
          </p:cNvSpPr>
          <p:nvPr/>
        </p:nvSpPr>
        <p:spPr bwMode="auto">
          <a:xfrm>
            <a:off x="6483350" y="3735388"/>
            <a:ext cx="1511300" cy="449262"/>
          </a:xfrm>
          <a:prstGeom prst="rect">
            <a:avLst/>
          </a:prstGeom>
          <a:solidFill>
            <a:srgbClr val="F4FEDE"/>
          </a:solidFill>
          <a:ln w="12700">
            <a:solidFill>
              <a:schemeClr val="tx1"/>
            </a:solidFill>
            <a:miter lim="800000"/>
            <a:headEnd/>
            <a:tailEnd/>
          </a:ln>
        </p:spPr>
        <p:txBody>
          <a:bodyPr wrap="none" lIns="90488" tIns="44450" rIns="90488" bIns="4445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2000" b="1">
                <a:latin typeface="Times New Roman" pitchFamily="18" charset="0"/>
              </a:rPr>
              <a:t>A[i] = - A[i];</a:t>
            </a:r>
          </a:p>
        </p:txBody>
      </p:sp>
      <p:sp>
        <p:nvSpPr>
          <p:cNvPr id="51209" name="Rectangle 9"/>
          <p:cNvSpPr>
            <a:spLocks noChangeArrowheads="1"/>
          </p:cNvSpPr>
          <p:nvPr/>
        </p:nvSpPr>
        <p:spPr bwMode="auto">
          <a:xfrm>
            <a:off x="3509963" y="4040188"/>
            <a:ext cx="1360487" cy="449262"/>
          </a:xfrm>
          <a:prstGeom prst="rect">
            <a:avLst/>
          </a:prstGeom>
          <a:solidFill>
            <a:srgbClr val="F4FEDE"/>
          </a:solidFill>
          <a:ln w="12700">
            <a:solidFill>
              <a:schemeClr val="tx1"/>
            </a:solidFill>
            <a:miter lim="800000"/>
            <a:headEnd/>
            <a:tailEnd/>
          </a:ln>
        </p:spPr>
        <p:txBody>
          <a:bodyPr wrap="none" lIns="90488" tIns="44450" rIns="90488" bIns="4445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2000" b="1">
                <a:latin typeface="Times New Roman" pitchFamily="18" charset="0"/>
              </a:rPr>
              <a:t>return(1)</a:t>
            </a:r>
          </a:p>
        </p:txBody>
      </p:sp>
      <p:sp>
        <p:nvSpPr>
          <p:cNvPr id="51210" name="Line 10"/>
          <p:cNvSpPr>
            <a:spLocks noChangeShapeType="1"/>
          </p:cNvSpPr>
          <p:nvPr/>
        </p:nvSpPr>
        <p:spPr bwMode="auto">
          <a:xfrm>
            <a:off x="5181600" y="1927225"/>
            <a:ext cx="0" cy="4159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211" name="Line 11"/>
          <p:cNvSpPr>
            <a:spLocks noChangeShapeType="1"/>
          </p:cNvSpPr>
          <p:nvPr/>
        </p:nvSpPr>
        <p:spPr bwMode="auto">
          <a:xfrm>
            <a:off x="7391400" y="3298825"/>
            <a:ext cx="0" cy="4286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212" name="Line 12"/>
          <p:cNvSpPr>
            <a:spLocks noChangeShapeType="1"/>
          </p:cNvSpPr>
          <p:nvPr/>
        </p:nvSpPr>
        <p:spPr bwMode="auto">
          <a:xfrm>
            <a:off x="7626350" y="4724400"/>
            <a:ext cx="584200"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51213" name="Line 13"/>
          <p:cNvSpPr>
            <a:spLocks noChangeShapeType="1"/>
          </p:cNvSpPr>
          <p:nvPr/>
        </p:nvSpPr>
        <p:spPr bwMode="auto">
          <a:xfrm>
            <a:off x="8229600" y="2765425"/>
            <a:ext cx="0" cy="1952625"/>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51214" name="Line 14"/>
          <p:cNvSpPr>
            <a:spLocks noChangeShapeType="1"/>
          </p:cNvSpPr>
          <p:nvPr/>
        </p:nvSpPr>
        <p:spPr bwMode="auto">
          <a:xfrm>
            <a:off x="5203825" y="2079625"/>
            <a:ext cx="3006725" cy="644525"/>
          </a:xfrm>
          <a:prstGeom prst="line">
            <a:avLst/>
          </a:prstGeom>
          <a:noFill/>
          <a:ln w="12700">
            <a:solidFill>
              <a:srgbClr val="00279F"/>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it-IT"/>
          </a:p>
        </p:txBody>
      </p:sp>
      <p:sp>
        <p:nvSpPr>
          <p:cNvPr id="51215" name="Rectangle 15"/>
          <p:cNvSpPr>
            <a:spLocks noChangeArrowheads="1"/>
          </p:cNvSpPr>
          <p:nvPr/>
        </p:nvSpPr>
        <p:spPr bwMode="auto">
          <a:xfrm>
            <a:off x="6310313" y="2644775"/>
            <a:ext cx="66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en-US" b="1">
                <a:latin typeface="Times New Roman" pitchFamily="18" charset="0"/>
              </a:rPr>
              <a:t>True</a:t>
            </a:r>
          </a:p>
        </p:txBody>
      </p:sp>
      <p:sp>
        <p:nvSpPr>
          <p:cNvPr id="51216" name="Rectangle 16"/>
          <p:cNvSpPr>
            <a:spLocks noChangeArrowheads="1"/>
          </p:cNvSpPr>
          <p:nvPr/>
        </p:nvSpPr>
        <p:spPr bwMode="auto">
          <a:xfrm>
            <a:off x="4176713" y="2949575"/>
            <a:ext cx="6969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en-US" b="1">
                <a:latin typeface="Times New Roman" pitchFamily="18" charset="0"/>
              </a:rPr>
              <a:t>False</a:t>
            </a:r>
          </a:p>
        </p:txBody>
      </p:sp>
      <p:sp>
        <p:nvSpPr>
          <p:cNvPr id="51217" name="Rectangle 17"/>
          <p:cNvSpPr>
            <a:spLocks noChangeArrowheads="1"/>
          </p:cNvSpPr>
          <p:nvPr/>
        </p:nvSpPr>
        <p:spPr bwMode="auto">
          <a:xfrm>
            <a:off x="7377113" y="3254375"/>
            <a:ext cx="65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en-US" b="1">
                <a:latin typeface="Times New Roman" pitchFamily="18" charset="0"/>
              </a:rPr>
              <a:t>True</a:t>
            </a:r>
          </a:p>
        </p:txBody>
      </p:sp>
      <p:sp>
        <p:nvSpPr>
          <p:cNvPr id="51218" name="Rectangle 18"/>
          <p:cNvSpPr>
            <a:spLocks noChangeArrowheads="1"/>
          </p:cNvSpPr>
          <p:nvPr/>
        </p:nvSpPr>
        <p:spPr bwMode="auto">
          <a:xfrm>
            <a:off x="5243513" y="3559175"/>
            <a:ext cx="695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en-US" b="1">
                <a:latin typeface="Times New Roman" pitchFamily="18" charset="0"/>
              </a:rPr>
              <a:t>False</a:t>
            </a:r>
          </a:p>
        </p:txBody>
      </p:sp>
      <p:sp>
        <p:nvSpPr>
          <p:cNvPr id="51219" name="Line 19"/>
          <p:cNvSpPr>
            <a:spLocks noChangeShapeType="1"/>
          </p:cNvSpPr>
          <p:nvPr/>
        </p:nvSpPr>
        <p:spPr bwMode="auto">
          <a:xfrm>
            <a:off x="5181600" y="3317875"/>
            <a:ext cx="0" cy="1393825"/>
          </a:xfrm>
          <a:prstGeom prst="line">
            <a:avLst/>
          </a:prstGeom>
          <a:noFill/>
          <a:ln w="25400">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51220" name="Line 20"/>
          <p:cNvSpPr>
            <a:spLocks noChangeShapeType="1"/>
          </p:cNvSpPr>
          <p:nvPr/>
        </p:nvSpPr>
        <p:spPr bwMode="auto">
          <a:xfrm>
            <a:off x="5194300" y="4724400"/>
            <a:ext cx="1727200" cy="0"/>
          </a:xfrm>
          <a:prstGeom prst="line">
            <a:avLst/>
          </a:prstGeom>
          <a:noFill/>
          <a:ln w="25400">
            <a:solidFill>
              <a:srgbClr val="0070C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51221" name="Rectangle 21"/>
          <p:cNvSpPr>
            <a:spLocks noChangeArrowheads="1"/>
          </p:cNvSpPr>
          <p:nvPr/>
        </p:nvSpPr>
        <p:spPr bwMode="auto">
          <a:xfrm>
            <a:off x="539750" y="5160963"/>
            <a:ext cx="7988300" cy="1323975"/>
          </a:xfrm>
          <a:prstGeom prst="rect">
            <a:avLst/>
          </a:prstGeom>
          <a:noFill/>
          <a:ln w="12700">
            <a:solidFill>
              <a:srgbClr val="00279F"/>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it-IT" altLang="en-US" sz="2000" b="1">
                <a:latin typeface="Times New Roman" pitchFamily="18" charset="0"/>
              </a:rPr>
              <a:t>Non basta che (i&lt;N), (A[i]&lt;X) siano entrambe vere (entrata nel ciclo) ed una delle due falsa (uscita dal ciclo). Occorre anche che siano l'una vera e l'altra falsa, l'una falsa e l'altra vera. Non rileverebbe comunque errori che sorgono dopo parecchie iterazioni del ciclo. </a:t>
            </a:r>
          </a:p>
        </p:txBody>
      </p:sp>
      <p:sp>
        <p:nvSpPr>
          <p:cNvPr id="51222" name="Rectangle 22"/>
          <p:cNvSpPr>
            <a:spLocks noChangeArrowheads="1"/>
          </p:cNvSpPr>
          <p:nvPr/>
        </p:nvSpPr>
        <p:spPr bwMode="auto">
          <a:xfrm>
            <a:off x="323528" y="1479550"/>
            <a:ext cx="3821435" cy="347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tabLst>
                <a:tab pos="228600" algn="l"/>
                <a:tab pos="571500" algn="l"/>
                <a:tab pos="914400" algn="l"/>
              </a:tabLst>
              <a:defRPr>
                <a:solidFill>
                  <a:schemeClr val="tx1"/>
                </a:solidFill>
                <a:latin typeface="Arial" pitchFamily="34" charset="0"/>
                <a:cs typeface="Arial" pitchFamily="34" charset="0"/>
              </a:defRPr>
            </a:lvl1pPr>
            <a:lvl2pPr marL="742950" indent="-285750" eaLnBrk="0" hangingPunct="0">
              <a:tabLst>
                <a:tab pos="228600" algn="l"/>
                <a:tab pos="571500" algn="l"/>
                <a:tab pos="914400" algn="l"/>
              </a:tabLst>
              <a:defRPr>
                <a:solidFill>
                  <a:schemeClr val="tx1"/>
                </a:solidFill>
                <a:latin typeface="Arial" pitchFamily="34" charset="0"/>
                <a:cs typeface="Arial" pitchFamily="34" charset="0"/>
              </a:defRPr>
            </a:lvl2pPr>
            <a:lvl3pPr marL="1143000" indent="-228600" eaLnBrk="0" hangingPunct="0">
              <a:tabLst>
                <a:tab pos="228600" algn="l"/>
                <a:tab pos="571500" algn="l"/>
                <a:tab pos="914400" algn="l"/>
              </a:tabLst>
              <a:defRPr>
                <a:solidFill>
                  <a:schemeClr val="tx1"/>
                </a:solidFill>
                <a:latin typeface="Arial" pitchFamily="34" charset="0"/>
                <a:cs typeface="Arial" pitchFamily="34" charset="0"/>
              </a:defRPr>
            </a:lvl3pPr>
            <a:lvl4pPr marL="1600200" indent="-228600" eaLnBrk="0" hangingPunct="0">
              <a:tabLst>
                <a:tab pos="228600" algn="l"/>
                <a:tab pos="571500" algn="l"/>
                <a:tab pos="914400" algn="l"/>
              </a:tabLst>
              <a:defRPr>
                <a:solidFill>
                  <a:schemeClr val="tx1"/>
                </a:solidFill>
                <a:latin typeface="Arial" pitchFamily="34" charset="0"/>
                <a:cs typeface="Arial" pitchFamily="34" charset="0"/>
              </a:defRPr>
            </a:lvl4pPr>
            <a:lvl5pPr marL="2057400" indent="-228600" eaLnBrk="0" hangingPunct="0">
              <a:tabLst>
                <a:tab pos="228600" algn="l"/>
                <a:tab pos="571500" algn="l"/>
                <a:tab pos="914400" algn="l"/>
              </a:tabLst>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tabLst>
                <a:tab pos="228600" algn="l"/>
                <a:tab pos="571500" algn="l"/>
                <a:tab pos="914400" algn="l"/>
              </a:tabLs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tabLst>
                <a:tab pos="228600" algn="l"/>
                <a:tab pos="571500" algn="l"/>
                <a:tab pos="914400" algn="l"/>
              </a:tabLs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tabLst>
                <a:tab pos="228600" algn="l"/>
                <a:tab pos="571500" algn="l"/>
                <a:tab pos="914400" algn="l"/>
              </a:tabLs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tabLst>
                <a:tab pos="228600" algn="l"/>
                <a:tab pos="571500" algn="l"/>
                <a:tab pos="914400" algn="l"/>
              </a:tabLst>
              <a:defRPr>
                <a:solidFill>
                  <a:schemeClr val="tx1"/>
                </a:solidFill>
                <a:latin typeface="Arial" pitchFamily="34" charset="0"/>
                <a:cs typeface="Arial" pitchFamily="34" charset="0"/>
              </a:defRPr>
            </a:lvl9pPr>
          </a:lstStyle>
          <a:p>
            <a:r>
              <a:rPr lang="en-US" altLang="en-US" sz="2000" b="1" dirty="0" err="1">
                <a:latin typeface="Times New Roman" pitchFamily="18" charset="0"/>
              </a:rPr>
              <a:t>int</a:t>
            </a:r>
            <a:r>
              <a:rPr lang="en-US" altLang="en-US" sz="2000" b="1" dirty="0">
                <a:latin typeface="Times New Roman" pitchFamily="18" charset="0"/>
              </a:rPr>
              <a:t> select(</a:t>
            </a:r>
            <a:r>
              <a:rPr lang="en-US" altLang="en-US" sz="2000" b="1" dirty="0" err="1">
                <a:latin typeface="Times New Roman" pitchFamily="18" charset="0"/>
              </a:rPr>
              <a:t>int</a:t>
            </a:r>
            <a:r>
              <a:rPr lang="en-US" altLang="en-US" sz="2000" b="1" dirty="0">
                <a:latin typeface="Times New Roman" pitchFamily="18" charset="0"/>
              </a:rPr>
              <a:t> A[], </a:t>
            </a:r>
            <a:r>
              <a:rPr lang="en-US" altLang="en-US" sz="2000" b="1" dirty="0" err="1">
                <a:latin typeface="Times New Roman" pitchFamily="18" charset="0"/>
              </a:rPr>
              <a:t>int</a:t>
            </a:r>
            <a:r>
              <a:rPr lang="en-US" altLang="en-US" sz="2000" b="1" dirty="0">
                <a:latin typeface="Times New Roman" pitchFamily="18" charset="0"/>
              </a:rPr>
              <a:t> N, </a:t>
            </a:r>
            <a:r>
              <a:rPr lang="en-US" altLang="en-US" sz="2000" b="1" dirty="0" err="1">
                <a:latin typeface="Times New Roman" pitchFamily="18" charset="0"/>
              </a:rPr>
              <a:t>int</a:t>
            </a:r>
            <a:r>
              <a:rPr lang="en-US" altLang="en-US" sz="2000" b="1" dirty="0">
                <a:latin typeface="Times New Roman" pitchFamily="18" charset="0"/>
              </a:rPr>
              <a:t> X) </a:t>
            </a:r>
          </a:p>
          <a:p>
            <a:r>
              <a:rPr lang="en-US" altLang="en-US" sz="2000" b="1" dirty="0">
                <a:latin typeface="Times New Roman" pitchFamily="18" charset="0"/>
              </a:rPr>
              <a:t>{</a:t>
            </a:r>
          </a:p>
          <a:p>
            <a:r>
              <a:rPr lang="en-US" altLang="en-US" sz="2000" b="1" dirty="0">
                <a:latin typeface="Times New Roman" pitchFamily="18" charset="0"/>
              </a:rPr>
              <a:t>	</a:t>
            </a:r>
            <a:r>
              <a:rPr lang="en-US" altLang="en-US" sz="2000" b="1" dirty="0" err="1">
                <a:latin typeface="Times New Roman" pitchFamily="18" charset="0"/>
              </a:rPr>
              <a:t>int</a:t>
            </a:r>
            <a:r>
              <a:rPr lang="en-US" altLang="en-US" sz="2000" b="1" dirty="0">
                <a:latin typeface="Times New Roman" pitchFamily="18" charset="0"/>
              </a:rPr>
              <a:t> </a:t>
            </a:r>
            <a:r>
              <a:rPr lang="en-US" altLang="en-US" sz="2000" b="1" dirty="0" err="1">
                <a:latin typeface="Times New Roman" pitchFamily="18" charset="0"/>
              </a:rPr>
              <a:t>i</a:t>
            </a:r>
            <a:r>
              <a:rPr lang="en-US" altLang="en-US" sz="2000" b="1" dirty="0">
                <a:latin typeface="Times New Roman" pitchFamily="18" charset="0"/>
              </a:rPr>
              <a:t>=0;</a:t>
            </a:r>
          </a:p>
          <a:p>
            <a:r>
              <a:rPr lang="en-US" altLang="en-US" sz="2000" b="1" dirty="0">
                <a:latin typeface="Times New Roman" pitchFamily="18" charset="0"/>
              </a:rPr>
              <a:t>	while (</a:t>
            </a:r>
            <a:r>
              <a:rPr lang="en-US" altLang="en-US" sz="2000" b="1" dirty="0" err="1">
                <a:latin typeface="Times New Roman" pitchFamily="18" charset="0"/>
              </a:rPr>
              <a:t>i</a:t>
            </a:r>
            <a:r>
              <a:rPr lang="en-US" altLang="en-US" sz="2000" b="1" dirty="0">
                <a:latin typeface="Times New Roman" pitchFamily="18" charset="0"/>
              </a:rPr>
              <a:t>&lt;N &amp;&amp; A[</a:t>
            </a:r>
            <a:r>
              <a:rPr lang="en-US" altLang="en-US" sz="2000" b="1" dirty="0" err="1">
                <a:latin typeface="Times New Roman" pitchFamily="18" charset="0"/>
              </a:rPr>
              <a:t>i</a:t>
            </a:r>
            <a:r>
              <a:rPr lang="en-US" altLang="en-US" sz="2000" b="1" dirty="0">
                <a:latin typeface="Times New Roman" pitchFamily="18" charset="0"/>
              </a:rPr>
              <a:t>] &lt;X) </a:t>
            </a:r>
          </a:p>
          <a:p>
            <a:r>
              <a:rPr lang="en-US" altLang="en-US" sz="2000" b="1" dirty="0">
                <a:latin typeface="Times New Roman" pitchFamily="18" charset="0"/>
              </a:rPr>
              <a:t>	{</a:t>
            </a:r>
          </a:p>
          <a:p>
            <a:r>
              <a:rPr lang="en-US" altLang="en-US" sz="2000" b="1" dirty="0">
                <a:latin typeface="Times New Roman" pitchFamily="18" charset="0"/>
              </a:rPr>
              <a:t>		if (A[</a:t>
            </a:r>
            <a:r>
              <a:rPr lang="en-US" altLang="en-US" sz="2000" b="1" dirty="0" err="1">
                <a:latin typeface="Times New Roman" pitchFamily="18" charset="0"/>
              </a:rPr>
              <a:t>i</a:t>
            </a:r>
            <a:r>
              <a:rPr lang="en-US" altLang="en-US" sz="2000" b="1" dirty="0">
                <a:latin typeface="Times New Roman" pitchFamily="18" charset="0"/>
              </a:rPr>
              <a:t>]&lt;0) </a:t>
            </a:r>
          </a:p>
          <a:p>
            <a:r>
              <a:rPr lang="en-US" altLang="en-US" sz="2000" b="1" dirty="0">
                <a:latin typeface="Times New Roman" pitchFamily="18" charset="0"/>
              </a:rPr>
              <a:t>			A[</a:t>
            </a:r>
            <a:r>
              <a:rPr lang="en-US" altLang="en-US" sz="2000" b="1" dirty="0" err="1">
                <a:latin typeface="Times New Roman" pitchFamily="18" charset="0"/>
              </a:rPr>
              <a:t>i</a:t>
            </a:r>
            <a:r>
              <a:rPr lang="en-US" altLang="en-US" sz="2000" b="1" dirty="0">
                <a:latin typeface="Times New Roman" pitchFamily="18" charset="0"/>
              </a:rPr>
              <a:t>] = - A[</a:t>
            </a:r>
            <a:r>
              <a:rPr lang="en-US" altLang="en-US" sz="2000" b="1" dirty="0" err="1">
                <a:latin typeface="Times New Roman" pitchFamily="18" charset="0"/>
              </a:rPr>
              <a:t>i</a:t>
            </a:r>
            <a:r>
              <a:rPr lang="en-US" altLang="en-US" sz="2000" b="1" dirty="0">
                <a:latin typeface="Times New Roman" pitchFamily="18" charset="0"/>
              </a:rPr>
              <a:t>];</a:t>
            </a:r>
          </a:p>
          <a:p>
            <a:r>
              <a:rPr lang="en-US" altLang="en-US" sz="2000" b="1" dirty="0">
                <a:latin typeface="Times New Roman" pitchFamily="18" charset="0"/>
              </a:rPr>
              <a:t>		</a:t>
            </a:r>
            <a:r>
              <a:rPr lang="en-US" altLang="en-US" sz="2000" b="1" dirty="0" err="1">
                <a:latin typeface="Times New Roman" pitchFamily="18" charset="0"/>
              </a:rPr>
              <a:t>i</a:t>
            </a:r>
            <a:r>
              <a:rPr lang="en-US" altLang="en-US" sz="2000" b="1" dirty="0">
                <a:latin typeface="Times New Roman" pitchFamily="18" charset="0"/>
              </a:rPr>
              <a:t>++;</a:t>
            </a:r>
          </a:p>
          <a:p>
            <a:r>
              <a:rPr lang="en-US" altLang="en-US" sz="2000" b="1" dirty="0">
                <a:latin typeface="Times New Roman" pitchFamily="18" charset="0"/>
              </a:rPr>
              <a:t>	}</a:t>
            </a:r>
          </a:p>
          <a:p>
            <a:r>
              <a:rPr lang="en-US" altLang="en-US" sz="2000" b="1" dirty="0">
                <a:latin typeface="Times New Roman" pitchFamily="18" charset="0"/>
              </a:rPr>
              <a:t>	return(1);</a:t>
            </a:r>
          </a:p>
          <a:p>
            <a:r>
              <a:rPr lang="en-US" altLang="en-US" sz="2000" b="1" dirty="0">
                <a:latin typeface="Times New Roman" pitchFamily="18" charset="0"/>
              </a:rPr>
              <a:t>}</a:t>
            </a:r>
          </a:p>
        </p:txBody>
      </p:sp>
      <p:sp>
        <p:nvSpPr>
          <p:cNvPr id="51223" name="Rectangle 23"/>
          <p:cNvSpPr>
            <a:spLocks noChangeArrowheads="1"/>
          </p:cNvSpPr>
          <p:nvPr/>
        </p:nvSpPr>
        <p:spPr bwMode="auto">
          <a:xfrm>
            <a:off x="6940550" y="4497388"/>
            <a:ext cx="673100" cy="449262"/>
          </a:xfrm>
          <a:prstGeom prst="rect">
            <a:avLst/>
          </a:prstGeom>
          <a:solidFill>
            <a:srgbClr val="F4FEDE"/>
          </a:solidFill>
          <a:ln w="12700">
            <a:solidFill>
              <a:schemeClr val="tx1"/>
            </a:solidFill>
            <a:miter lim="800000"/>
            <a:headEnd/>
            <a:tailEnd/>
          </a:ln>
        </p:spPr>
        <p:txBody>
          <a:bodyPr wrap="none" lIns="90488" tIns="44450" rIns="90488" bIns="4445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2000" b="1">
                <a:latin typeface="Times New Roman" pitchFamily="18" charset="0"/>
              </a:rPr>
              <a:t>i++</a:t>
            </a:r>
          </a:p>
        </p:txBody>
      </p:sp>
      <p:sp>
        <p:nvSpPr>
          <p:cNvPr id="51224" name="Line 24"/>
          <p:cNvSpPr>
            <a:spLocks noChangeShapeType="1"/>
          </p:cNvSpPr>
          <p:nvPr/>
        </p:nvSpPr>
        <p:spPr bwMode="auto">
          <a:xfrm>
            <a:off x="7391400" y="4213225"/>
            <a:ext cx="0" cy="276225"/>
          </a:xfrm>
          <a:prstGeom prst="line">
            <a:avLst/>
          </a:prstGeom>
          <a:noFill/>
          <a:ln w="12700">
            <a:solidFill>
              <a:srgbClr val="00279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A463887E-8234-4E45-94EB-4C5E85B58A9B}" type="slidenum">
              <a:rPr lang="en-US"/>
              <a:pPr algn="l">
                <a:defRPr/>
              </a:pPr>
              <a:t>49</a:t>
            </a:fld>
            <a:endParaRPr lang="en-US"/>
          </a:p>
        </p:txBody>
      </p:sp>
      <p:sp>
        <p:nvSpPr>
          <p:cNvPr id="52227" name="Rectangle 1"/>
          <p:cNvSpPr>
            <a:spLocks noGrp="1" noChangeArrowheads="1"/>
          </p:cNvSpPr>
          <p:nvPr>
            <p:ph type="title"/>
          </p:nvPr>
        </p:nvSpPr>
        <p:spPr>
          <a:xfrm>
            <a:off x="471488" y="-1588"/>
            <a:ext cx="8229600" cy="1168401"/>
          </a:xfrm>
        </p:spPr>
        <p:txBody>
          <a:bodyPr rIns="132080"/>
          <a:lstStyle/>
          <a:p>
            <a:pPr eaLnBrk="1" hangingPunct="1"/>
            <a:r>
              <a:rPr lang="en-US" altLang="it-IT" smtClean="0"/>
              <a:t>Confronto white-box/black box</a:t>
            </a:r>
          </a:p>
        </p:txBody>
      </p:sp>
      <p:sp>
        <p:nvSpPr>
          <p:cNvPr id="67586" name="Rectangle 2"/>
          <p:cNvSpPr>
            <a:spLocks noGrp="1" noChangeArrowheads="1"/>
          </p:cNvSpPr>
          <p:nvPr>
            <p:ph type="body" idx="1"/>
          </p:nvPr>
        </p:nvSpPr>
        <p:spPr>
          <a:xfrm>
            <a:off x="469900" y="1039813"/>
            <a:ext cx="8229600" cy="5257800"/>
          </a:xfrm>
        </p:spPr>
        <p:txBody>
          <a:bodyPr rIns="132080" rtlCol="0">
            <a:normAutofit lnSpcReduction="10000"/>
          </a:bodyPr>
          <a:lstStyle/>
          <a:p>
            <a:pPr eaLnBrk="1" fontAlgn="auto" hangingPunct="1">
              <a:spcBef>
                <a:spcPct val="0"/>
              </a:spcBef>
              <a:spcAft>
                <a:spcPts val="0"/>
              </a:spcAft>
              <a:buFont typeface="Helvetica" charset="0"/>
              <a:buChar char="•"/>
              <a:defRPr/>
            </a:pPr>
            <a:r>
              <a:rPr lang="en-US" sz="3400" dirty="0" smtClean="0"/>
              <a:t>Black box </a:t>
            </a:r>
            <a:r>
              <a:rPr lang="en-US" sz="3400" dirty="0" err="1" smtClean="0"/>
              <a:t>più</a:t>
            </a:r>
            <a:r>
              <a:rPr lang="en-US" sz="3400" dirty="0" smtClean="0"/>
              <a:t> </a:t>
            </a:r>
            <a:r>
              <a:rPr lang="en-US" sz="3400" dirty="0" err="1" smtClean="0"/>
              <a:t>semplice</a:t>
            </a:r>
            <a:r>
              <a:rPr lang="en-US" sz="3400" dirty="0" smtClean="0"/>
              <a:t>, </a:t>
            </a:r>
            <a:r>
              <a:rPr lang="en-US" sz="3400" dirty="0" err="1" smtClean="0"/>
              <a:t>più</a:t>
            </a:r>
            <a:r>
              <a:rPr lang="en-US" sz="3400" dirty="0" smtClean="0"/>
              <a:t> </a:t>
            </a:r>
            <a:r>
              <a:rPr lang="en-US" sz="3400" dirty="0" err="1" smtClean="0"/>
              <a:t>intuitivo</a:t>
            </a:r>
            <a:r>
              <a:rPr lang="en-US" sz="3400" dirty="0" smtClean="0"/>
              <a:t> e </a:t>
            </a:r>
            <a:r>
              <a:rPr lang="en-US" sz="3400" dirty="0" err="1" smtClean="0"/>
              <a:t>più</a:t>
            </a:r>
            <a:r>
              <a:rPr lang="en-US" sz="3400" dirty="0" smtClean="0"/>
              <a:t> </a:t>
            </a:r>
            <a:r>
              <a:rPr lang="en-US" sz="3400" dirty="0" err="1" smtClean="0"/>
              <a:t>diffuso</a:t>
            </a:r>
            <a:endParaRPr lang="en-US" sz="3400" dirty="0" smtClean="0"/>
          </a:p>
          <a:p>
            <a:pPr marL="782638" lvl="1" eaLnBrk="1" fontAlgn="auto" hangingPunct="1">
              <a:spcBef>
                <a:spcPts val="475"/>
              </a:spcBef>
              <a:spcAft>
                <a:spcPts val="0"/>
              </a:spcAft>
              <a:buFont typeface="Helvetica" charset="0"/>
              <a:buChar char="–"/>
              <a:defRPr/>
            </a:pPr>
            <a:r>
              <a:rPr lang="en-US" sz="2200" dirty="0" smtClean="0"/>
              <a:t>Non è </a:t>
            </a:r>
            <a:r>
              <a:rPr lang="en-US" sz="2200" dirty="0" err="1" smtClean="0"/>
              <a:t>necessario</a:t>
            </a:r>
            <a:r>
              <a:rPr lang="en-US" sz="2200" dirty="0" smtClean="0"/>
              <a:t> </a:t>
            </a:r>
            <a:r>
              <a:rPr lang="en-US" sz="2200" dirty="0" err="1" smtClean="0"/>
              <a:t>essere</a:t>
            </a:r>
            <a:r>
              <a:rPr lang="en-US" sz="2200" dirty="0" smtClean="0"/>
              <a:t> </a:t>
            </a:r>
            <a:r>
              <a:rPr lang="en-US" sz="2200" dirty="0" err="1" smtClean="0"/>
              <a:t>specialisti</a:t>
            </a:r>
            <a:r>
              <a:rPr lang="en-US" sz="2200" dirty="0" smtClean="0"/>
              <a:t>, </a:t>
            </a:r>
            <a:r>
              <a:rPr lang="en-US" sz="2200" dirty="0" err="1" smtClean="0"/>
              <a:t>basta</a:t>
            </a:r>
            <a:r>
              <a:rPr lang="en-US" sz="2200" dirty="0" smtClean="0"/>
              <a:t> </a:t>
            </a:r>
            <a:r>
              <a:rPr lang="en-US" sz="2200" dirty="0" err="1" smtClean="0"/>
              <a:t>conoscere</a:t>
            </a:r>
            <a:r>
              <a:rPr lang="en-US" sz="2200" dirty="0" smtClean="0"/>
              <a:t> </a:t>
            </a:r>
            <a:r>
              <a:rPr lang="en-US" sz="2200" dirty="0" err="1" smtClean="0"/>
              <a:t>il</a:t>
            </a:r>
            <a:r>
              <a:rPr lang="en-US" sz="2200" dirty="0" smtClean="0"/>
              <a:t> </a:t>
            </a:r>
            <a:r>
              <a:rPr lang="en-US" sz="2200" dirty="0" err="1" smtClean="0"/>
              <a:t>sistema</a:t>
            </a:r>
            <a:r>
              <a:rPr lang="en-US" sz="2200" dirty="0" smtClean="0"/>
              <a:t> e </a:t>
            </a:r>
            <a:r>
              <a:rPr lang="en-US" sz="2200" dirty="0" err="1" smtClean="0"/>
              <a:t>gli</a:t>
            </a:r>
            <a:r>
              <a:rPr lang="en-US" sz="2200" dirty="0" smtClean="0"/>
              <a:t> </a:t>
            </a:r>
            <a:r>
              <a:rPr lang="en-US" sz="2200" dirty="0" err="1" smtClean="0"/>
              <a:t>strumenti</a:t>
            </a:r>
            <a:r>
              <a:rPr lang="en-US" sz="2200" dirty="0" smtClean="0"/>
              <a:t> </a:t>
            </a:r>
            <a:r>
              <a:rPr lang="en-US" sz="2200" dirty="0" err="1" smtClean="0"/>
              <a:t>di</a:t>
            </a:r>
            <a:r>
              <a:rPr lang="en-US" sz="2200" dirty="0" smtClean="0"/>
              <a:t> testing</a:t>
            </a:r>
          </a:p>
          <a:p>
            <a:pPr marL="782638" lvl="1" eaLnBrk="1" fontAlgn="auto" hangingPunct="1">
              <a:spcBef>
                <a:spcPts val="475"/>
              </a:spcBef>
              <a:spcAft>
                <a:spcPts val="0"/>
              </a:spcAft>
              <a:buFont typeface="Helvetica" charset="0"/>
              <a:buChar char="–"/>
              <a:defRPr/>
            </a:pPr>
            <a:r>
              <a:rPr lang="en-US" sz="2200" dirty="0" err="1" smtClean="0"/>
              <a:t>Però</a:t>
            </a:r>
            <a:r>
              <a:rPr lang="en-US" sz="2200" dirty="0" smtClean="0"/>
              <a:t> </a:t>
            </a:r>
            <a:r>
              <a:rPr lang="en-US" sz="2200" dirty="0" err="1" smtClean="0"/>
              <a:t>richiede</a:t>
            </a:r>
            <a:r>
              <a:rPr lang="en-US" sz="2200" dirty="0" smtClean="0"/>
              <a:t> </a:t>
            </a:r>
            <a:r>
              <a:rPr lang="en-US" sz="2200" dirty="0" err="1" smtClean="0"/>
              <a:t>una</a:t>
            </a:r>
            <a:r>
              <a:rPr lang="en-US" sz="2200" dirty="0" smtClean="0"/>
              <a:t> </a:t>
            </a:r>
            <a:r>
              <a:rPr lang="en-US" sz="2200" dirty="0" err="1" smtClean="0"/>
              <a:t>buona</a:t>
            </a:r>
            <a:r>
              <a:rPr lang="en-US" sz="2200" dirty="0" smtClean="0"/>
              <a:t> </a:t>
            </a:r>
            <a:r>
              <a:rPr lang="en-US" sz="2200" dirty="0" err="1" smtClean="0"/>
              <a:t>specifica</a:t>
            </a:r>
            <a:endParaRPr lang="en-US" sz="2200" dirty="0" smtClean="0"/>
          </a:p>
          <a:p>
            <a:pPr eaLnBrk="1" fontAlgn="auto" hangingPunct="1">
              <a:spcBef>
                <a:spcPts val="563"/>
              </a:spcBef>
              <a:spcAft>
                <a:spcPts val="0"/>
              </a:spcAft>
              <a:buFont typeface="Helvetica" charset="0"/>
              <a:buChar char="•"/>
              <a:defRPr/>
            </a:pPr>
            <a:r>
              <a:rPr lang="en-US" sz="3400" dirty="0" smtClean="0"/>
              <a:t>White box è </a:t>
            </a:r>
            <a:r>
              <a:rPr lang="en-US" sz="3400" dirty="0" err="1" smtClean="0"/>
              <a:t>complementare</a:t>
            </a:r>
            <a:r>
              <a:rPr lang="en-US" sz="3400" dirty="0" smtClean="0"/>
              <a:t> e </a:t>
            </a:r>
            <a:r>
              <a:rPr lang="en-US" sz="3400" dirty="0" err="1" smtClean="0"/>
              <a:t>consente</a:t>
            </a:r>
            <a:r>
              <a:rPr lang="en-US" sz="3400" dirty="0" smtClean="0"/>
              <a:t> </a:t>
            </a:r>
            <a:r>
              <a:rPr lang="en-US" sz="3400" dirty="0" err="1" smtClean="0"/>
              <a:t>di</a:t>
            </a:r>
            <a:r>
              <a:rPr lang="en-US" sz="3400" dirty="0" smtClean="0"/>
              <a:t> </a:t>
            </a:r>
            <a:r>
              <a:rPr lang="en-US" sz="3400" dirty="0" err="1" smtClean="0"/>
              <a:t>arrivare</a:t>
            </a:r>
            <a:r>
              <a:rPr lang="en-US" sz="3400" dirty="0" smtClean="0"/>
              <a:t> ad </a:t>
            </a:r>
            <a:r>
              <a:rPr lang="en-US" sz="3400" dirty="0" err="1" smtClean="0"/>
              <a:t>avere</a:t>
            </a:r>
            <a:r>
              <a:rPr lang="en-US" sz="3400" dirty="0" smtClean="0"/>
              <a:t> </a:t>
            </a:r>
            <a:r>
              <a:rPr lang="en-US" sz="3400" dirty="0" err="1" smtClean="0"/>
              <a:t>una</a:t>
            </a:r>
            <a:r>
              <a:rPr lang="en-US" sz="3400" dirty="0" smtClean="0"/>
              <a:t> </a:t>
            </a:r>
            <a:r>
              <a:rPr lang="en-US" sz="3400" dirty="0" err="1" smtClean="0"/>
              <a:t>maggiore</a:t>
            </a:r>
            <a:r>
              <a:rPr lang="en-US" sz="3400" dirty="0" smtClean="0"/>
              <a:t> </a:t>
            </a:r>
            <a:r>
              <a:rPr lang="en-US" sz="3400" dirty="0" err="1" smtClean="0"/>
              <a:t>confidenza</a:t>
            </a:r>
            <a:r>
              <a:rPr lang="en-US" sz="3400" dirty="0" smtClean="0"/>
              <a:t> </a:t>
            </a:r>
            <a:r>
              <a:rPr lang="en-US" sz="3400" dirty="0" err="1" smtClean="0"/>
              <a:t>sulla</a:t>
            </a:r>
            <a:r>
              <a:rPr lang="en-US" sz="3400" dirty="0" smtClean="0"/>
              <a:t> </a:t>
            </a:r>
            <a:r>
              <a:rPr lang="en-US" sz="3400" dirty="0" err="1" smtClean="0"/>
              <a:t>correttezza</a:t>
            </a:r>
            <a:endParaRPr lang="en-US" sz="3400" dirty="0" smtClean="0"/>
          </a:p>
          <a:p>
            <a:pPr marL="782638" lvl="1" eaLnBrk="1" fontAlgn="auto" hangingPunct="1">
              <a:spcBef>
                <a:spcPts val="475"/>
              </a:spcBef>
              <a:spcAft>
                <a:spcPts val="0"/>
              </a:spcAft>
              <a:buFont typeface="Helvetica" charset="0"/>
              <a:buChar char="–"/>
              <a:defRPr/>
            </a:pPr>
            <a:r>
              <a:rPr lang="en-US" sz="2200" dirty="0" smtClean="0"/>
              <a:t>“vi </a:t>
            </a:r>
            <a:r>
              <a:rPr lang="en-US" sz="2200" dirty="0" err="1" smtClean="0"/>
              <a:t>fidereste</a:t>
            </a:r>
            <a:r>
              <a:rPr lang="en-US" sz="2200" dirty="0" smtClean="0"/>
              <a:t> </a:t>
            </a:r>
            <a:r>
              <a:rPr lang="en-US" sz="2200" dirty="0" err="1" smtClean="0"/>
              <a:t>di</a:t>
            </a:r>
            <a:r>
              <a:rPr lang="en-US" sz="2200" dirty="0" smtClean="0"/>
              <a:t> software in cui </a:t>
            </a:r>
            <a:r>
              <a:rPr lang="en-US" sz="2200" dirty="0" err="1" smtClean="0"/>
              <a:t>certe</a:t>
            </a:r>
            <a:r>
              <a:rPr lang="en-US" sz="2200" dirty="0" smtClean="0"/>
              <a:t> </a:t>
            </a:r>
            <a:r>
              <a:rPr lang="en-US" sz="2200" dirty="0" err="1" smtClean="0"/>
              <a:t>istruzioni</a:t>
            </a:r>
            <a:r>
              <a:rPr lang="en-US" sz="2200" dirty="0" smtClean="0"/>
              <a:t> non </a:t>
            </a:r>
            <a:r>
              <a:rPr lang="en-US" sz="2200" dirty="0" err="1" smtClean="0"/>
              <a:t>sono</a:t>
            </a:r>
            <a:r>
              <a:rPr lang="en-US" sz="2200" dirty="0" smtClean="0"/>
              <a:t> </a:t>
            </a:r>
            <a:r>
              <a:rPr lang="en-US" sz="2200" dirty="0" err="1" smtClean="0"/>
              <a:t>mai</a:t>
            </a:r>
            <a:r>
              <a:rPr lang="en-US" sz="2200" dirty="0" smtClean="0"/>
              <a:t> state </a:t>
            </a:r>
            <a:r>
              <a:rPr lang="en-US" sz="2200" dirty="0" err="1" smtClean="0"/>
              <a:t>eseguite</a:t>
            </a:r>
            <a:r>
              <a:rPr lang="en-US" sz="2200" dirty="0" smtClean="0"/>
              <a:t> </a:t>
            </a:r>
            <a:r>
              <a:rPr lang="en-US" sz="2200" dirty="0" err="1" smtClean="0"/>
              <a:t>durante</a:t>
            </a:r>
            <a:r>
              <a:rPr lang="en-US" sz="2200" dirty="0" smtClean="0"/>
              <a:t> </a:t>
            </a:r>
            <a:r>
              <a:rPr lang="en-US" sz="2200" dirty="0" err="1" smtClean="0"/>
              <a:t>il</a:t>
            </a:r>
            <a:r>
              <a:rPr lang="en-US" sz="2200" dirty="0" smtClean="0"/>
              <a:t> testing?”</a:t>
            </a:r>
          </a:p>
          <a:p>
            <a:pPr marL="782638" lvl="1" eaLnBrk="1" fontAlgn="auto" hangingPunct="1">
              <a:spcBef>
                <a:spcPts val="475"/>
              </a:spcBef>
              <a:spcAft>
                <a:spcPts val="0"/>
              </a:spcAft>
              <a:buFont typeface="Helvetica" charset="0"/>
              <a:buChar char="–"/>
              <a:defRPr/>
            </a:pPr>
            <a:r>
              <a:rPr lang="en-US" sz="2200" dirty="0" smtClean="0"/>
              <a:t>In </a:t>
            </a:r>
            <a:r>
              <a:rPr lang="en-US" sz="2200" dirty="0" err="1" smtClean="0"/>
              <a:t>pratica</a:t>
            </a:r>
            <a:r>
              <a:rPr lang="en-US" sz="2200" dirty="0" smtClean="0"/>
              <a:t> è </a:t>
            </a:r>
            <a:r>
              <a:rPr lang="en-US" sz="2200" dirty="0" err="1" smtClean="0"/>
              <a:t>fattibile</a:t>
            </a:r>
            <a:r>
              <a:rPr lang="en-US" sz="2200" dirty="0" smtClean="0"/>
              <a:t> solo </a:t>
            </a:r>
            <a:r>
              <a:rPr lang="en-US" sz="2200" dirty="0" err="1" smtClean="0"/>
              <a:t>dall’organizzazione</a:t>
            </a:r>
            <a:r>
              <a:rPr lang="en-US" sz="2200" dirty="0" smtClean="0"/>
              <a:t> </a:t>
            </a:r>
            <a:r>
              <a:rPr lang="en-US" sz="2200" dirty="0" err="1" smtClean="0"/>
              <a:t>che</a:t>
            </a:r>
            <a:r>
              <a:rPr lang="en-US" sz="2200" dirty="0" smtClean="0"/>
              <a:t> ha </a:t>
            </a:r>
            <a:r>
              <a:rPr lang="en-US" sz="2200" dirty="0" err="1" smtClean="0"/>
              <a:t>prodotto</a:t>
            </a:r>
            <a:r>
              <a:rPr lang="en-US" sz="2200" dirty="0" smtClean="0"/>
              <a:t> </a:t>
            </a:r>
            <a:r>
              <a:rPr lang="en-US" sz="2200" dirty="0" err="1" smtClean="0"/>
              <a:t>il</a:t>
            </a:r>
            <a:r>
              <a:rPr lang="en-US" sz="2200" dirty="0" smtClean="0"/>
              <a:t> </a:t>
            </a:r>
            <a:r>
              <a:rPr lang="en-US" sz="2200" dirty="0" err="1" smtClean="0"/>
              <a:t>sw</a:t>
            </a:r>
            <a:r>
              <a:rPr lang="en-US" sz="2200" dirty="0" smtClean="0"/>
              <a:t> (</a:t>
            </a:r>
            <a:r>
              <a:rPr lang="en-US" sz="2200" dirty="0" err="1" smtClean="0"/>
              <a:t>sorgente</a:t>
            </a:r>
            <a:r>
              <a:rPr lang="en-US" sz="2200" dirty="0" smtClean="0"/>
              <a:t> </a:t>
            </a:r>
            <a:r>
              <a:rPr lang="en-US" sz="2200" dirty="0" err="1" smtClean="0"/>
              <a:t>di</a:t>
            </a:r>
            <a:r>
              <a:rPr lang="en-US" sz="2200" dirty="0" smtClean="0"/>
              <a:t> </a:t>
            </a:r>
            <a:r>
              <a:rPr lang="en-US" sz="2200" dirty="0" err="1" smtClean="0"/>
              <a:t>sw</a:t>
            </a:r>
            <a:r>
              <a:rPr lang="en-US" sz="2200" dirty="0" smtClean="0"/>
              <a:t> </a:t>
            </a:r>
            <a:r>
              <a:rPr lang="en-US" sz="2200" dirty="0" err="1" smtClean="0"/>
              <a:t>proprietario</a:t>
            </a:r>
            <a:r>
              <a:rPr lang="en-US" sz="2200" dirty="0" smtClean="0"/>
              <a:t> </a:t>
            </a:r>
            <a:r>
              <a:rPr lang="en-US" sz="2200" dirty="0" err="1" smtClean="0"/>
              <a:t>di</a:t>
            </a:r>
            <a:r>
              <a:rPr lang="en-US" sz="2200" dirty="0" smtClean="0"/>
              <a:t> </a:t>
            </a:r>
            <a:r>
              <a:rPr lang="en-US" sz="2200" dirty="0" err="1" smtClean="0"/>
              <a:t>solito</a:t>
            </a:r>
            <a:r>
              <a:rPr lang="en-US" sz="2200" dirty="0" smtClean="0"/>
              <a:t> non è </a:t>
            </a:r>
            <a:r>
              <a:rPr lang="en-US" sz="2200" dirty="0" err="1" smtClean="0"/>
              <a:t>disponibile</a:t>
            </a:r>
            <a:r>
              <a:rPr lang="en-US" sz="2200" dirty="0" smtClean="0"/>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pPr eaLnBrk="1" hangingPunct="1"/>
            <a:r>
              <a:rPr lang="en-US" altLang="it-IT" smtClean="0"/>
              <a:t>Terminologia</a:t>
            </a:r>
          </a:p>
        </p:txBody>
      </p:sp>
      <p:sp>
        <p:nvSpPr>
          <p:cNvPr id="6147" name="Rectangle 3"/>
          <p:cNvSpPr>
            <a:spLocks noGrp="1" noChangeArrowheads="1"/>
          </p:cNvSpPr>
          <p:nvPr>
            <p:ph type="body" idx="1"/>
          </p:nvPr>
        </p:nvSpPr>
        <p:spPr>
          <a:xfrm>
            <a:off x="685800" y="1371600"/>
            <a:ext cx="7772400" cy="4114800"/>
          </a:xfrm>
        </p:spPr>
        <p:txBody>
          <a:bodyPr/>
          <a:lstStyle/>
          <a:p>
            <a:pPr eaLnBrk="1" hangingPunct="1">
              <a:lnSpc>
                <a:spcPct val="90000"/>
              </a:lnSpc>
            </a:pPr>
            <a:r>
              <a:rPr lang="en-US" altLang="it-IT" smtClean="0"/>
              <a:t>Debugging: localizzare errori (difetti) nel codice (il testing ne rivela la presenza ma non li localizza) </a:t>
            </a:r>
          </a:p>
          <a:p>
            <a:pPr eaLnBrk="1" hangingPunct="1">
              <a:lnSpc>
                <a:spcPct val="90000"/>
              </a:lnSpc>
            </a:pPr>
            <a:endParaRPr lang="en-US" altLang="it-IT" smtClean="0"/>
          </a:p>
          <a:p>
            <a:pPr eaLnBrk="1" hangingPunct="1">
              <a:lnSpc>
                <a:spcPct val="90000"/>
              </a:lnSpc>
            </a:pPr>
            <a:r>
              <a:rPr lang="en-US" altLang="it-IT" smtClean="0"/>
              <a:t>Programmazione difensiva: insieme di tecniche di programmazione che cercano di evitare di introdurre errori, aumentano probabilità di correttezza e facilitano verifica e debugging</a:t>
            </a:r>
          </a:p>
          <a:p>
            <a:pPr eaLnBrk="1" hangingPunct="1">
              <a:lnSpc>
                <a:spcPct val="90000"/>
              </a:lnSpc>
              <a:buFontTx/>
              <a:buNone/>
            </a:pPr>
            <a:endParaRPr lang="en-US" altLang="it-IT"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altLang="it-IT" dirty="0" smtClean="0"/>
              <a:t>Test di unità, di integrazione </a:t>
            </a:r>
            <a:br>
              <a:rPr lang="it-IT" altLang="it-IT" dirty="0" smtClean="0"/>
            </a:br>
            <a:r>
              <a:rPr lang="it-IT" altLang="it-IT" dirty="0" smtClean="0"/>
              <a:t>e di sistema</a:t>
            </a:r>
          </a:p>
        </p:txBody>
      </p:sp>
      <p:sp>
        <p:nvSpPr>
          <p:cNvPr id="53251" name="Rectangle 3"/>
          <p:cNvSpPr>
            <a:spLocks noGrp="1" noChangeArrowheads="1"/>
          </p:cNvSpPr>
          <p:nvPr>
            <p:ph type="body" idx="1"/>
          </p:nvPr>
        </p:nvSpPr>
        <p:spPr/>
        <p:txBody>
          <a:bodyPr/>
          <a:lstStyle/>
          <a:p>
            <a:pPr eaLnBrk="1" hangingPunct="1">
              <a:lnSpc>
                <a:spcPct val="80000"/>
              </a:lnSpc>
            </a:pPr>
            <a:r>
              <a:rPr lang="it-IT" altLang="it-IT" sz="2000" b="1" smtClean="0"/>
              <a:t>Test di unità</a:t>
            </a:r>
            <a:r>
              <a:rPr lang="it-IT" altLang="it-IT" sz="2000" smtClean="0"/>
              <a:t>: </a:t>
            </a:r>
          </a:p>
          <a:p>
            <a:pPr lvl="1" eaLnBrk="1" hangingPunct="1">
              <a:lnSpc>
                <a:spcPct val="80000"/>
              </a:lnSpc>
            </a:pPr>
            <a:r>
              <a:rPr lang="it-IT" altLang="it-IT" sz="2000" smtClean="0"/>
              <a:t>Ogni modulo viene verificato e testato isolatamente</a:t>
            </a:r>
          </a:p>
          <a:p>
            <a:pPr lvl="1" eaLnBrk="1" hangingPunct="1">
              <a:lnSpc>
                <a:spcPct val="80000"/>
              </a:lnSpc>
            </a:pPr>
            <a:r>
              <a:rPr lang="it-IT" altLang="it-IT" sz="2000" smtClean="0"/>
              <a:t>Si continua fino a quando si ritiene che i moduli siano stati testati abbastanza</a:t>
            </a:r>
          </a:p>
          <a:p>
            <a:pPr eaLnBrk="1" hangingPunct="1">
              <a:lnSpc>
                <a:spcPct val="80000"/>
              </a:lnSpc>
            </a:pPr>
            <a:r>
              <a:rPr lang="it-IT" altLang="it-IT" sz="2000" b="1" smtClean="0"/>
              <a:t>Test di integrazione</a:t>
            </a:r>
            <a:r>
              <a:rPr lang="it-IT" altLang="it-IT" sz="2000" smtClean="0"/>
              <a:t>: </a:t>
            </a:r>
          </a:p>
          <a:p>
            <a:pPr lvl="1" eaLnBrk="1" hangingPunct="1">
              <a:lnSpc>
                <a:spcPct val="80000"/>
              </a:lnSpc>
            </a:pPr>
            <a:r>
              <a:rPr lang="it-IT" altLang="it-IT" sz="2000" smtClean="0"/>
              <a:t>I moduli vengono gradualmente integrati in sottosistemi, effettuando opportune verifiche della loro corretta interazione </a:t>
            </a:r>
          </a:p>
          <a:p>
            <a:pPr eaLnBrk="1" hangingPunct="1">
              <a:lnSpc>
                <a:spcPct val="80000"/>
              </a:lnSpc>
            </a:pPr>
            <a:r>
              <a:rPr lang="it-IT" altLang="it-IT" sz="2000" b="1" smtClean="0"/>
              <a:t>Test di sistema</a:t>
            </a:r>
            <a:r>
              <a:rPr lang="it-IT" altLang="it-IT" sz="2000" smtClean="0"/>
              <a:t>: </a:t>
            </a:r>
          </a:p>
          <a:p>
            <a:pPr lvl="1" eaLnBrk="1" hangingPunct="1">
              <a:lnSpc>
                <a:spcPct val="80000"/>
              </a:lnSpc>
            </a:pPr>
            <a:r>
              <a:rPr lang="it-IT" altLang="it-IT" sz="2000" smtClean="0"/>
              <a:t>il sistema completo e finito viene convalidato rispetto ai suoi requisiti funzionali (specifica) e non funzionali (prestazioni, affidabilità)</a:t>
            </a:r>
            <a:endParaRPr lang="en-US" altLang="it-IT" sz="2000" smtClean="0"/>
          </a:p>
          <a:p>
            <a:pPr lvl="1" eaLnBrk="1" hangingPunct="1">
              <a:lnSpc>
                <a:spcPct val="80000"/>
              </a:lnSpc>
            </a:pPr>
            <a:endParaRPr lang="it-IT" altLang="it-IT" sz="2000" smtClean="0"/>
          </a:p>
          <a:p>
            <a:pPr eaLnBrk="1" hangingPunct="1">
              <a:lnSpc>
                <a:spcPct val="80000"/>
              </a:lnSpc>
            </a:pPr>
            <a:endParaRPr lang="it-IT" altLang="it-IT" sz="200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mtClean="0"/>
              <a:t>Livelli di granularità</a:t>
            </a:r>
          </a:p>
        </p:txBody>
      </p:sp>
      <p:sp>
        <p:nvSpPr>
          <p:cNvPr id="703491" name="Rectangle 3"/>
          <p:cNvSpPr>
            <a:spLocks noGrp="1" noChangeArrowheads="1"/>
          </p:cNvSpPr>
          <p:nvPr>
            <p:ph type="body" idx="1"/>
          </p:nvPr>
        </p:nvSpPr>
        <p:spPr/>
        <p:txBody>
          <a:bodyPr>
            <a:normAutofit fontScale="92500" lnSpcReduction="20000"/>
          </a:bodyPr>
          <a:lstStyle/>
          <a:p>
            <a:pPr>
              <a:defRPr/>
            </a:pPr>
            <a:r>
              <a:rPr lang="it-IT" smtClean="0"/>
              <a:t>Test di accettazione: il comportamento del software è confrontato con i requisiti dell’utente finale</a:t>
            </a:r>
          </a:p>
          <a:p>
            <a:pPr>
              <a:defRPr/>
            </a:pPr>
            <a:r>
              <a:rPr lang="it-IT" smtClean="0"/>
              <a:t>Test di sistema: il comportamento del software è confrontato con le specifiche dei requisiti</a:t>
            </a:r>
          </a:p>
          <a:p>
            <a:pPr>
              <a:defRPr/>
            </a:pPr>
            <a:r>
              <a:rPr lang="it-IT" smtClean="0"/>
              <a:t>Test di integrazione: controllo sul modo di cooperazione delle unità</a:t>
            </a:r>
          </a:p>
          <a:p>
            <a:pPr>
              <a:defRPr/>
            </a:pPr>
            <a:r>
              <a:rPr lang="it-IT" smtClean="0"/>
              <a:t>Test di unità: controllo del comportamento delle singole unità</a:t>
            </a:r>
          </a:p>
          <a:p>
            <a:pPr>
              <a:defRPr/>
            </a:pPr>
            <a:r>
              <a:rPr lang="it-IT" smtClean="0"/>
              <a:t>Test di regressione: controllo del comportamento di release successive</a:t>
            </a: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spect="1" noChangeArrowheads="1" noTextEdit="1"/>
          </p:cNvSpPr>
          <p:nvPr/>
        </p:nvSpPr>
        <p:spPr bwMode="auto">
          <a:xfrm>
            <a:off x="2905125" y="609600"/>
            <a:ext cx="3332163" cy="563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p>
        </p:txBody>
      </p:sp>
      <p:sp>
        <p:nvSpPr>
          <p:cNvPr id="55299" name="Rectangle 3"/>
          <p:cNvSpPr>
            <a:spLocks noGrp="1" noChangeArrowheads="1"/>
          </p:cNvSpPr>
          <p:nvPr>
            <p:ph type="title"/>
          </p:nvPr>
        </p:nvSpPr>
        <p:spPr/>
        <p:txBody>
          <a:bodyPr/>
          <a:lstStyle/>
          <a:p>
            <a:r>
              <a:rPr lang="it-IT" altLang="it-IT" smtClean="0"/>
              <a:t>Test di Integrazione</a:t>
            </a:r>
          </a:p>
        </p:txBody>
      </p:sp>
      <p:grpSp>
        <p:nvGrpSpPr>
          <p:cNvPr id="55300" name="Group 4"/>
          <p:cNvGrpSpPr>
            <a:grpSpLocks/>
          </p:cNvGrpSpPr>
          <p:nvPr/>
        </p:nvGrpSpPr>
        <p:grpSpPr bwMode="auto">
          <a:xfrm>
            <a:off x="339725" y="1265238"/>
            <a:ext cx="8535988" cy="4359275"/>
            <a:chOff x="231" y="1107"/>
            <a:chExt cx="5825" cy="2746"/>
          </a:xfrm>
        </p:grpSpPr>
        <p:grpSp>
          <p:nvGrpSpPr>
            <p:cNvPr id="55301" name="Group 5"/>
            <p:cNvGrpSpPr>
              <a:grpSpLocks/>
            </p:cNvGrpSpPr>
            <p:nvPr/>
          </p:nvGrpSpPr>
          <p:grpSpPr bwMode="auto">
            <a:xfrm>
              <a:off x="2855" y="2061"/>
              <a:ext cx="1535" cy="1792"/>
              <a:chOff x="2352" y="2120"/>
              <a:chExt cx="1535" cy="1792"/>
            </a:xfrm>
          </p:grpSpPr>
          <p:sp>
            <p:nvSpPr>
              <p:cNvPr id="39961" name="Rectangle 6"/>
              <p:cNvSpPr>
                <a:spLocks noChangeArrowheads="1"/>
              </p:cNvSpPr>
              <p:nvPr/>
            </p:nvSpPr>
            <p:spPr bwMode="auto">
              <a:xfrm>
                <a:off x="2352" y="2120"/>
                <a:ext cx="1535" cy="1792"/>
              </a:xfrm>
              <a:prstGeom prst="rect">
                <a:avLst/>
              </a:prstGeom>
              <a:solidFill>
                <a:srgbClr val="FFFFFF"/>
              </a:solidFill>
              <a:ln w="22225">
                <a:solidFill>
                  <a:srgbClr val="000000"/>
                </a:solidFill>
                <a:miter lim="800000"/>
                <a:headEnd/>
                <a:tailEnd/>
              </a:ln>
            </p:spPr>
            <p:txBody>
              <a:bodyPr/>
              <a:lstStyle/>
              <a:p>
                <a:pPr>
                  <a:defRPr/>
                </a:pPr>
                <a:endParaRPr lang="en-US">
                  <a:latin typeface="+mn-lt"/>
                </a:endParaRPr>
              </a:p>
            </p:txBody>
          </p:sp>
          <p:sp>
            <p:nvSpPr>
              <p:cNvPr id="39962" name="Rectangle 7"/>
              <p:cNvSpPr>
                <a:spLocks noChangeArrowheads="1"/>
              </p:cNvSpPr>
              <p:nvPr/>
            </p:nvSpPr>
            <p:spPr bwMode="auto">
              <a:xfrm>
                <a:off x="2865" y="2803"/>
                <a:ext cx="508" cy="341"/>
              </a:xfrm>
              <a:prstGeom prst="rect">
                <a:avLst/>
              </a:prstGeom>
              <a:solidFill>
                <a:srgbClr val="B3FFDE"/>
              </a:solidFill>
              <a:ln w="22225">
                <a:solidFill>
                  <a:srgbClr val="000000"/>
                </a:solidFill>
                <a:miter lim="800000"/>
                <a:headEnd/>
                <a:tailEnd/>
              </a:ln>
            </p:spPr>
            <p:txBody>
              <a:bodyPr/>
              <a:lstStyle/>
              <a:p>
                <a:pPr>
                  <a:defRPr/>
                </a:pPr>
                <a:endParaRPr lang="en-US">
                  <a:latin typeface="+mn-lt"/>
                </a:endParaRPr>
              </a:p>
            </p:txBody>
          </p:sp>
          <p:sp>
            <p:nvSpPr>
              <p:cNvPr id="39963" name="Rectangle 8"/>
              <p:cNvSpPr>
                <a:spLocks noChangeArrowheads="1"/>
              </p:cNvSpPr>
              <p:nvPr/>
            </p:nvSpPr>
            <p:spPr bwMode="auto">
              <a:xfrm>
                <a:off x="2988" y="2916"/>
                <a:ext cx="265"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Unit A</a:t>
                </a:r>
                <a:endParaRPr lang="en-US">
                  <a:latin typeface="+mn-lt"/>
                </a:endParaRPr>
              </a:p>
            </p:txBody>
          </p:sp>
          <p:sp>
            <p:nvSpPr>
              <p:cNvPr id="39964" name="Rectangle 9"/>
              <p:cNvSpPr>
                <a:spLocks noChangeArrowheads="1"/>
              </p:cNvSpPr>
              <p:nvPr/>
            </p:nvSpPr>
            <p:spPr bwMode="auto">
              <a:xfrm>
                <a:off x="3204" y="3315"/>
                <a:ext cx="509" cy="341"/>
              </a:xfrm>
              <a:prstGeom prst="rect">
                <a:avLst/>
              </a:prstGeom>
              <a:solidFill>
                <a:srgbClr val="B3FFDE"/>
              </a:solidFill>
              <a:ln w="22225">
                <a:solidFill>
                  <a:srgbClr val="000000"/>
                </a:solidFill>
                <a:miter lim="800000"/>
                <a:headEnd/>
                <a:tailEnd/>
              </a:ln>
            </p:spPr>
            <p:txBody>
              <a:bodyPr/>
              <a:lstStyle/>
              <a:p>
                <a:pPr>
                  <a:defRPr/>
                </a:pPr>
                <a:endParaRPr lang="en-US">
                  <a:latin typeface="+mn-lt"/>
                </a:endParaRPr>
              </a:p>
            </p:txBody>
          </p:sp>
          <p:sp>
            <p:nvSpPr>
              <p:cNvPr id="39965" name="Rectangle 10"/>
              <p:cNvSpPr>
                <a:spLocks noChangeArrowheads="1"/>
              </p:cNvSpPr>
              <p:nvPr/>
            </p:nvSpPr>
            <p:spPr bwMode="auto">
              <a:xfrm>
                <a:off x="3302" y="3427"/>
                <a:ext cx="318"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Unit A2</a:t>
                </a:r>
                <a:endParaRPr lang="en-US">
                  <a:latin typeface="+mn-lt"/>
                </a:endParaRPr>
              </a:p>
            </p:txBody>
          </p:sp>
          <p:sp>
            <p:nvSpPr>
              <p:cNvPr id="39966" name="Rectangle 11"/>
              <p:cNvSpPr>
                <a:spLocks noChangeArrowheads="1"/>
              </p:cNvSpPr>
              <p:nvPr/>
            </p:nvSpPr>
            <p:spPr bwMode="auto">
              <a:xfrm>
                <a:off x="2523" y="3315"/>
                <a:ext cx="511" cy="341"/>
              </a:xfrm>
              <a:prstGeom prst="rect">
                <a:avLst/>
              </a:prstGeom>
              <a:solidFill>
                <a:srgbClr val="B3FFDE"/>
              </a:solidFill>
              <a:ln w="22225">
                <a:solidFill>
                  <a:srgbClr val="000000"/>
                </a:solidFill>
                <a:miter lim="800000"/>
                <a:headEnd/>
                <a:tailEnd/>
              </a:ln>
            </p:spPr>
            <p:txBody>
              <a:bodyPr/>
              <a:lstStyle/>
              <a:p>
                <a:pPr>
                  <a:defRPr/>
                </a:pPr>
                <a:endParaRPr lang="en-US">
                  <a:latin typeface="+mn-lt"/>
                </a:endParaRPr>
              </a:p>
            </p:txBody>
          </p:sp>
          <p:sp>
            <p:nvSpPr>
              <p:cNvPr id="39967" name="Rectangle 12"/>
              <p:cNvSpPr>
                <a:spLocks noChangeArrowheads="1"/>
              </p:cNvSpPr>
              <p:nvPr/>
            </p:nvSpPr>
            <p:spPr bwMode="auto">
              <a:xfrm>
                <a:off x="2618" y="3427"/>
                <a:ext cx="316"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Unit A1</a:t>
                </a:r>
                <a:endParaRPr lang="en-US">
                  <a:latin typeface="+mn-lt"/>
                </a:endParaRPr>
              </a:p>
            </p:txBody>
          </p:sp>
          <p:sp>
            <p:nvSpPr>
              <p:cNvPr id="39968" name="Rectangle 13"/>
              <p:cNvSpPr>
                <a:spLocks noChangeArrowheads="1"/>
              </p:cNvSpPr>
              <p:nvPr/>
            </p:nvSpPr>
            <p:spPr bwMode="auto">
              <a:xfrm>
                <a:off x="2693" y="2205"/>
                <a:ext cx="853" cy="341"/>
              </a:xfrm>
              <a:prstGeom prst="rect">
                <a:avLst/>
              </a:prstGeom>
              <a:solidFill>
                <a:srgbClr val="FFFFFF"/>
              </a:solidFill>
              <a:ln w="22225">
                <a:solidFill>
                  <a:srgbClr val="000000"/>
                </a:solidFill>
                <a:miter lim="800000"/>
                <a:headEnd/>
                <a:tailEnd/>
              </a:ln>
            </p:spPr>
            <p:txBody>
              <a:bodyPr/>
              <a:lstStyle/>
              <a:p>
                <a:pPr>
                  <a:defRPr/>
                </a:pPr>
                <a:endParaRPr lang="en-US">
                  <a:latin typeface="+mn-lt"/>
                </a:endParaRPr>
              </a:p>
            </p:txBody>
          </p:sp>
          <p:sp>
            <p:nvSpPr>
              <p:cNvPr id="39969" name="Rectangle 14"/>
              <p:cNvSpPr>
                <a:spLocks noChangeArrowheads="1"/>
              </p:cNvSpPr>
              <p:nvPr/>
            </p:nvSpPr>
            <p:spPr bwMode="auto">
              <a:xfrm>
                <a:off x="2745" y="2259"/>
                <a:ext cx="75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Test code for unit</a:t>
                </a:r>
                <a:endParaRPr lang="en-US">
                  <a:latin typeface="+mn-lt"/>
                </a:endParaRPr>
              </a:p>
            </p:txBody>
          </p:sp>
          <p:sp>
            <p:nvSpPr>
              <p:cNvPr id="39970" name="Rectangle 15"/>
              <p:cNvSpPr>
                <a:spLocks noChangeArrowheads="1"/>
              </p:cNvSpPr>
              <p:nvPr/>
            </p:nvSpPr>
            <p:spPr bwMode="auto">
              <a:xfrm>
                <a:off x="3086" y="2375"/>
                <a:ext cx="62"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A</a:t>
                </a:r>
                <a:endParaRPr lang="en-US">
                  <a:latin typeface="+mn-lt"/>
                </a:endParaRPr>
              </a:p>
            </p:txBody>
          </p:sp>
          <p:sp>
            <p:nvSpPr>
              <p:cNvPr id="39971" name="Freeform 16"/>
              <p:cNvSpPr>
                <a:spLocks/>
              </p:cNvSpPr>
              <p:nvPr/>
            </p:nvSpPr>
            <p:spPr bwMode="auto">
              <a:xfrm>
                <a:off x="3034" y="2546"/>
                <a:ext cx="170" cy="257"/>
              </a:xfrm>
              <a:custGeom>
                <a:avLst/>
                <a:gdLst>
                  <a:gd name="T0" fmla="*/ 85 w 170"/>
                  <a:gd name="T1" fmla="*/ 257 h 257"/>
                  <a:gd name="T2" fmla="*/ 170 w 170"/>
                  <a:gd name="T3" fmla="*/ 170 h 257"/>
                  <a:gd name="T4" fmla="*/ 114 w 170"/>
                  <a:gd name="T5" fmla="*/ 170 h 257"/>
                  <a:gd name="T6" fmla="*/ 114 w 170"/>
                  <a:gd name="T7" fmla="*/ 0 h 257"/>
                  <a:gd name="T8" fmla="*/ 56 w 170"/>
                  <a:gd name="T9" fmla="*/ 0 h 257"/>
                  <a:gd name="T10" fmla="*/ 56 w 170"/>
                  <a:gd name="T11" fmla="*/ 170 h 257"/>
                  <a:gd name="T12" fmla="*/ 0 w 170"/>
                  <a:gd name="T13" fmla="*/ 170 h 257"/>
                  <a:gd name="T14" fmla="*/ 85 w 170"/>
                  <a:gd name="T15" fmla="*/ 257 h 257"/>
                  <a:gd name="T16" fmla="*/ 0 60000 65536"/>
                  <a:gd name="T17" fmla="*/ 0 60000 65536"/>
                  <a:gd name="T18" fmla="*/ 0 60000 65536"/>
                  <a:gd name="T19" fmla="*/ 0 60000 65536"/>
                  <a:gd name="T20" fmla="*/ 0 60000 65536"/>
                  <a:gd name="T21" fmla="*/ 0 60000 65536"/>
                  <a:gd name="T22" fmla="*/ 0 60000 65536"/>
                  <a:gd name="T23" fmla="*/ 0 60000 65536"/>
                  <a:gd name="T24" fmla="*/ 0 w 170"/>
                  <a:gd name="T25" fmla="*/ 0 h 257"/>
                  <a:gd name="T26" fmla="*/ 170 w 170"/>
                  <a:gd name="T27" fmla="*/ 257 h 2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0" h="257">
                    <a:moveTo>
                      <a:pt x="85" y="257"/>
                    </a:moveTo>
                    <a:lnTo>
                      <a:pt x="170" y="170"/>
                    </a:lnTo>
                    <a:lnTo>
                      <a:pt x="114" y="170"/>
                    </a:lnTo>
                    <a:lnTo>
                      <a:pt x="114" y="0"/>
                    </a:lnTo>
                    <a:lnTo>
                      <a:pt x="56" y="0"/>
                    </a:lnTo>
                    <a:lnTo>
                      <a:pt x="56" y="170"/>
                    </a:lnTo>
                    <a:lnTo>
                      <a:pt x="0" y="170"/>
                    </a:lnTo>
                    <a:lnTo>
                      <a:pt x="85" y="257"/>
                    </a:lnTo>
                    <a:close/>
                  </a:path>
                </a:pathLst>
              </a:custGeom>
              <a:solidFill>
                <a:srgbClr val="000080"/>
              </a:solidFill>
              <a:ln w="4763">
                <a:solidFill>
                  <a:srgbClr val="000000"/>
                </a:solidFill>
                <a:prstDash val="solid"/>
                <a:round/>
                <a:headEnd/>
                <a:tailEnd/>
              </a:ln>
            </p:spPr>
            <p:txBody>
              <a:bodyPr/>
              <a:lstStyle/>
              <a:p>
                <a:pPr>
                  <a:defRPr/>
                </a:pPr>
                <a:endParaRPr lang="en-US">
                  <a:latin typeface="+mn-lt"/>
                </a:endParaRPr>
              </a:p>
            </p:txBody>
          </p:sp>
          <p:sp>
            <p:nvSpPr>
              <p:cNvPr id="39972" name="Line 17"/>
              <p:cNvSpPr>
                <a:spLocks noChangeShapeType="1"/>
              </p:cNvSpPr>
              <p:nvPr/>
            </p:nvSpPr>
            <p:spPr bwMode="auto">
              <a:xfrm flipH="1">
                <a:off x="2778" y="3144"/>
                <a:ext cx="342" cy="17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n-lt"/>
                </a:endParaRPr>
              </a:p>
            </p:txBody>
          </p:sp>
          <p:sp>
            <p:nvSpPr>
              <p:cNvPr id="39973" name="Line 18"/>
              <p:cNvSpPr>
                <a:spLocks noChangeShapeType="1"/>
              </p:cNvSpPr>
              <p:nvPr/>
            </p:nvSpPr>
            <p:spPr bwMode="auto">
              <a:xfrm>
                <a:off x="3120" y="3144"/>
                <a:ext cx="341" cy="171"/>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latin typeface="+mn-lt"/>
                </a:endParaRPr>
              </a:p>
            </p:txBody>
          </p:sp>
          <p:sp>
            <p:nvSpPr>
              <p:cNvPr id="39974" name="Rectangle 19"/>
              <p:cNvSpPr>
                <a:spLocks noChangeArrowheads="1"/>
              </p:cNvSpPr>
              <p:nvPr/>
            </p:nvSpPr>
            <p:spPr bwMode="auto">
              <a:xfrm>
                <a:off x="2982" y="3768"/>
                <a:ext cx="259"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Test 2</a:t>
                </a:r>
                <a:endParaRPr lang="en-US">
                  <a:latin typeface="+mn-lt"/>
                </a:endParaRPr>
              </a:p>
            </p:txBody>
          </p:sp>
        </p:grpSp>
        <p:sp>
          <p:nvSpPr>
            <p:cNvPr id="39942" name="AutoShape 20"/>
            <p:cNvSpPr>
              <a:spLocks noChangeArrowheads="1"/>
            </p:cNvSpPr>
            <p:nvPr/>
          </p:nvSpPr>
          <p:spPr bwMode="auto">
            <a:xfrm>
              <a:off x="2517" y="1418"/>
              <a:ext cx="1687" cy="480"/>
            </a:xfrm>
            <a:prstGeom prst="curvedDownArrow">
              <a:avLst>
                <a:gd name="adj1" fmla="val 70167"/>
                <a:gd name="adj2" fmla="val 140333"/>
                <a:gd name="adj3" fmla="val 33333"/>
              </a:avLst>
            </a:prstGeom>
            <a:solidFill>
              <a:srgbClr val="99FFCC"/>
            </a:solidFill>
            <a:ln w="9525">
              <a:solidFill>
                <a:schemeClr val="tx1"/>
              </a:solidFill>
              <a:miter lim="800000"/>
              <a:headEnd/>
              <a:tailEnd/>
            </a:ln>
          </p:spPr>
          <p:txBody>
            <a:bodyPr wrap="none" anchor="ctr"/>
            <a:lstStyle/>
            <a:p>
              <a:pPr algn="ctr" eaLnBrk="0" hangingPunct="0">
                <a:defRPr/>
              </a:pPr>
              <a:r>
                <a:rPr lang="en-GB" b="1">
                  <a:latin typeface="+mn-lt"/>
                </a:rPr>
                <a:t>Integrare unità A1 </a:t>
              </a:r>
            </a:p>
            <a:p>
              <a:pPr algn="ctr" eaLnBrk="0" hangingPunct="0">
                <a:defRPr/>
              </a:pPr>
              <a:r>
                <a:rPr lang="en-GB" b="1">
                  <a:latin typeface="+mn-lt"/>
                </a:rPr>
                <a:t>e A2 a formare A</a:t>
              </a:r>
              <a:endParaRPr lang="en-US" b="1">
                <a:latin typeface="+mn-lt"/>
              </a:endParaRPr>
            </a:p>
          </p:txBody>
        </p:sp>
        <p:grpSp>
          <p:nvGrpSpPr>
            <p:cNvPr id="55303" name="Group 21"/>
            <p:cNvGrpSpPr>
              <a:grpSpLocks/>
            </p:cNvGrpSpPr>
            <p:nvPr/>
          </p:nvGrpSpPr>
          <p:grpSpPr bwMode="auto">
            <a:xfrm>
              <a:off x="231" y="1477"/>
              <a:ext cx="2215" cy="1366"/>
              <a:chOff x="2012" y="413"/>
              <a:chExt cx="2215" cy="1366"/>
            </a:xfrm>
          </p:grpSpPr>
          <p:sp>
            <p:nvSpPr>
              <p:cNvPr id="39946" name="Rectangle 22"/>
              <p:cNvSpPr>
                <a:spLocks noChangeArrowheads="1"/>
              </p:cNvSpPr>
              <p:nvPr/>
            </p:nvSpPr>
            <p:spPr bwMode="auto">
              <a:xfrm>
                <a:off x="2012" y="413"/>
                <a:ext cx="2215" cy="1366"/>
              </a:xfrm>
              <a:prstGeom prst="rect">
                <a:avLst/>
              </a:prstGeom>
              <a:solidFill>
                <a:srgbClr val="FFFFFF"/>
              </a:solidFill>
              <a:ln w="22225">
                <a:solidFill>
                  <a:srgbClr val="000000"/>
                </a:solidFill>
                <a:miter lim="800000"/>
                <a:headEnd/>
                <a:tailEnd/>
              </a:ln>
            </p:spPr>
            <p:txBody>
              <a:bodyPr/>
              <a:lstStyle/>
              <a:p>
                <a:pPr>
                  <a:defRPr/>
                </a:pPr>
                <a:endParaRPr lang="en-US">
                  <a:latin typeface="+mn-lt"/>
                </a:endParaRPr>
              </a:p>
            </p:txBody>
          </p:sp>
          <p:sp>
            <p:nvSpPr>
              <p:cNvPr id="39947" name="Rectangle 23"/>
              <p:cNvSpPr>
                <a:spLocks noChangeArrowheads="1"/>
              </p:cNvSpPr>
              <p:nvPr/>
            </p:nvSpPr>
            <p:spPr bwMode="auto">
              <a:xfrm>
                <a:off x="2096" y="498"/>
                <a:ext cx="854" cy="341"/>
              </a:xfrm>
              <a:prstGeom prst="rect">
                <a:avLst/>
              </a:prstGeom>
              <a:solidFill>
                <a:srgbClr val="FFFFFF"/>
              </a:solidFill>
              <a:ln w="22225">
                <a:solidFill>
                  <a:srgbClr val="000000"/>
                </a:solidFill>
                <a:miter lim="800000"/>
                <a:headEnd/>
                <a:tailEnd/>
              </a:ln>
            </p:spPr>
            <p:txBody>
              <a:bodyPr/>
              <a:lstStyle/>
              <a:p>
                <a:pPr>
                  <a:defRPr/>
                </a:pPr>
                <a:endParaRPr lang="en-US">
                  <a:latin typeface="+mn-lt"/>
                </a:endParaRPr>
              </a:p>
            </p:txBody>
          </p:sp>
          <p:sp>
            <p:nvSpPr>
              <p:cNvPr id="39948" name="Rectangle 24"/>
              <p:cNvSpPr>
                <a:spLocks noChangeArrowheads="1"/>
              </p:cNvSpPr>
              <p:nvPr/>
            </p:nvSpPr>
            <p:spPr bwMode="auto">
              <a:xfrm>
                <a:off x="2148" y="553"/>
                <a:ext cx="751"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Test code for unit</a:t>
                </a:r>
                <a:endParaRPr lang="en-US">
                  <a:latin typeface="+mn-lt"/>
                </a:endParaRPr>
              </a:p>
            </p:txBody>
          </p:sp>
          <p:sp>
            <p:nvSpPr>
              <p:cNvPr id="39949" name="Rectangle 25"/>
              <p:cNvSpPr>
                <a:spLocks noChangeArrowheads="1"/>
              </p:cNvSpPr>
              <p:nvPr/>
            </p:nvSpPr>
            <p:spPr bwMode="auto">
              <a:xfrm>
                <a:off x="2464" y="668"/>
                <a:ext cx="115"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A1</a:t>
                </a:r>
                <a:endParaRPr lang="en-US">
                  <a:latin typeface="+mn-lt"/>
                </a:endParaRPr>
              </a:p>
            </p:txBody>
          </p:sp>
          <p:sp>
            <p:nvSpPr>
              <p:cNvPr id="39950" name="Rectangle 26"/>
              <p:cNvSpPr>
                <a:spLocks noChangeArrowheads="1"/>
              </p:cNvSpPr>
              <p:nvPr/>
            </p:nvSpPr>
            <p:spPr bwMode="auto">
              <a:xfrm>
                <a:off x="2267" y="1095"/>
                <a:ext cx="511" cy="343"/>
              </a:xfrm>
              <a:prstGeom prst="rect">
                <a:avLst/>
              </a:prstGeom>
              <a:solidFill>
                <a:srgbClr val="B3FFDE"/>
              </a:solidFill>
              <a:ln w="22225">
                <a:solidFill>
                  <a:srgbClr val="000000"/>
                </a:solidFill>
                <a:miter lim="800000"/>
                <a:headEnd/>
                <a:tailEnd/>
              </a:ln>
            </p:spPr>
            <p:txBody>
              <a:bodyPr/>
              <a:lstStyle/>
              <a:p>
                <a:pPr>
                  <a:defRPr/>
                </a:pPr>
                <a:endParaRPr lang="en-US">
                  <a:latin typeface="+mn-lt"/>
                </a:endParaRPr>
              </a:p>
            </p:txBody>
          </p:sp>
          <p:sp>
            <p:nvSpPr>
              <p:cNvPr id="39951" name="Rectangle 27"/>
              <p:cNvSpPr>
                <a:spLocks noChangeArrowheads="1"/>
              </p:cNvSpPr>
              <p:nvPr/>
            </p:nvSpPr>
            <p:spPr bwMode="auto">
              <a:xfrm>
                <a:off x="2364" y="1209"/>
                <a:ext cx="318"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Unit A1</a:t>
                </a:r>
                <a:endParaRPr lang="en-US">
                  <a:latin typeface="+mn-lt"/>
                </a:endParaRPr>
              </a:p>
            </p:txBody>
          </p:sp>
          <p:sp>
            <p:nvSpPr>
              <p:cNvPr id="39952" name="Freeform 28"/>
              <p:cNvSpPr>
                <a:spLocks/>
              </p:cNvSpPr>
              <p:nvPr/>
            </p:nvSpPr>
            <p:spPr bwMode="auto">
              <a:xfrm>
                <a:off x="2438" y="839"/>
                <a:ext cx="170" cy="256"/>
              </a:xfrm>
              <a:custGeom>
                <a:avLst/>
                <a:gdLst>
                  <a:gd name="T0" fmla="*/ 85 w 170"/>
                  <a:gd name="T1" fmla="*/ 256 h 256"/>
                  <a:gd name="T2" fmla="*/ 170 w 170"/>
                  <a:gd name="T3" fmla="*/ 171 h 256"/>
                  <a:gd name="T4" fmla="*/ 114 w 170"/>
                  <a:gd name="T5" fmla="*/ 171 h 256"/>
                  <a:gd name="T6" fmla="*/ 114 w 170"/>
                  <a:gd name="T7" fmla="*/ 0 h 256"/>
                  <a:gd name="T8" fmla="*/ 56 w 170"/>
                  <a:gd name="T9" fmla="*/ 0 h 256"/>
                  <a:gd name="T10" fmla="*/ 56 w 170"/>
                  <a:gd name="T11" fmla="*/ 171 h 256"/>
                  <a:gd name="T12" fmla="*/ 0 w 170"/>
                  <a:gd name="T13" fmla="*/ 171 h 256"/>
                  <a:gd name="T14" fmla="*/ 85 w 170"/>
                  <a:gd name="T15" fmla="*/ 256 h 256"/>
                  <a:gd name="T16" fmla="*/ 0 60000 65536"/>
                  <a:gd name="T17" fmla="*/ 0 60000 65536"/>
                  <a:gd name="T18" fmla="*/ 0 60000 65536"/>
                  <a:gd name="T19" fmla="*/ 0 60000 65536"/>
                  <a:gd name="T20" fmla="*/ 0 60000 65536"/>
                  <a:gd name="T21" fmla="*/ 0 60000 65536"/>
                  <a:gd name="T22" fmla="*/ 0 60000 65536"/>
                  <a:gd name="T23" fmla="*/ 0 60000 65536"/>
                  <a:gd name="T24" fmla="*/ 0 w 170"/>
                  <a:gd name="T25" fmla="*/ 0 h 256"/>
                  <a:gd name="T26" fmla="*/ 170 w 170"/>
                  <a:gd name="T27" fmla="*/ 256 h 2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0" h="256">
                    <a:moveTo>
                      <a:pt x="85" y="256"/>
                    </a:moveTo>
                    <a:lnTo>
                      <a:pt x="170" y="171"/>
                    </a:lnTo>
                    <a:lnTo>
                      <a:pt x="114" y="171"/>
                    </a:lnTo>
                    <a:lnTo>
                      <a:pt x="114" y="0"/>
                    </a:lnTo>
                    <a:lnTo>
                      <a:pt x="56" y="0"/>
                    </a:lnTo>
                    <a:lnTo>
                      <a:pt x="56" y="171"/>
                    </a:lnTo>
                    <a:lnTo>
                      <a:pt x="0" y="171"/>
                    </a:lnTo>
                    <a:lnTo>
                      <a:pt x="85" y="256"/>
                    </a:lnTo>
                    <a:close/>
                  </a:path>
                </a:pathLst>
              </a:custGeom>
              <a:solidFill>
                <a:srgbClr val="000080"/>
              </a:solidFill>
              <a:ln w="4763">
                <a:solidFill>
                  <a:srgbClr val="000000"/>
                </a:solidFill>
                <a:prstDash val="solid"/>
                <a:round/>
                <a:headEnd/>
                <a:tailEnd/>
              </a:ln>
            </p:spPr>
            <p:txBody>
              <a:bodyPr/>
              <a:lstStyle/>
              <a:p>
                <a:pPr>
                  <a:defRPr/>
                </a:pPr>
                <a:endParaRPr lang="en-US">
                  <a:latin typeface="+mn-lt"/>
                </a:endParaRPr>
              </a:p>
            </p:txBody>
          </p:sp>
          <p:sp>
            <p:nvSpPr>
              <p:cNvPr id="39953" name="Rectangle 29"/>
              <p:cNvSpPr>
                <a:spLocks noChangeArrowheads="1"/>
              </p:cNvSpPr>
              <p:nvPr/>
            </p:nvSpPr>
            <p:spPr bwMode="auto">
              <a:xfrm>
                <a:off x="2329" y="1635"/>
                <a:ext cx="367"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Test 1(a)</a:t>
                </a:r>
                <a:endParaRPr lang="en-US">
                  <a:latin typeface="+mn-lt"/>
                </a:endParaRPr>
              </a:p>
            </p:txBody>
          </p:sp>
          <p:sp>
            <p:nvSpPr>
              <p:cNvPr id="39954" name="Rectangle 30"/>
              <p:cNvSpPr>
                <a:spLocks noChangeArrowheads="1"/>
              </p:cNvSpPr>
              <p:nvPr/>
            </p:nvSpPr>
            <p:spPr bwMode="auto">
              <a:xfrm>
                <a:off x="3291" y="498"/>
                <a:ext cx="851" cy="341"/>
              </a:xfrm>
              <a:prstGeom prst="rect">
                <a:avLst/>
              </a:prstGeom>
              <a:solidFill>
                <a:srgbClr val="FFFFFF"/>
              </a:solidFill>
              <a:ln w="22225">
                <a:solidFill>
                  <a:srgbClr val="000000"/>
                </a:solidFill>
                <a:miter lim="800000"/>
                <a:headEnd/>
                <a:tailEnd/>
              </a:ln>
            </p:spPr>
            <p:txBody>
              <a:bodyPr/>
              <a:lstStyle/>
              <a:p>
                <a:pPr>
                  <a:defRPr/>
                </a:pPr>
                <a:endParaRPr lang="en-US">
                  <a:latin typeface="+mn-lt"/>
                </a:endParaRPr>
              </a:p>
            </p:txBody>
          </p:sp>
          <p:sp>
            <p:nvSpPr>
              <p:cNvPr id="39955" name="Rectangle 31"/>
              <p:cNvSpPr>
                <a:spLocks noChangeArrowheads="1"/>
              </p:cNvSpPr>
              <p:nvPr/>
            </p:nvSpPr>
            <p:spPr bwMode="auto">
              <a:xfrm>
                <a:off x="3341" y="553"/>
                <a:ext cx="750"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Test code for unit</a:t>
                </a:r>
                <a:endParaRPr lang="en-US">
                  <a:latin typeface="+mn-lt"/>
                </a:endParaRPr>
              </a:p>
            </p:txBody>
          </p:sp>
          <p:sp>
            <p:nvSpPr>
              <p:cNvPr id="39956" name="Rectangle 32"/>
              <p:cNvSpPr>
                <a:spLocks noChangeArrowheads="1"/>
              </p:cNvSpPr>
              <p:nvPr/>
            </p:nvSpPr>
            <p:spPr bwMode="auto">
              <a:xfrm>
                <a:off x="3660" y="668"/>
                <a:ext cx="11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A2</a:t>
                </a:r>
                <a:endParaRPr lang="en-US">
                  <a:latin typeface="+mn-lt"/>
                </a:endParaRPr>
              </a:p>
            </p:txBody>
          </p:sp>
          <p:sp>
            <p:nvSpPr>
              <p:cNvPr id="39957" name="Rectangle 33"/>
              <p:cNvSpPr>
                <a:spLocks noChangeArrowheads="1"/>
              </p:cNvSpPr>
              <p:nvPr/>
            </p:nvSpPr>
            <p:spPr bwMode="auto">
              <a:xfrm>
                <a:off x="3461" y="1095"/>
                <a:ext cx="511" cy="343"/>
              </a:xfrm>
              <a:prstGeom prst="rect">
                <a:avLst/>
              </a:prstGeom>
              <a:solidFill>
                <a:srgbClr val="B3FFDE"/>
              </a:solidFill>
              <a:ln w="22225">
                <a:solidFill>
                  <a:srgbClr val="000000"/>
                </a:solidFill>
                <a:miter lim="800000"/>
                <a:headEnd/>
                <a:tailEnd/>
              </a:ln>
            </p:spPr>
            <p:txBody>
              <a:bodyPr/>
              <a:lstStyle/>
              <a:p>
                <a:pPr>
                  <a:defRPr/>
                </a:pPr>
                <a:endParaRPr lang="en-US">
                  <a:latin typeface="+mn-lt"/>
                </a:endParaRPr>
              </a:p>
            </p:txBody>
          </p:sp>
          <p:sp>
            <p:nvSpPr>
              <p:cNvPr id="39958" name="Rectangle 34"/>
              <p:cNvSpPr>
                <a:spLocks noChangeArrowheads="1"/>
              </p:cNvSpPr>
              <p:nvPr/>
            </p:nvSpPr>
            <p:spPr bwMode="auto">
              <a:xfrm>
                <a:off x="3558" y="1209"/>
                <a:ext cx="318"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Unit A2</a:t>
                </a:r>
                <a:endParaRPr lang="en-US">
                  <a:latin typeface="+mn-lt"/>
                </a:endParaRPr>
              </a:p>
            </p:txBody>
          </p:sp>
          <p:sp>
            <p:nvSpPr>
              <p:cNvPr id="39959" name="Freeform 35"/>
              <p:cNvSpPr>
                <a:spLocks/>
              </p:cNvSpPr>
              <p:nvPr/>
            </p:nvSpPr>
            <p:spPr bwMode="auto">
              <a:xfrm>
                <a:off x="3634" y="839"/>
                <a:ext cx="170" cy="256"/>
              </a:xfrm>
              <a:custGeom>
                <a:avLst/>
                <a:gdLst>
                  <a:gd name="T0" fmla="*/ 85 w 170"/>
                  <a:gd name="T1" fmla="*/ 256 h 256"/>
                  <a:gd name="T2" fmla="*/ 170 w 170"/>
                  <a:gd name="T3" fmla="*/ 171 h 256"/>
                  <a:gd name="T4" fmla="*/ 114 w 170"/>
                  <a:gd name="T5" fmla="*/ 171 h 256"/>
                  <a:gd name="T6" fmla="*/ 114 w 170"/>
                  <a:gd name="T7" fmla="*/ 0 h 256"/>
                  <a:gd name="T8" fmla="*/ 56 w 170"/>
                  <a:gd name="T9" fmla="*/ 0 h 256"/>
                  <a:gd name="T10" fmla="*/ 56 w 170"/>
                  <a:gd name="T11" fmla="*/ 171 h 256"/>
                  <a:gd name="T12" fmla="*/ 0 w 170"/>
                  <a:gd name="T13" fmla="*/ 171 h 256"/>
                  <a:gd name="T14" fmla="*/ 85 w 170"/>
                  <a:gd name="T15" fmla="*/ 256 h 256"/>
                  <a:gd name="T16" fmla="*/ 0 60000 65536"/>
                  <a:gd name="T17" fmla="*/ 0 60000 65536"/>
                  <a:gd name="T18" fmla="*/ 0 60000 65536"/>
                  <a:gd name="T19" fmla="*/ 0 60000 65536"/>
                  <a:gd name="T20" fmla="*/ 0 60000 65536"/>
                  <a:gd name="T21" fmla="*/ 0 60000 65536"/>
                  <a:gd name="T22" fmla="*/ 0 60000 65536"/>
                  <a:gd name="T23" fmla="*/ 0 60000 65536"/>
                  <a:gd name="T24" fmla="*/ 0 w 170"/>
                  <a:gd name="T25" fmla="*/ 0 h 256"/>
                  <a:gd name="T26" fmla="*/ 170 w 170"/>
                  <a:gd name="T27" fmla="*/ 256 h 2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0" h="256">
                    <a:moveTo>
                      <a:pt x="85" y="256"/>
                    </a:moveTo>
                    <a:lnTo>
                      <a:pt x="170" y="171"/>
                    </a:lnTo>
                    <a:lnTo>
                      <a:pt x="114" y="171"/>
                    </a:lnTo>
                    <a:lnTo>
                      <a:pt x="114" y="0"/>
                    </a:lnTo>
                    <a:lnTo>
                      <a:pt x="56" y="0"/>
                    </a:lnTo>
                    <a:lnTo>
                      <a:pt x="56" y="171"/>
                    </a:lnTo>
                    <a:lnTo>
                      <a:pt x="0" y="171"/>
                    </a:lnTo>
                    <a:lnTo>
                      <a:pt x="85" y="256"/>
                    </a:lnTo>
                    <a:close/>
                  </a:path>
                </a:pathLst>
              </a:custGeom>
              <a:solidFill>
                <a:srgbClr val="000080"/>
              </a:solidFill>
              <a:ln w="4763">
                <a:solidFill>
                  <a:srgbClr val="000000"/>
                </a:solidFill>
                <a:prstDash val="solid"/>
                <a:round/>
                <a:headEnd/>
                <a:tailEnd/>
              </a:ln>
            </p:spPr>
            <p:txBody>
              <a:bodyPr/>
              <a:lstStyle/>
              <a:p>
                <a:pPr>
                  <a:defRPr/>
                </a:pPr>
                <a:endParaRPr lang="en-US">
                  <a:latin typeface="+mn-lt"/>
                </a:endParaRPr>
              </a:p>
            </p:txBody>
          </p:sp>
          <p:sp>
            <p:nvSpPr>
              <p:cNvPr id="39960" name="Rectangle 36"/>
              <p:cNvSpPr>
                <a:spLocks noChangeArrowheads="1"/>
              </p:cNvSpPr>
              <p:nvPr/>
            </p:nvSpPr>
            <p:spPr bwMode="auto">
              <a:xfrm>
                <a:off x="3522" y="1635"/>
                <a:ext cx="374"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defRPr/>
                </a:pPr>
                <a:r>
                  <a:rPr lang="en-US" sz="1200">
                    <a:solidFill>
                      <a:srgbClr val="000000"/>
                    </a:solidFill>
                    <a:latin typeface="+mn-lt"/>
                  </a:rPr>
                  <a:t>Test 1(b)</a:t>
                </a:r>
                <a:endParaRPr lang="en-US">
                  <a:latin typeface="+mn-lt"/>
                </a:endParaRPr>
              </a:p>
            </p:txBody>
          </p:sp>
        </p:grpSp>
        <p:sp>
          <p:nvSpPr>
            <p:cNvPr id="39944" name="Text Box 37"/>
            <p:cNvSpPr txBox="1">
              <a:spLocks noChangeArrowheads="1"/>
            </p:cNvSpPr>
            <p:nvPr/>
          </p:nvSpPr>
          <p:spPr bwMode="auto">
            <a:xfrm>
              <a:off x="287" y="1107"/>
              <a:ext cx="1963"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rgbClr val="D8DCED"/>
                  </a:solidFill>
                  <a:latin typeface="Helvetica Neue" charset="0"/>
                  <a:ea typeface="ＭＳ Ｐゴシック" charset="0"/>
                </a:defRPr>
              </a:lvl1pPr>
              <a:lvl2pPr marL="742950" indent="-285750" eaLnBrk="0" hangingPunct="0">
                <a:defRPr>
                  <a:solidFill>
                    <a:srgbClr val="D8DCED"/>
                  </a:solidFill>
                  <a:latin typeface="Helvetica Neue" charset="0"/>
                  <a:ea typeface="ＭＳ Ｐゴシック" charset="0"/>
                </a:defRPr>
              </a:lvl2pPr>
              <a:lvl3pPr marL="1143000" indent="-228600" eaLnBrk="0" hangingPunct="0">
                <a:defRPr>
                  <a:solidFill>
                    <a:srgbClr val="D8DCED"/>
                  </a:solidFill>
                  <a:latin typeface="Helvetica Neue" charset="0"/>
                  <a:ea typeface="ＭＳ Ｐゴシック" charset="0"/>
                </a:defRPr>
              </a:lvl3pPr>
              <a:lvl4pPr marL="1600200" indent="-228600" eaLnBrk="0" hangingPunct="0">
                <a:defRPr>
                  <a:solidFill>
                    <a:srgbClr val="D8DCED"/>
                  </a:solidFill>
                  <a:latin typeface="Helvetica Neue" charset="0"/>
                  <a:ea typeface="ＭＳ Ｐゴシック" charset="0"/>
                </a:defRPr>
              </a:lvl4pPr>
              <a:lvl5pPr marL="2057400" indent="-228600" eaLnBrk="0" hangingPunct="0">
                <a:defRPr>
                  <a:solidFill>
                    <a:srgbClr val="D8DCED"/>
                  </a:solidFill>
                  <a:latin typeface="Helvetica Neue" charset="0"/>
                  <a:ea typeface="ＭＳ Ｐゴシック" charset="0"/>
                </a:defRPr>
              </a:lvl5pPr>
              <a:lvl6pPr marL="2514600" indent="-228600" eaLnBrk="0" fontAlgn="base" hangingPunct="0">
                <a:spcBef>
                  <a:spcPct val="0"/>
                </a:spcBef>
                <a:spcAft>
                  <a:spcPct val="0"/>
                </a:spcAft>
                <a:defRPr>
                  <a:solidFill>
                    <a:srgbClr val="D8DCED"/>
                  </a:solidFill>
                  <a:latin typeface="Helvetica Neue" charset="0"/>
                  <a:ea typeface="ＭＳ Ｐゴシック" charset="0"/>
                </a:defRPr>
              </a:lvl6pPr>
              <a:lvl7pPr marL="2971800" indent="-228600" eaLnBrk="0" fontAlgn="base" hangingPunct="0">
                <a:spcBef>
                  <a:spcPct val="0"/>
                </a:spcBef>
                <a:spcAft>
                  <a:spcPct val="0"/>
                </a:spcAft>
                <a:defRPr>
                  <a:solidFill>
                    <a:srgbClr val="D8DCED"/>
                  </a:solidFill>
                  <a:latin typeface="Helvetica Neue" charset="0"/>
                  <a:ea typeface="ＭＳ Ｐゴシック" charset="0"/>
                </a:defRPr>
              </a:lvl7pPr>
              <a:lvl8pPr marL="3429000" indent="-228600" eaLnBrk="0" fontAlgn="base" hangingPunct="0">
                <a:spcBef>
                  <a:spcPct val="0"/>
                </a:spcBef>
                <a:spcAft>
                  <a:spcPct val="0"/>
                </a:spcAft>
                <a:defRPr>
                  <a:solidFill>
                    <a:srgbClr val="D8DCED"/>
                  </a:solidFill>
                  <a:latin typeface="Helvetica Neue" charset="0"/>
                  <a:ea typeface="ＭＳ Ｐゴシック" charset="0"/>
                </a:defRPr>
              </a:lvl8pPr>
              <a:lvl9pPr marL="3886200" indent="-228600" eaLnBrk="0" fontAlgn="base" hangingPunct="0">
                <a:spcBef>
                  <a:spcPct val="0"/>
                </a:spcBef>
                <a:spcAft>
                  <a:spcPct val="0"/>
                </a:spcAft>
                <a:defRPr>
                  <a:solidFill>
                    <a:srgbClr val="D8DCED"/>
                  </a:solidFill>
                  <a:latin typeface="Helvetica Neue" charset="0"/>
                  <a:ea typeface="ＭＳ Ｐゴシック" charset="0"/>
                </a:defRPr>
              </a:lvl9pPr>
            </a:lstStyle>
            <a:p>
              <a:pPr>
                <a:spcBef>
                  <a:spcPct val="50000"/>
                </a:spcBef>
                <a:defRPr/>
              </a:pPr>
              <a:r>
                <a:rPr lang="en-GB" dirty="0" err="1">
                  <a:solidFill>
                    <a:schemeClr val="tx1"/>
                  </a:solidFill>
                  <a:latin typeface="+mn-lt"/>
                </a:rPr>
                <a:t>Fase</a:t>
              </a:r>
              <a:r>
                <a:rPr lang="en-GB" dirty="0">
                  <a:solidFill>
                    <a:schemeClr val="tx1"/>
                  </a:solidFill>
                  <a:latin typeface="+mn-lt"/>
                </a:rPr>
                <a:t> 1: </a:t>
              </a:r>
              <a:r>
                <a:rPr lang="en-GB" dirty="0" err="1">
                  <a:solidFill>
                    <a:schemeClr val="tx1"/>
                  </a:solidFill>
                  <a:latin typeface="+mn-lt"/>
                </a:rPr>
                <a:t>testare</a:t>
              </a:r>
              <a:r>
                <a:rPr lang="en-GB" dirty="0">
                  <a:solidFill>
                    <a:schemeClr val="tx1"/>
                  </a:solidFill>
                  <a:latin typeface="+mn-lt"/>
                </a:rPr>
                <a:t> </a:t>
              </a:r>
              <a:r>
                <a:rPr lang="en-GB" dirty="0" err="1">
                  <a:solidFill>
                    <a:schemeClr val="tx1"/>
                  </a:solidFill>
                  <a:latin typeface="+mn-lt"/>
                </a:rPr>
                <a:t>unità</a:t>
              </a:r>
              <a:r>
                <a:rPr lang="en-GB" dirty="0">
                  <a:solidFill>
                    <a:schemeClr val="tx1"/>
                  </a:solidFill>
                  <a:latin typeface="+mn-lt"/>
                </a:rPr>
                <a:t> </a:t>
              </a:r>
              <a:r>
                <a:rPr lang="en-GB" dirty="0" err="1" smtClean="0">
                  <a:solidFill>
                    <a:schemeClr val="tx1"/>
                  </a:solidFill>
                  <a:latin typeface="+mn-lt"/>
                </a:rPr>
                <a:t>individualmente</a:t>
              </a:r>
              <a:endParaRPr lang="en-US" dirty="0">
                <a:solidFill>
                  <a:schemeClr val="tx1"/>
                </a:solidFill>
                <a:latin typeface="+mn-lt"/>
              </a:endParaRPr>
            </a:p>
          </p:txBody>
        </p:sp>
        <p:sp>
          <p:nvSpPr>
            <p:cNvPr id="39945" name="Text Box 38"/>
            <p:cNvSpPr txBox="1">
              <a:spLocks noChangeArrowheads="1"/>
            </p:cNvSpPr>
            <p:nvPr/>
          </p:nvSpPr>
          <p:spPr bwMode="auto">
            <a:xfrm>
              <a:off x="4487" y="2462"/>
              <a:ext cx="1569" cy="1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rgbClr val="D8DCED"/>
                  </a:solidFill>
                  <a:latin typeface="Helvetica Neue" charset="0"/>
                  <a:ea typeface="ＭＳ Ｐゴシック" charset="0"/>
                </a:defRPr>
              </a:lvl1pPr>
              <a:lvl2pPr marL="742950" indent="-285750" eaLnBrk="0" hangingPunct="0">
                <a:defRPr>
                  <a:solidFill>
                    <a:srgbClr val="D8DCED"/>
                  </a:solidFill>
                  <a:latin typeface="Helvetica Neue" charset="0"/>
                  <a:ea typeface="ＭＳ Ｐゴシック" charset="0"/>
                </a:defRPr>
              </a:lvl2pPr>
              <a:lvl3pPr marL="1143000" indent="-228600" eaLnBrk="0" hangingPunct="0">
                <a:defRPr>
                  <a:solidFill>
                    <a:srgbClr val="D8DCED"/>
                  </a:solidFill>
                  <a:latin typeface="Helvetica Neue" charset="0"/>
                  <a:ea typeface="ＭＳ Ｐゴシック" charset="0"/>
                </a:defRPr>
              </a:lvl3pPr>
              <a:lvl4pPr marL="1600200" indent="-228600" eaLnBrk="0" hangingPunct="0">
                <a:defRPr>
                  <a:solidFill>
                    <a:srgbClr val="D8DCED"/>
                  </a:solidFill>
                  <a:latin typeface="Helvetica Neue" charset="0"/>
                  <a:ea typeface="ＭＳ Ｐゴシック" charset="0"/>
                </a:defRPr>
              </a:lvl4pPr>
              <a:lvl5pPr marL="2057400" indent="-228600" eaLnBrk="0" hangingPunct="0">
                <a:defRPr>
                  <a:solidFill>
                    <a:srgbClr val="D8DCED"/>
                  </a:solidFill>
                  <a:latin typeface="Helvetica Neue" charset="0"/>
                  <a:ea typeface="ＭＳ Ｐゴシック" charset="0"/>
                </a:defRPr>
              </a:lvl5pPr>
              <a:lvl6pPr marL="2514600" indent="-228600" eaLnBrk="0" fontAlgn="base" hangingPunct="0">
                <a:spcBef>
                  <a:spcPct val="0"/>
                </a:spcBef>
                <a:spcAft>
                  <a:spcPct val="0"/>
                </a:spcAft>
                <a:defRPr>
                  <a:solidFill>
                    <a:srgbClr val="D8DCED"/>
                  </a:solidFill>
                  <a:latin typeface="Helvetica Neue" charset="0"/>
                  <a:ea typeface="ＭＳ Ｐゴシック" charset="0"/>
                </a:defRPr>
              </a:lvl6pPr>
              <a:lvl7pPr marL="2971800" indent="-228600" eaLnBrk="0" fontAlgn="base" hangingPunct="0">
                <a:spcBef>
                  <a:spcPct val="0"/>
                </a:spcBef>
                <a:spcAft>
                  <a:spcPct val="0"/>
                </a:spcAft>
                <a:defRPr>
                  <a:solidFill>
                    <a:srgbClr val="D8DCED"/>
                  </a:solidFill>
                  <a:latin typeface="Helvetica Neue" charset="0"/>
                  <a:ea typeface="ＭＳ Ｐゴシック" charset="0"/>
                </a:defRPr>
              </a:lvl7pPr>
              <a:lvl8pPr marL="3429000" indent="-228600" eaLnBrk="0" fontAlgn="base" hangingPunct="0">
                <a:spcBef>
                  <a:spcPct val="0"/>
                </a:spcBef>
                <a:spcAft>
                  <a:spcPct val="0"/>
                </a:spcAft>
                <a:defRPr>
                  <a:solidFill>
                    <a:srgbClr val="D8DCED"/>
                  </a:solidFill>
                  <a:latin typeface="Helvetica Neue" charset="0"/>
                  <a:ea typeface="ＭＳ Ｐゴシック" charset="0"/>
                </a:defRPr>
              </a:lvl8pPr>
              <a:lvl9pPr marL="3886200" indent="-228600" eaLnBrk="0" fontAlgn="base" hangingPunct="0">
                <a:spcBef>
                  <a:spcPct val="0"/>
                </a:spcBef>
                <a:spcAft>
                  <a:spcPct val="0"/>
                </a:spcAft>
                <a:defRPr>
                  <a:solidFill>
                    <a:srgbClr val="D8DCED"/>
                  </a:solidFill>
                  <a:latin typeface="Helvetica Neue" charset="0"/>
                  <a:ea typeface="ＭＳ Ｐゴシック" charset="0"/>
                </a:defRPr>
              </a:lvl9pPr>
            </a:lstStyle>
            <a:p>
              <a:pPr>
                <a:spcBef>
                  <a:spcPct val="50000"/>
                </a:spcBef>
                <a:defRPr/>
              </a:pPr>
              <a:r>
                <a:rPr lang="en-GB" dirty="0" err="1">
                  <a:solidFill>
                    <a:schemeClr val="tx1"/>
                  </a:solidFill>
                  <a:latin typeface="+mn-lt"/>
                </a:rPr>
                <a:t>Fase</a:t>
              </a:r>
              <a:r>
                <a:rPr lang="en-GB" dirty="0">
                  <a:solidFill>
                    <a:schemeClr val="tx1"/>
                  </a:solidFill>
                  <a:latin typeface="+mn-lt"/>
                </a:rPr>
                <a:t> 2: </a:t>
              </a:r>
              <a:r>
                <a:rPr lang="en-GB" dirty="0" err="1">
                  <a:solidFill>
                    <a:schemeClr val="tx1"/>
                  </a:solidFill>
                  <a:latin typeface="+mn-lt"/>
                </a:rPr>
                <a:t>testare</a:t>
              </a:r>
              <a:r>
                <a:rPr lang="en-GB" dirty="0">
                  <a:solidFill>
                    <a:schemeClr val="tx1"/>
                  </a:solidFill>
                  <a:latin typeface="+mn-lt"/>
                </a:rPr>
                <a:t> </a:t>
              </a:r>
              <a:r>
                <a:rPr lang="en-GB" dirty="0" err="1">
                  <a:solidFill>
                    <a:schemeClr val="tx1"/>
                  </a:solidFill>
                  <a:latin typeface="+mn-lt"/>
                </a:rPr>
                <a:t>l’unità</a:t>
              </a:r>
              <a:r>
                <a:rPr lang="en-GB" dirty="0">
                  <a:solidFill>
                    <a:schemeClr val="tx1"/>
                  </a:solidFill>
                  <a:latin typeface="+mn-lt"/>
                </a:rPr>
                <a:t> </a:t>
              </a:r>
              <a:r>
                <a:rPr lang="en-GB" dirty="0" err="1" smtClean="0">
                  <a:solidFill>
                    <a:schemeClr val="tx1"/>
                  </a:solidFill>
                  <a:latin typeface="+mn-lt"/>
                </a:rPr>
                <a:t>risultante</a:t>
              </a:r>
              <a:endParaRPr lang="en-GB" dirty="0">
                <a:solidFill>
                  <a:schemeClr val="tx1"/>
                </a:solidFill>
                <a:latin typeface="+mn-lt"/>
              </a:endParaRPr>
            </a:p>
            <a:p>
              <a:pPr>
                <a:spcBef>
                  <a:spcPct val="50000"/>
                </a:spcBef>
                <a:defRPr/>
              </a:pPr>
              <a:r>
                <a:rPr lang="en-GB" dirty="0">
                  <a:solidFill>
                    <a:schemeClr val="tx1"/>
                  </a:solidFill>
                  <a:latin typeface="+mn-lt"/>
                </a:rPr>
                <a:t>Il test </a:t>
              </a:r>
              <a:r>
                <a:rPr lang="en-GB" dirty="0" err="1">
                  <a:solidFill>
                    <a:schemeClr val="tx1"/>
                  </a:solidFill>
                  <a:latin typeface="+mn-lt"/>
                </a:rPr>
                <a:t>deve</a:t>
              </a:r>
              <a:r>
                <a:rPr lang="en-GB" dirty="0">
                  <a:solidFill>
                    <a:schemeClr val="tx1"/>
                  </a:solidFill>
                  <a:latin typeface="+mn-lt"/>
                </a:rPr>
                <a:t> </a:t>
              </a:r>
              <a:r>
                <a:rPr lang="en-GB" dirty="0" err="1">
                  <a:solidFill>
                    <a:schemeClr val="tx1"/>
                  </a:solidFill>
                  <a:latin typeface="+mn-lt"/>
                </a:rPr>
                <a:t>esercitare</a:t>
              </a:r>
              <a:r>
                <a:rPr lang="en-GB" dirty="0">
                  <a:solidFill>
                    <a:schemeClr val="tx1"/>
                  </a:solidFill>
                  <a:latin typeface="+mn-lt"/>
                </a:rPr>
                <a:t> </a:t>
              </a:r>
              <a:r>
                <a:rPr lang="en-GB" dirty="0" err="1">
                  <a:solidFill>
                    <a:schemeClr val="tx1"/>
                  </a:solidFill>
                  <a:latin typeface="+mn-lt"/>
                </a:rPr>
                <a:t>tutte</a:t>
              </a:r>
              <a:r>
                <a:rPr lang="en-GB" dirty="0">
                  <a:solidFill>
                    <a:schemeClr val="tx1"/>
                  </a:solidFill>
                  <a:latin typeface="+mn-lt"/>
                </a:rPr>
                <a:t> </a:t>
              </a:r>
              <a:r>
                <a:rPr lang="en-GB" dirty="0" smtClean="0">
                  <a:solidFill>
                    <a:schemeClr val="tx1"/>
                  </a:solidFill>
                  <a:latin typeface="+mn-lt"/>
                </a:rPr>
                <a:t>le </a:t>
              </a:r>
              <a:r>
                <a:rPr lang="en-GB" dirty="0" err="1" smtClean="0">
                  <a:solidFill>
                    <a:schemeClr val="tx1"/>
                  </a:solidFill>
                  <a:latin typeface="+mn-lt"/>
                </a:rPr>
                <a:t>caratteristiche</a:t>
              </a:r>
              <a:r>
                <a:rPr lang="en-GB" dirty="0" smtClean="0">
                  <a:solidFill>
                    <a:schemeClr val="tx1"/>
                  </a:solidFill>
                  <a:latin typeface="+mn-lt"/>
                </a:rPr>
                <a:t> </a:t>
              </a:r>
              <a:r>
                <a:rPr lang="en-GB" dirty="0">
                  <a:solidFill>
                    <a:schemeClr val="tx1"/>
                  </a:solidFill>
                  <a:latin typeface="+mn-lt"/>
                </a:rPr>
                <a:t>di A1 e </a:t>
              </a:r>
              <a:r>
                <a:rPr lang="en-GB" dirty="0" smtClean="0">
                  <a:solidFill>
                    <a:schemeClr val="tx1"/>
                  </a:solidFill>
                  <a:latin typeface="+mn-lt"/>
                </a:rPr>
                <a:t>A2</a:t>
              </a:r>
              <a:endParaRPr lang="en-US" dirty="0">
                <a:solidFill>
                  <a:schemeClr val="tx1"/>
                </a:solidFill>
                <a:latin typeface="+mn-lt"/>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altLang="it-IT" smtClean="0"/>
              <a:t>Incrementale vs. big-bang</a:t>
            </a:r>
          </a:p>
        </p:txBody>
      </p:sp>
      <p:sp>
        <p:nvSpPr>
          <p:cNvPr id="56323" name="Rectangle 3"/>
          <p:cNvSpPr>
            <a:spLocks noGrp="1" noChangeArrowheads="1"/>
          </p:cNvSpPr>
          <p:nvPr>
            <p:ph idx="1"/>
          </p:nvPr>
        </p:nvSpPr>
        <p:spPr/>
        <p:txBody>
          <a:bodyPr/>
          <a:lstStyle/>
          <a:p>
            <a:r>
              <a:rPr lang="it-IT" altLang="it-IT" smtClean="0"/>
              <a:t>Approccio big bang: integrare tutti assieme i moduli precedentemente testati e verificare quindi l'intero sistema</a:t>
            </a:r>
          </a:p>
          <a:p>
            <a:pPr lvl="1"/>
            <a:r>
              <a:rPr lang="it-IT" altLang="it-IT" smtClean="0"/>
              <a:t>Non è conveniente : se ci sono errori dovuti a </a:t>
            </a:r>
            <a:r>
              <a:rPr lang="ja-JP" altLang="it-IT" smtClean="0"/>
              <a:t>“</a:t>
            </a:r>
            <a:r>
              <a:rPr lang="it-IT" altLang="it-IT" smtClean="0"/>
              <a:t>cattiva comunicazione</a:t>
            </a:r>
            <a:r>
              <a:rPr lang="ja-JP" altLang="it-IT" smtClean="0"/>
              <a:t>”</a:t>
            </a:r>
            <a:r>
              <a:rPr lang="it-IT" altLang="it-IT" smtClean="0"/>
              <a:t> fra moduli come fare a trovarli? </a:t>
            </a:r>
          </a:p>
          <a:p>
            <a:r>
              <a:rPr lang="it-IT" altLang="it-IT" smtClean="0"/>
              <a:t>Approccio incrementale: integrare i moduli via via che vengono prodotti e testati singolarmente</a:t>
            </a:r>
          </a:p>
          <a:p>
            <a:pPr lvl="1"/>
            <a:endParaRPr lang="it-IT" altLang="it-IT"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altLang="it-IT" smtClean="0"/>
              <a:t>Integrazione incrementale</a:t>
            </a:r>
          </a:p>
        </p:txBody>
      </p:sp>
      <p:sp>
        <p:nvSpPr>
          <p:cNvPr id="41987" name="Rectangle 3"/>
          <p:cNvSpPr>
            <a:spLocks noGrp="1" noChangeArrowheads="1"/>
          </p:cNvSpPr>
          <p:nvPr>
            <p:ph idx="1"/>
          </p:nvPr>
        </p:nvSpPr>
        <p:spPr/>
        <p:txBody>
          <a:bodyPr>
            <a:normAutofit fontScale="92500" lnSpcReduction="10000"/>
          </a:bodyPr>
          <a:lstStyle/>
          <a:p>
            <a:pPr lvl="1">
              <a:defRPr/>
            </a:pPr>
            <a:r>
              <a:rPr lang="it-IT" smtClean="0"/>
              <a:t>Richiede meno moduli fittizi e moduli guida</a:t>
            </a:r>
          </a:p>
          <a:p>
            <a:pPr lvl="1">
              <a:defRPr/>
            </a:pPr>
            <a:r>
              <a:rPr lang="it-IT" smtClean="0"/>
              <a:t>Permette di rilevare, e quindi di eliminare, durante lo sviluppo del sistema, eventuali anomalie delle interfacce, evitando che queste permangano fino al prodotto finale</a:t>
            </a:r>
          </a:p>
          <a:p>
            <a:pPr lvl="1">
              <a:defRPr/>
            </a:pPr>
            <a:r>
              <a:rPr lang="it-IT" smtClean="0"/>
              <a:t>Permette di localizzare e quindi di rimuovere più facilmente le anomalie </a:t>
            </a:r>
          </a:p>
          <a:p>
            <a:pPr lvl="1">
              <a:defRPr/>
            </a:pPr>
            <a:r>
              <a:rPr lang="it-IT" smtClean="0"/>
              <a:t>Assicura che ciascun modulo venga esercitato più a lungo, perché esso viene integrato incrementalmente e quindi testato anche durante il test di integrazione di altri moduli</a:t>
            </a:r>
          </a:p>
          <a:p>
            <a:pPr>
              <a:defRPr/>
            </a:pPr>
            <a:endParaRPr lang="it-IT" smtClean="0"/>
          </a:p>
          <a:p>
            <a:pPr>
              <a:defRPr/>
            </a:pPr>
            <a:endParaRPr lang="it-IT"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GB" altLang="it-IT" dirty="0" err="1" smtClean="0"/>
              <a:t>Passi</a:t>
            </a:r>
            <a:r>
              <a:rPr lang="en-GB" altLang="it-IT" dirty="0" smtClean="0"/>
              <a:t> per testing </a:t>
            </a:r>
            <a:r>
              <a:rPr lang="en-GB" altLang="it-IT" dirty="0" err="1" smtClean="0"/>
              <a:t>integrazione</a:t>
            </a:r>
            <a:r>
              <a:rPr lang="en-GB" altLang="it-IT" dirty="0" smtClean="0"/>
              <a:t> </a:t>
            </a:r>
            <a:br>
              <a:rPr lang="en-GB" altLang="it-IT" dirty="0" smtClean="0"/>
            </a:br>
            <a:r>
              <a:rPr lang="en-GB" altLang="it-IT" dirty="0" err="1" smtClean="0"/>
              <a:t>dei</a:t>
            </a:r>
            <a:r>
              <a:rPr lang="en-GB" altLang="it-IT" dirty="0" smtClean="0"/>
              <a:t> </a:t>
            </a:r>
            <a:r>
              <a:rPr lang="en-GB" altLang="it-IT" dirty="0" err="1" smtClean="0"/>
              <a:t>sistemi</a:t>
            </a:r>
            <a:r>
              <a:rPr lang="en-GB" altLang="it-IT" dirty="0" smtClean="0"/>
              <a:t> </a:t>
            </a:r>
            <a:r>
              <a:rPr lang="en-GB" altLang="it-IT" dirty="0" err="1" smtClean="0"/>
              <a:t>sw</a:t>
            </a:r>
            <a:endParaRPr lang="en-US" altLang="it-IT" dirty="0" smtClean="0"/>
          </a:p>
        </p:txBody>
      </p:sp>
      <p:grpSp>
        <p:nvGrpSpPr>
          <p:cNvPr id="58371" name="Group 3"/>
          <p:cNvGrpSpPr>
            <a:grpSpLocks/>
          </p:cNvGrpSpPr>
          <p:nvPr/>
        </p:nvGrpSpPr>
        <p:grpSpPr bwMode="auto">
          <a:xfrm>
            <a:off x="1522413" y="1541463"/>
            <a:ext cx="5145087" cy="4440237"/>
            <a:chOff x="689" y="498"/>
            <a:chExt cx="3511" cy="2796"/>
          </a:xfrm>
        </p:grpSpPr>
        <p:sp>
          <p:nvSpPr>
            <p:cNvPr id="58379" name="Rectangle 4"/>
            <p:cNvSpPr>
              <a:spLocks noChangeArrowheads="1"/>
            </p:cNvSpPr>
            <p:nvPr/>
          </p:nvSpPr>
          <p:spPr bwMode="auto">
            <a:xfrm>
              <a:off x="1499" y="498"/>
              <a:ext cx="1801" cy="451"/>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80" name="Rectangle 5"/>
            <p:cNvSpPr>
              <a:spLocks noChangeArrowheads="1"/>
            </p:cNvSpPr>
            <p:nvPr/>
          </p:nvSpPr>
          <p:spPr bwMode="auto">
            <a:xfrm>
              <a:off x="1932" y="649"/>
              <a:ext cx="103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600">
                  <a:solidFill>
                    <a:srgbClr val="000000"/>
                  </a:solidFill>
                </a:rPr>
                <a:t>Software system</a:t>
              </a:r>
              <a:endParaRPr lang="en-US" altLang="it-IT"/>
            </a:p>
          </p:txBody>
        </p:sp>
        <p:sp>
          <p:nvSpPr>
            <p:cNvPr id="58381" name="Rectangle 6"/>
            <p:cNvSpPr>
              <a:spLocks noChangeArrowheads="1"/>
            </p:cNvSpPr>
            <p:nvPr/>
          </p:nvSpPr>
          <p:spPr bwMode="auto">
            <a:xfrm>
              <a:off x="689" y="1219"/>
              <a:ext cx="1441"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82" name="Rectangle 7"/>
            <p:cNvSpPr>
              <a:spLocks noChangeArrowheads="1"/>
            </p:cNvSpPr>
            <p:nvPr/>
          </p:nvSpPr>
          <p:spPr bwMode="auto">
            <a:xfrm>
              <a:off x="889" y="1339"/>
              <a:ext cx="115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Software sub-system 1</a:t>
              </a:r>
              <a:endParaRPr lang="en-US" altLang="it-IT"/>
            </a:p>
          </p:txBody>
        </p:sp>
        <p:sp>
          <p:nvSpPr>
            <p:cNvPr id="58383" name="Rectangle 8"/>
            <p:cNvSpPr>
              <a:spLocks noChangeArrowheads="1"/>
            </p:cNvSpPr>
            <p:nvPr/>
          </p:nvSpPr>
          <p:spPr bwMode="auto">
            <a:xfrm>
              <a:off x="2669" y="1219"/>
              <a:ext cx="1441"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84" name="Rectangle 9"/>
            <p:cNvSpPr>
              <a:spLocks noChangeArrowheads="1"/>
            </p:cNvSpPr>
            <p:nvPr/>
          </p:nvSpPr>
          <p:spPr bwMode="auto">
            <a:xfrm>
              <a:off x="2869" y="1339"/>
              <a:ext cx="115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Software sub-system 2</a:t>
              </a:r>
              <a:endParaRPr lang="en-US" altLang="it-IT"/>
            </a:p>
          </p:txBody>
        </p:sp>
        <p:sp>
          <p:nvSpPr>
            <p:cNvPr id="58385" name="Rectangle 10"/>
            <p:cNvSpPr>
              <a:spLocks noChangeArrowheads="1"/>
            </p:cNvSpPr>
            <p:nvPr/>
          </p:nvSpPr>
          <p:spPr bwMode="auto">
            <a:xfrm>
              <a:off x="1048" y="1941"/>
              <a:ext cx="722" cy="540"/>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86" name="Rectangle 11"/>
            <p:cNvSpPr>
              <a:spLocks noChangeArrowheads="1"/>
            </p:cNvSpPr>
            <p:nvPr/>
          </p:nvSpPr>
          <p:spPr bwMode="auto">
            <a:xfrm>
              <a:off x="1282" y="2028"/>
              <a:ext cx="28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Major</a:t>
              </a:r>
              <a:endParaRPr lang="en-US" altLang="it-IT"/>
            </a:p>
          </p:txBody>
        </p:sp>
        <p:sp>
          <p:nvSpPr>
            <p:cNvPr id="58387" name="Rectangle 12"/>
            <p:cNvSpPr>
              <a:spLocks noChangeArrowheads="1"/>
            </p:cNvSpPr>
            <p:nvPr/>
          </p:nvSpPr>
          <p:spPr bwMode="auto">
            <a:xfrm>
              <a:off x="1217" y="2150"/>
              <a:ext cx="43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software</a:t>
              </a:r>
              <a:endParaRPr lang="en-US" altLang="it-IT"/>
            </a:p>
          </p:txBody>
        </p:sp>
        <p:sp>
          <p:nvSpPr>
            <p:cNvPr id="58388" name="Rectangle 13"/>
            <p:cNvSpPr>
              <a:spLocks noChangeArrowheads="1"/>
            </p:cNvSpPr>
            <p:nvPr/>
          </p:nvSpPr>
          <p:spPr bwMode="auto">
            <a:xfrm>
              <a:off x="1186" y="2272"/>
              <a:ext cx="49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function 1</a:t>
              </a:r>
              <a:endParaRPr lang="en-US" altLang="it-IT"/>
            </a:p>
          </p:txBody>
        </p:sp>
        <p:sp>
          <p:nvSpPr>
            <p:cNvPr id="58389" name="Rectangle 14"/>
            <p:cNvSpPr>
              <a:spLocks noChangeArrowheads="1"/>
            </p:cNvSpPr>
            <p:nvPr/>
          </p:nvSpPr>
          <p:spPr bwMode="auto">
            <a:xfrm>
              <a:off x="2037" y="1941"/>
              <a:ext cx="722" cy="540"/>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90" name="Rectangle 15"/>
            <p:cNvSpPr>
              <a:spLocks noChangeArrowheads="1"/>
            </p:cNvSpPr>
            <p:nvPr/>
          </p:nvSpPr>
          <p:spPr bwMode="auto">
            <a:xfrm>
              <a:off x="2272" y="2028"/>
              <a:ext cx="28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Major</a:t>
              </a:r>
              <a:endParaRPr lang="en-US" altLang="it-IT"/>
            </a:p>
          </p:txBody>
        </p:sp>
        <p:sp>
          <p:nvSpPr>
            <p:cNvPr id="58391" name="Rectangle 16"/>
            <p:cNvSpPr>
              <a:spLocks noChangeArrowheads="1"/>
            </p:cNvSpPr>
            <p:nvPr/>
          </p:nvSpPr>
          <p:spPr bwMode="auto">
            <a:xfrm>
              <a:off x="2206" y="2150"/>
              <a:ext cx="43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software</a:t>
              </a:r>
              <a:endParaRPr lang="en-US" altLang="it-IT"/>
            </a:p>
          </p:txBody>
        </p:sp>
        <p:sp>
          <p:nvSpPr>
            <p:cNvPr id="58392" name="Rectangle 17"/>
            <p:cNvSpPr>
              <a:spLocks noChangeArrowheads="1"/>
            </p:cNvSpPr>
            <p:nvPr/>
          </p:nvSpPr>
          <p:spPr bwMode="auto">
            <a:xfrm>
              <a:off x="2177" y="2272"/>
              <a:ext cx="49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function 2</a:t>
              </a:r>
              <a:endParaRPr lang="en-US" altLang="it-IT"/>
            </a:p>
          </p:txBody>
        </p:sp>
        <p:sp>
          <p:nvSpPr>
            <p:cNvPr id="58393" name="Rectangle 18"/>
            <p:cNvSpPr>
              <a:spLocks noChangeArrowheads="1"/>
            </p:cNvSpPr>
            <p:nvPr/>
          </p:nvSpPr>
          <p:spPr bwMode="auto">
            <a:xfrm>
              <a:off x="3029" y="1941"/>
              <a:ext cx="723" cy="540"/>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94" name="Rectangle 19"/>
            <p:cNvSpPr>
              <a:spLocks noChangeArrowheads="1"/>
            </p:cNvSpPr>
            <p:nvPr/>
          </p:nvSpPr>
          <p:spPr bwMode="auto">
            <a:xfrm>
              <a:off x="3265" y="2028"/>
              <a:ext cx="28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Major</a:t>
              </a:r>
              <a:endParaRPr lang="en-US" altLang="it-IT"/>
            </a:p>
          </p:txBody>
        </p:sp>
        <p:sp>
          <p:nvSpPr>
            <p:cNvPr id="58395" name="Rectangle 20"/>
            <p:cNvSpPr>
              <a:spLocks noChangeArrowheads="1"/>
            </p:cNvSpPr>
            <p:nvPr/>
          </p:nvSpPr>
          <p:spPr bwMode="auto">
            <a:xfrm>
              <a:off x="3198" y="2150"/>
              <a:ext cx="43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software</a:t>
              </a:r>
              <a:endParaRPr lang="en-US" altLang="it-IT"/>
            </a:p>
          </p:txBody>
        </p:sp>
        <p:sp>
          <p:nvSpPr>
            <p:cNvPr id="58396" name="Rectangle 21"/>
            <p:cNvSpPr>
              <a:spLocks noChangeArrowheads="1"/>
            </p:cNvSpPr>
            <p:nvPr/>
          </p:nvSpPr>
          <p:spPr bwMode="auto">
            <a:xfrm>
              <a:off x="3168" y="2272"/>
              <a:ext cx="49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function 3</a:t>
              </a:r>
              <a:endParaRPr lang="en-US" altLang="it-IT"/>
            </a:p>
          </p:txBody>
        </p:sp>
        <p:sp>
          <p:nvSpPr>
            <p:cNvPr id="58397" name="Rectangle 22"/>
            <p:cNvSpPr>
              <a:spLocks noChangeArrowheads="1"/>
            </p:cNvSpPr>
            <p:nvPr/>
          </p:nvSpPr>
          <p:spPr bwMode="auto">
            <a:xfrm>
              <a:off x="689" y="2932"/>
              <a:ext cx="540"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398" name="Rectangle 23"/>
            <p:cNvSpPr>
              <a:spLocks noChangeArrowheads="1"/>
            </p:cNvSpPr>
            <p:nvPr/>
          </p:nvSpPr>
          <p:spPr bwMode="auto">
            <a:xfrm>
              <a:off x="741" y="2991"/>
              <a:ext cx="48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Code unit</a:t>
              </a:r>
              <a:endParaRPr lang="en-US" altLang="it-IT"/>
            </a:p>
          </p:txBody>
        </p:sp>
        <p:sp>
          <p:nvSpPr>
            <p:cNvPr id="58399" name="Rectangle 24"/>
            <p:cNvSpPr>
              <a:spLocks noChangeArrowheads="1"/>
            </p:cNvSpPr>
            <p:nvPr/>
          </p:nvSpPr>
          <p:spPr bwMode="auto">
            <a:xfrm>
              <a:off x="930" y="3113"/>
              <a:ext cx="6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1</a:t>
              </a:r>
              <a:endParaRPr lang="en-US" altLang="it-IT"/>
            </a:p>
          </p:txBody>
        </p:sp>
        <p:sp>
          <p:nvSpPr>
            <p:cNvPr id="58400" name="Rectangle 25"/>
            <p:cNvSpPr>
              <a:spLocks noChangeArrowheads="1"/>
            </p:cNvSpPr>
            <p:nvPr/>
          </p:nvSpPr>
          <p:spPr bwMode="auto">
            <a:xfrm>
              <a:off x="2130" y="2932"/>
              <a:ext cx="539"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401" name="Rectangle 26"/>
            <p:cNvSpPr>
              <a:spLocks noChangeArrowheads="1"/>
            </p:cNvSpPr>
            <p:nvPr/>
          </p:nvSpPr>
          <p:spPr bwMode="auto">
            <a:xfrm>
              <a:off x="2182" y="2991"/>
              <a:ext cx="48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Code unit</a:t>
              </a:r>
              <a:endParaRPr lang="en-US" altLang="it-IT"/>
            </a:p>
          </p:txBody>
        </p:sp>
        <p:sp>
          <p:nvSpPr>
            <p:cNvPr id="58402" name="Rectangle 27"/>
            <p:cNvSpPr>
              <a:spLocks noChangeArrowheads="1"/>
            </p:cNvSpPr>
            <p:nvPr/>
          </p:nvSpPr>
          <p:spPr bwMode="auto">
            <a:xfrm>
              <a:off x="2371" y="3113"/>
              <a:ext cx="6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3</a:t>
              </a:r>
              <a:endParaRPr lang="en-US" altLang="it-IT"/>
            </a:p>
          </p:txBody>
        </p:sp>
        <p:sp>
          <p:nvSpPr>
            <p:cNvPr id="58403" name="Rectangle 28"/>
            <p:cNvSpPr>
              <a:spLocks noChangeArrowheads="1"/>
            </p:cNvSpPr>
            <p:nvPr/>
          </p:nvSpPr>
          <p:spPr bwMode="auto">
            <a:xfrm>
              <a:off x="1409" y="2932"/>
              <a:ext cx="541"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404" name="Rectangle 29"/>
            <p:cNvSpPr>
              <a:spLocks noChangeArrowheads="1"/>
            </p:cNvSpPr>
            <p:nvPr/>
          </p:nvSpPr>
          <p:spPr bwMode="auto">
            <a:xfrm>
              <a:off x="1460" y="2991"/>
              <a:ext cx="48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Code unit</a:t>
              </a:r>
              <a:endParaRPr lang="en-US" altLang="it-IT"/>
            </a:p>
          </p:txBody>
        </p:sp>
        <p:sp>
          <p:nvSpPr>
            <p:cNvPr id="58405" name="Rectangle 30"/>
            <p:cNvSpPr>
              <a:spLocks noChangeArrowheads="1"/>
            </p:cNvSpPr>
            <p:nvPr/>
          </p:nvSpPr>
          <p:spPr bwMode="auto">
            <a:xfrm>
              <a:off x="1651" y="3113"/>
              <a:ext cx="6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2</a:t>
              </a:r>
              <a:endParaRPr lang="en-US" altLang="it-IT"/>
            </a:p>
          </p:txBody>
        </p:sp>
        <p:sp>
          <p:nvSpPr>
            <p:cNvPr id="58406" name="Rectangle 31"/>
            <p:cNvSpPr>
              <a:spLocks noChangeArrowheads="1"/>
            </p:cNvSpPr>
            <p:nvPr/>
          </p:nvSpPr>
          <p:spPr bwMode="auto">
            <a:xfrm>
              <a:off x="3660" y="2932"/>
              <a:ext cx="540"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407" name="Rectangle 32"/>
            <p:cNvSpPr>
              <a:spLocks noChangeArrowheads="1"/>
            </p:cNvSpPr>
            <p:nvPr/>
          </p:nvSpPr>
          <p:spPr bwMode="auto">
            <a:xfrm>
              <a:off x="3712" y="2991"/>
              <a:ext cx="48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Code unit</a:t>
              </a:r>
              <a:endParaRPr lang="en-US" altLang="it-IT"/>
            </a:p>
          </p:txBody>
        </p:sp>
        <p:sp>
          <p:nvSpPr>
            <p:cNvPr id="58408" name="Rectangle 33"/>
            <p:cNvSpPr>
              <a:spLocks noChangeArrowheads="1"/>
            </p:cNvSpPr>
            <p:nvPr/>
          </p:nvSpPr>
          <p:spPr bwMode="auto">
            <a:xfrm>
              <a:off x="3901" y="3113"/>
              <a:ext cx="6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5</a:t>
              </a:r>
              <a:endParaRPr lang="en-US" altLang="it-IT"/>
            </a:p>
          </p:txBody>
        </p:sp>
        <p:sp>
          <p:nvSpPr>
            <p:cNvPr id="58409" name="Rectangle 34"/>
            <p:cNvSpPr>
              <a:spLocks noChangeArrowheads="1"/>
            </p:cNvSpPr>
            <p:nvPr/>
          </p:nvSpPr>
          <p:spPr bwMode="auto">
            <a:xfrm>
              <a:off x="2849" y="2932"/>
              <a:ext cx="541" cy="362"/>
            </a:xfrm>
            <a:prstGeom prst="rect">
              <a:avLst/>
            </a:prstGeom>
            <a:solidFill>
              <a:srgbClr val="FFFFFF"/>
            </a:solidFill>
            <a:ln w="14288">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it-IT" altLang="it-IT"/>
            </a:p>
          </p:txBody>
        </p:sp>
        <p:sp>
          <p:nvSpPr>
            <p:cNvPr id="58410" name="Rectangle 35"/>
            <p:cNvSpPr>
              <a:spLocks noChangeArrowheads="1"/>
            </p:cNvSpPr>
            <p:nvPr/>
          </p:nvSpPr>
          <p:spPr bwMode="auto">
            <a:xfrm>
              <a:off x="2901" y="2991"/>
              <a:ext cx="48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Code unit</a:t>
              </a:r>
              <a:endParaRPr lang="en-US" altLang="it-IT"/>
            </a:p>
          </p:txBody>
        </p:sp>
        <p:sp>
          <p:nvSpPr>
            <p:cNvPr id="58411" name="Rectangle 36"/>
            <p:cNvSpPr>
              <a:spLocks noChangeArrowheads="1"/>
            </p:cNvSpPr>
            <p:nvPr/>
          </p:nvSpPr>
          <p:spPr bwMode="auto">
            <a:xfrm>
              <a:off x="3092" y="3113"/>
              <a:ext cx="6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4</a:t>
              </a:r>
              <a:endParaRPr lang="en-US" altLang="it-IT"/>
            </a:p>
          </p:txBody>
        </p:sp>
        <p:sp>
          <p:nvSpPr>
            <p:cNvPr id="58412" name="Line 37"/>
            <p:cNvSpPr>
              <a:spLocks noChangeShapeType="1"/>
            </p:cNvSpPr>
            <p:nvPr/>
          </p:nvSpPr>
          <p:spPr bwMode="auto">
            <a:xfrm flipV="1">
              <a:off x="1409" y="985"/>
              <a:ext cx="702" cy="234"/>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13" name="Freeform 38"/>
            <p:cNvSpPr>
              <a:spLocks/>
            </p:cNvSpPr>
            <p:nvPr/>
          </p:nvSpPr>
          <p:spPr bwMode="auto">
            <a:xfrm>
              <a:off x="2090" y="949"/>
              <a:ext cx="130" cy="79"/>
            </a:xfrm>
            <a:custGeom>
              <a:avLst/>
              <a:gdLst>
                <a:gd name="T0" fmla="*/ 0 w 130"/>
                <a:gd name="T1" fmla="*/ 0 h 79"/>
                <a:gd name="T2" fmla="*/ 130 w 130"/>
                <a:gd name="T3" fmla="*/ 0 h 79"/>
                <a:gd name="T4" fmla="*/ 26 w 130"/>
                <a:gd name="T5" fmla="*/ 79 h 79"/>
                <a:gd name="T6" fmla="*/ 0 w 130"/>
                <a:gd name="T7" fmla="*/ 0 h 79"/>
                <a:gd name="T8" fmla="*/ 0 60000 65536"/>
                <a:gd name="T9" fmla="*/ 0 60000 65536"/>
                <a:gd name="T10" fmla="*/ 0 60000 65536"/>
                <a:gd name="T11" fmla="*/ 0 60000 65536"/>
                <a:gd name="T12" fmla="*/ 0 w 130"/>
                <a:gd name="T13" fmla="*/ 0 h 79"/>
                <a:gd name="T14" fmla="*/ 130 w 130"/>
                <a:gd name="T15" fmla="*/ 79 h 79"/>
              </a:gdLst>
              <a:ahLst/>
              <a:cxnLst>
                <a:cxn ang="T8">
                  <a:pos x="T0" y="T1"/>
                </a:cxn>
                <a:cxn ang="T9">
                  <a:pos x="T2" y="T3"/>
                </a:cxn>
                <a:cxn ang="T10">
                  <a:pos x="T4" y="T5"/>
                </a:cxn>
                <a:cxn ang="T11">
                  <a:pos x="T6" y="T7"/>
                </a:cxn>
              </a:cxnLst>
              <a:rect l="T12" t="T13" r="T14" b="T15"/>
              <a:pathLst>
                <a:path w="130" h="79">
                  <a:moveTo>
                    <a:pt x="0" y="0"/>
                  </a:moveTo>
                  <a:lnTo>
                    <a:pt x="130" y="0"/>
                  </a:lnTo>
                  <a:lnTo>
                    <a:pt x="26" y="79"/>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14" name="Line 39"/>
            <p:cNvSpPr>
              <a:spLocks noChangeShapeType="1"/>
            </p:cNvSpPr>
            <p:nvPr/>
          </p:nvSpPr>
          <p:spPr bwMode="auto">
            <a:xfrm flipH="1" flipV="1">
              <a:off x="2688" y="985"/>
              <a:ext cx="702" cy="234"/>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15" name="Freeform 40"/>
            <p:cNvSpPr>
              <a:spLocks/>
            </p:cNvSpPr>
            <p:nvPr/>
          </p:nvSpPr>
          <p:spPr bwMode="auto">
            <a:xfrm>
              <a:off x="2579" y="949"/>
              <a:ext cx="132" cy="79"/>
            </a:xfrm>
            <a:custGeom>
              <a:avLst/>
              <a:gdLst>
                <a:gd name="T0" fmla="*/ 104 w 132"/>
                <a:gd name="T1" fmla="*/ 79 h 79"/>
                <a:gd name="T2" fmla="*/ 0 w 132"/>
                <a:gd name="T3" fmla="*/ 0 h 79"/>
                <a:gd name="T4" fmla="*/ 132 w 132"/>
                <a:gd name="T5" fmla="*/ 0 h 79"/>
                <a:gd name="T6" fmla="*/ 104 w 132"/>
                <a:gd name="T7" fmla="*/ 79 h 79"/>
                <a:gd name="T8" fmla="*/ 0 60000 65536"/>
                <a:gd name="T9" fmla="*/ 0 60000 65536"/>
                <a:gd name="T10" fmla="*/ 0 60000 65536"/>
                <a:gd name="T11" fmla="*/ 0 60000 65536"/>
                <a:gd name="T12" fmla="*/ 0 w 132"/>
                <a:gd name="T13" fmla="*/ 0 h 79"/>
                <a:gd name="T14" fmla="*/ 132 w 132"/>
                <a:gd name="T15" fmla="*/ 79 h 79"/>
              </a:gdLst>
              <a:ahLst/>
              <a:cxnLst>
                <a:cxn ang="T8">
                  <a:pos x="T0" y="T1"/>
                </a:cxn>
                <a:cxn ang="T9">
                  <a:pos x="T2" y="T3"/>
                </a:cxn>
                <a:cxn ang="T10">
                  <a:pos x="T4" y="T5"/>
                </a:cxn>
                <a:cxn ang="T11">
                  <a:pos x="T6" y="T7"/>
                </a:cxn>
              </a:cxnLst>
              <a:rect l="T12" t="T13" r="T14" b="T15"/>
              <a:pathLst>
                <a:path w="132" h="79">
                  <a:moveTo>
                    <a:pt x="104" y="79"/>
                  </a:moveTo>
                  <a:lnTo>
                    <a:pt x="0" y="0"/>
                  </a:lnTo>
                  <a:lnTo>
                    <a:pt x="132" y="0"/>
                  </a:lnTo>
                  <a:lnTo>
                    <a:pt x="104" y="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16" name="Line 41"/>
            <p:cNvSpPr>
              <a:spLocks noChangeShapeType="1"/>
            </p:cNvSpPr>
            <p:nvPr/>
          </p:nvSpPr>
          <p:spPr bwMode="auto">
            <a:xfrm>
              <a:off x="1409" y="1694"/>
              <a:ext cx="1" cy="24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17" name="Freeform 42"/>
            <p:cNvSpPr>
              <a:spLocks/>
            </p:cNvSpPr>
            <p:nvPr/>
          </p:nvSpPr>
          <p:spPr bwMode="auto">
            <a:xfrm>
              <a:off x="1368" y="1581"/>
              <a:ext cx="82" cy="123"/>
            </a:xfrm>
            <a:custGeom>
              <a:avLst/>
              <a:gdLst>
                <a:gd name="T0" fmla="*/ 0 w 82"/>
                <a:gd name="T1" fmla="*/ 123 h 123"/>
                <a:gd name="T2" fmla="*/ 41 w 82"/>
                <a:gd name="T3" fmla="*/ 0 h 123"/>
                <a:gd name="T4" fmla="*/ 82 w 82"/>
                <a:gd name="T5" fmla="*/ 123 h 123"/>
                <a:gd name="T6" fmla="*/ 0 w 82"/>
                <a:gd name="T7" fmla="*/ 123 h 123"/>
                <a:gd name="T8" fmla="*/ 0 60000 65536"/>
                <a:gd name="T9" fmla="*/ 0 60000 65536"/>
                <a:gd name="T10" fmla="*/ 0 60000 65536"/>
                <a:gd name="T11" fmla="*/ 0 60000 65536"/>
                <a:gd name="T12" fmla="*/ 0 w 82"/>
                <a:gd name="T13" fmla="*/ 0 h 123"/>
                <a:gd name="T14" fmla="*/ 82 w 82"/>
                <a:gd name="T15" fmla="*/ 123 h 123"/>
              </a:gdLst>
              <a:ahLst/>
              <a:cxnLst>
                <a:cxn ang="T8">
                  <a:pos x="T0" y="T1"/>
                </a:cxn>
                <a:cxn ang="T9">
                  <a:pos x="T2" y="T3"/>
                </a:cxn>
                <a:cxn ang="T10">
                  <a:pos x="T4" y="T5"/>
                </a:cxn>
                <a:cxn ang="T11">
                  <a:pos x="T6" y="T7"/>
                </a:cxn>
              </a:cxnLst>
              <a:rect l="T12" t="T13" r="T14" b="T15"/>
              <a:pathLst>
                <a:path w="82" h="123">
                  <a:moveTo>
                    <a:pt x="0" y="123"/>
                  </a:moveTo>
                  <a:lnTo>
                    <a:pt x="41" y="0"/>
                  </a:lnTo>
                  <a:lnTo>
                    <a:pt x="82" y="123"/>
                  </a:lnTo>
                  <a:lnTo>
                    <a:pt x="0"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18" name="Line 43"/>
            <p:cNvSpPr>
              <a:spLocks noChangeShapeType="1"/>
            </p:cNvSpPr>
            <p:nvPr/>
          </p:nvSpPr>
          <p:spPr bwMode="auto">
            <a:xfrm>
              <a:off x="1688" y="1636"/>
              <a:ext cx="532" cy="30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19" name="Freeform 44"/>
            <p:cNvSpPr>
              <a:spLocks/>
            </p:cNvSpPr>
            <p:nvPr/>
          </p:nvSpPr>
          <p:spPr bwMode="auto">
            <a:xfrm>
              <a:off x="1590" y="1581"/>
              <a:ext cx="127" cy="96"/>
            </a:xfrm>
            <a:custGeom>
              <a:avLst/>
              <a:gdLst>
                <a:gd name="T0" fmla="*/ 86 w 127"/>
                <a:gd name="T1" fmla="*/ 96 h 96"/>
                <a:gd name="T2" fmla="*/ 0 w 127"/>
                <a:gd name="T3" fmla="*/ 0 h 96"/>
                <a:gd name="T4" fmla="*/ 127 w 127"/>
                <a:gd name="T5" fmla="*/ 24 h 96"/>
                <a:gd name="T6" fmla="*/ 86 w 127"/>
                <a:gd name="T7" fmla="*/ 96 h 96"/>
                <a:gd name="T8" fmla="*/ 0 60000 65536"/>
                <a:gd name="T9" fmla="*/ 0 60000 65536"/>
                <a:gd name="T10" fmla="*/ 0 60000 65536"/>
                <a:gd name="T11" fmla="*/ 0 60000 65536"/>
                <a:gd name="T12" fmla="*/ 0 w 127"/>
                <a:gd name="T13" fmla="*/ 0 h 96"/>
                <a:gd name="T14" fmla="*/ 127 w 127"/>
                <a:gd name="T15" fmla="*/ 96 h 96"/>
              </a:gdLst>
              <a:ahLst/>
              <a:cxnLst>
                <a:cxn ang="T8">
                  <a:pos x="T0" y="T1"/>
                </a:cxn>
                <a:cxn ang="T9">
                  <a:pos x="T2" y="T3"/>
                </a:cxn>
                <a:cxn ang="T10">
                  <a:pos x="T4" y="T5"/>
                </a:cxn>
                <a:cxn ang="T11">
                  <a:pos x="T6" y="T7"/>
                </a:cxn>
              </a:cxnLst>
              <a:rect l="T12" t="T13" r="T14" b="T15"/>
              <a:pathLst>
                <a:path w="127" h="96">
                  <a:moveTo>
                    <a:pt x="86" y="96"/>
                  </a:moveTo>
                  <a:lnTo>
                    <a:pt x="0" y="0"/>
                  </a:lnTo>
                  <a:lnTo>
                    <a:pt x="127" y="24"/>
                  </a:lnTo>
                  <a:lnTo>
                    <a:pt x="86"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20" name="Line 45"/>
            <p:cNvSpPr>
              <a:spLocks noChangeShapeType="1"/>
            </p:cNvSpPr>
            <p:nvPr/>
          </p:nvSpPr>
          <p:spPr bwMode="auto">
            <a:xfrm>
              <a:off x="3390" y="1694"/>
              <a:ext cx="1" cy="247"/>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21" name="Freeform 46"/>
            <p:cNvSpPr>
              <a:spLocks/>
            </p:cNvSpPr>
            <p:nvPr/>
          </p:nvSpPr>
          <p:spPr bwMode="auto">
            <a:xfrm>
              <a:off x="3349" y="1581"/>
              <a:ext cx="82" cy="123"/>
            </a:xfrm>
            <a:custGeom>
              <a:avLst/>
              <a:gdLst>
                <a:gd name="T0" fmla="*/ 0 w 82"/>
                <a:gd name="T1" fmla="*/ 123 h 123"/>
                <a:gd name="T2" fmla="*/ 41 w 82"/>
                <a:gd name="T3" fmla="*/ 0 h 123"/>
                <a:gd name="T4" fmla="*/ 82 w 82"/>
                <a:gd name="T5" fmla="*/ 123 h 123"/>
                <a:gd name="T6" fmla="*/ 0 w 82"/>
                <a:gd name="T7" fmla="*/ 123 h 123"/>
                <a:gd name="T8" fmla="*/ 0 60000 65536"/>
                <a:gd name="T9" fmla="*/ 0 60000 65536"/>
                <a:gd name="T10" fmla="*/ 0 60000 65536"/>
                <a:gd name="T11" fmla="*/ 0 60000 65536"/>
                <a:gd name="T12" fmla="*/ 0 w 82"/>
                <a:gd name="T13" fmla="*/ 0 h 123"/>
                <a:gd name="T14" fmla="*/ 82 w 82"/>
                <a:gd name="T15" fmla="*/ 123 h 123"/>
              </a:gdLst>
              <a:ahLst/>
              <a:cxnLst>
                <a:cxn ang="T8">
                  <a:pos x="T0" y="T1"/>
                </a:cxn>
                <a:cxn ang="T9">
                  <a:pos x="T2" y="T3"/>
                </a:cxn>
                <a:cxn ang="T10">
                  <a:pos x="T4" y="T5"/>
                </a:cxn>
                <a:cxn ang="T11">
                  <a:pos x="T6" y="T7"/>
                </a:cxn>
              </a:cxnLst>
              <a:rect l="T12" t="T13" r="T14" b="T15"/>
              <a:pathLst>
                <a:path w="82" h="123">
                  <a:moveTo>
                    <a:pt x="0" y="123"/>
                  </a:moveTo>
                  <a:lnTo>
                    <a:pt x="41" y="0"/>
                  </a:lnTo>
                  <a:lnTo>
                    <a:pt x="82" y="123"/>
                  </a:lnTo>
                  <a:lnTo>
                    <a:pt x="0"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22" name="Line 47"/>
            <p:cNvSpPr>
              <a:spLocks noChangeShapeType="1"/>
            </p:cNvSpPr>
            <p:nvPr/>
          </p:nvSpPr>
          <p:spPr bwMode="auto">
            <a:xfrm flipH="1">
              <a:off x="2489" y="1631"/>
              <a:ext cx="619" cy="31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23" name="Freeform 48"/>
            <p:cNvSpPr>
              <a:spLocks/>
            </p:cNvSpPr>
            <p:nvPr/>
          </p:nvSpPr>
          <p:spPr bwMode="auto">
            <a:xfrm>
              <a:off x="3081" y="1581"/>
              <a:ext cx="129" cy="91"/>
            </a:xfrm>
            <a:custGeom>
              <a:avLst/>
              <a:gdLst>
                <a:gd name="T0" fmla="*/ 0 w 129"/>
                <a:gd name="T1" fmla="*/ 18 h 91"/>
                <a:gd name="T2" fmla="*/ 129 w 129"/>
                <a:gd name="T3" fmla="*/ 0 h 91"/>
                <a:gd name="T4" fmla="*/ 36 w 129"/>
                <a:gd name="T5" fmla="*/ 91 h 91"/>
                <a:gd name="T6" fmla="*/ 0 w 129"/>
                <a:gd name="T7" fmla="*/ 18 h 91"/>
                <a:gd name="T8" fmla="*/ 0 60000 65536"/>
                <a:gd name="T9" fmla="*/ 0 60000 65536"/>
                <a:gd name="T10" fmla="*/ 0 60000 65536"/>
                <a:gd name="T11" fmla="*/ 0 60000 65536"/>
                <a:gd name="T12" fmla="*/ 0 w 129"/>
                <a:gd name="T13" fmla="*/ 0 h 91"/>
                <a:gd name="T14" fmla="*/ 129 w 129"/>
                <a:gd name="T15" fmla="*/ 91 h 91"/>
              </a:gdLst>
              <a:ahLst/>
              <a:cxnLst>
                <a:cxn ang="T8">
                  <a:pos x="T0" y="T1"/>
                </a:cxn>
                <a:cxn ang="T9">
                  <a:pos x="T2" y="T3"/>
                </a:cxn>
                <a:cxn ang="T10">
                  <a:pos x="T4" y="T5"/>
                </a:cxn>
                <a:cxn ang="T11">
                  <a:pos x="T6" y="T7"/>
                </a:cxn>
              </a:cxnLst>
              <a:rect l="T12" t="T13" r="T14" b="T15"/>
              <a:pathLst>
                <a:path w="129" h="91">
                  <a:moveTo>
                    <a:pt x="0" y="18"/>
                  </a:moveTo>
                  <a:lnTo>
                    <a:pt x="129" y="0"/>
                  </a:lnTo>
                  <a:lnTo>
                    <a:pt x="36" y="91"/>
                  </a:lnTo>
                  <a:lnTo>
                    <a:pt x="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24" name="Line 49"/>
            <p:cNvSpPr>
              <a:spLocks noChangeShapeType="1"/>
            </p:cNvSpPr>
            <p:nvPr/>
          </p:nvSpPr>
          <p:spPr bwMode="auto">
            <a:xfrm flipH="1">
              <a:off x="959" y="2579"/>
              <a:ext cx="212" cy="353"/>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25" name="Freeform 50"/>
            <p:cNvSpPr>
              <a:spLocks/>
            </p:cNvSpPr>
            <p:nvPr/>
          </p:nvSpPr>
          <p:spPr bwMode="auto">
            <a:xfrm>
              <a:off x="1131" y="2481"/>
              <a:ext cx="98" cy="129"/>
            </a:xfrm>
            <a:custGeom>
              <a:avLst/>
              <a:gdLst>
                <a:gd name="T0" fmla="*/ 0 w 98"/>
                <a:gd name="T1" fmla="*/ 86 h 129"/>
                <a:gd name="T2" fmla="*/ 98 w 98"/>
                <a:gd name="T3" fmla="*/ 0 h 129"/>
                <a:gd name="T4" fmla="*/ 70 w 98"/>
                <a:gd name="T5" fmla="*/ 129 h 129"/>
                <a:gd name="T6" fmla="*/ 0 w 98"/>
                <a:gd name="T7" fmla="*/ 86 h 129"/>
                <a:gd name="T8" fmla="*/ 0 60000 65536"/>
                <a:gd name="T9" fmla="*/ 0 60000 65536"/>
                <a:gd name="T10" fmla="*/ 0 60000 65536"/>
                <a:gd name="T11" fmla="*/ 0 60000 65536"/>
                <a:gd name="T12" fmla="*/ 0 w 98"/>
                <a:gd name="T13" fmla="*/ 0 h 129"/>
                <a:gd name="T14" fmla="*/ 98 w 98"/>
                <a:gd name="T15" fmla="*/ 129 h 129"/>
              </a:gdLst>
              <a:ahLst/>
              <a:cxnLst>
                <a:cxn ang="T8">
                  <a:pos x="T0" y="T1"/>
                </a:cxn>
                <a:cxn ang="T9">
                  <a:pos x="T2" y="T3"/>
                </a:cxn>
                <a:cxn ang="T10">
                  <a:pos x="T4" y="T5"/>
                </a:cxn>
                <a:cxn ang="T11">
                  <a:pos x="T6" y="T7"/>
                </a:cxn>
              </a:cxnLst>
              <a:rect l="T12" t="T13" r="T14" b="T15"/>
              <a:pathLst>
                <a:path w="98" h="129">
                  <a:moveTo>
                    <a:pt x="0" y="86"/>
                  </a:moveTo>
                  <a:lnTo>
                    <a:pt x="98" y="0"/>
                  </a:lnTo>
                  <a:lnTo>
                    <a:pt x="70" y="129"/>
                  </a:lnTo>
                  <a:lnTo>
                    <a:pt x="0"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26" name="Line 51"/>
            <p:cNvSpPr>
              <a:spLocks noChangeShapeType="1"/>
            </p:cNvSpPr>
            <p:nvPr/>
          </p:nvSpPr>
          <p:spPr bwMode="auto">
            <a:xfrm flipH="1">
              <a:off x="1139" y="2523"/>
              <a:ext cx="1065" cy="409"/>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27" name="Freeform 52"/>
            <p:cNvSpPr>
              <a:spLocks/>
            </p:cNvSpPr>
            <p:nvPr/>
          </p:nvSpPr>
          <p:spPr bwMode="auto">
            <a:xfrm>
              <a:off x="2180" y="2481"/>
              <a:ext cx="130" cy="83"/>
            </a:xfrm>
            <a:custGeom>
              <a:avLst/>
              <a:gdLst>
                <a:gd name="T0" fmla="*/ 0 w 130"/>
                <a:gd name="T1" fmla="*/ 7 h 83"/>
                <a:gd name="T2" fmla="*/ 130 w 130"/>
                <a:gd name="T3" fmla="*/ 0 h 83"/>
                <a:gd name="T4" fmla="*/ 29 w 130"/>
                <a:gd name="T5" fmla="*/ 83 h 83"/>
                <a:gd name="T6" fmla="*/ 0 w 130"/>
                <a:gd name="T7" fmla="*/ 7 h 83"/>
                <a:gd name="T8" fmla="*/ 0 60000 65536"/>
                <a:gd name="T9" fmla="*/ 0 60000 65536"/>
                <a:gd name="T10" fmla="*/ 0 60000 65536"/>
                <a:gd name="T11" fmla="*/ 0 60000 65536"/>
                <a:gd name="T12" fmla="*/ 0 w 130"/>
                <a:gd name="T13" fmla="*/ 0 h 83"/>
                <a:gd name="T14" fmla="*/ 130 w 130"/>
                <a:gd name="T15" fmla="*/ 83 h 83"/>
              </a:gdLst>
              <a:ahLst/>
              <a:cxnLst>
                <a:cxn ang="T8">
                  <a:pos x="T0" y="T1"/>
                </a:cxn>
                <a:cxn ang="T9">
                  <a:pos x="T2" y="T3"/>
                </a:cxn>
                <a:cxn ang="T10">
                  <a:pos x="T4" y="T5"/>
                </a:cxn>
                <a:cxn ang="T11">
                  <a:pos x="T6" y="T7"/>
                </a:cxn>
              </a:cxnLst>
              <a:rect l="T12" t="T13" r="T14" b="T15"/>
              <a:pathLst>
                <a:path w="130" h="83">
                  <a:moveTo>
                    <a:pt x="0" y="7"/>
                  </a:moveTo>
                  <a:lnTo>
                    <a:pt x="130" y="0"/>
                  </a:lnTo>
                  <a:lnTo>
                    <a:pt x="29" y="83"/>
                  </a:lnTo>
                  <a:lnTo>
                    <a:pt x="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28" name="Line 53"/>
            <p:cNvSpPr>
              <a:spLocks noChangeShapeType="1"/>
            </p:cNvSpPr>
            <p:nvPr/>
          </p:nvSpPr>
          <p:spPr bwMode="auto">
            <a:xfrm flipH="1" flipV="1">
              <a:off x="1468" y="2579"/>
              <a:ext cx="212" cy="353"/>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29" name="Freeform 54"/>
            <p:cNvSpPr>
              <a:spLocks/>
            </p:cNvSpPr>
            <p:nvPr/>
          </p:nvSpPr>
          <p:spPr bwMode="auto">
            <a:xfrm>
              <a:off x="1409" y="2481"/>
              <a:ext cx="99" cy="129"/>
            </a:xfrm>
            <a:custGeom>
              <a:avLst/>
              <a:gdLst>
                <a:gd name="T0" fmla="*/ 29 w 99"/>
                <a:gd name="T1" fmla="*/ 129 h 129"/>
                <a:gd name="T2" fmla="*/ 0 w 99"/>
                <a:gd name="T3" fmla="*/ 0 h 129"/>
                <a:gd name="T4" fmla="*/ 99 w 99"/>
                <a:gd name="T5" fmla="*/ 86 h 129"/>
                <a:gd name="T6" fmla="*/ 29 w 99"/>
                <a:gd name="T7" fmla="*/ 129 h 129"/>
                <a:gd name="T8" fmla="*/ 0 60000 65536"/>
                <a:gd name="T9" fmla="*/ 0 60000 65536"/>
                <a:gd name="T10" fmla="*/ 0 60000 65536"/>
                <a:gd name="T11" fmla="*/ 0 60000 65536"/>
                <a:gd name="T12" fmla="*/ 0 w 99"/>
                <a:gd name="T13" fmla="*/ 0 h 129"/>
                <a:gd name="T14" fmla="*/ 99 w 99"/>
                <a:gd name="T15" fmla="*/ 129 h 129"/>
              </a:gdLst>
              <a:ahLst/>
              <a:cxnLst>
                <a:cxn ang="T8">
                  <a:pos x="T0" y="T1"/>
                </a:cxn>
                <a:cxn ang="T9">
                  <a:pos x="T2" y="T3"/>
                </a:cxn>
                <a:cxn ang="T10">
                  <a:pos x="T4" y="T5"/>
                </a:cxn>
                <a:cxn ang="T11">
                  <a:pos x="T6" y="T7"/>
                </a:cxn>
              </a:cxnLst>
              <a:rect l="T12" t="T13" r="T14" b="T15"/>
              <a:pathLst>
                <a:path w="99" h="129">
                  <a:moveTo>
                    <a:pt x="29" y="129"/>
                  </a:moveTo>
                  <a:lnTo>
                    <a:pt x="0" y="0"/>
                  </a:lnTo>
                  <a:lnTo>
                    <a:pt x="99" y="86"/>
                  </a:lnTo>
                  <a:lnTo>
                    <a:pt x="29" y="1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30" name="Line 55"/>
            <p:cNvSpPr>
              <a:spLocks noChangeShapeType="1"/>
            </p:cNvSpPr>
            <p:nvPr/>
          </p:nvSpPr>
          <p:spPr bwMode="auto">
            <a:xfrm flipV="1">
              <a:off x="1770" y="2547"/>
              <a:ext cx="538" cy="38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31" name="Freeform 56"/>
            <p:cNvSpPr>
              <a:spLocks/>
            </p:cNvSpPr>
            <p:nvPr/>
          </p:nvSpPr>
          <p:spPr bwMode="auto">
            <a:xfrm>
              <a:off x="2275" y="2481"/>
              <a:ext cx="125" cy="106"/>
            </a:xfrm>
            <a:custGeom>
              <a:avLst/>
              <a:gdLst>
                <a:gd name="T0" fmla="*/ 0 w 125"/>
                <a:gd name="T1" fmla="*/ 39 h 106"/>
                <a:gd name="T2" fmla="*/ 125 w 125"/>
                <a:gd name="T3" fmla="*/ 0 h 106"/>
                <a:gd name="T4" fmla="*/ 48 w 125"/>
                <a:gd name="T5" fmla="*/ 106 h 106"/>
                <a:gd name="T6" fmla="*/ 0 w 125"/>
                <a:gd name="T7" fmla="*/ 39 h 106"/>
                <a:gd name="T8" fmla="*/ 0 60000 65536"/>
                <a:gd name="T9" fmla="*/ 0 60000 65536"/>
                <a:gd name="T10" fmla="*/ 0 60000 65536"/>
                <a:gd name="T11" fmla="*/ 0 60000 65536"/>
                <a:gd name="T12" fmla="*/ 0 w 125"/>
                <a:gd name="T13" fmla="*/ 0 h 106"/>
                <a:gd name="T14" fmla="*/ 125 w 125"/>
                <a:gd name="T15" fmla="*/ 106 h 106"/>
              </a:gdLst>
              <a:ahLst/>
              <a:cxnLst>
                <a:cxn ang="T8">
                  <a:pos x="T0" y="T1"/>
                </a:cxn>
                <a:cxn ang="T9">
                  <a:pos x="T2" y="T3"/>
                </a:cxn>
                <a:cxn ang="T10">
                  <a:pos x="T4" y="T5"/>
                </a:cxn>
                <a:cxn ang="T11">
                  <a:pos x="T6" y="T7"/>
                </a:cxn>
              </a:cxnLst>
              <a:rect l="T12" t="T13" r="T14" b="T15"/>
              <a:pathLst>
                <a:path w="125" h="106">
                  <a:moveTo>
                    <a:pt x="0" y="39"/>
                  </a:moveTo>
                  <a:lnTo>
                    <a:pt x="125" y="0"/>
                  </a:lnTo>
                  <a:lnTo>
                    <a:pt x="48" y="106"/>
                  </a:lnTo>
                  <a:lnTo>
                    <a:pt x="0"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32" name="Line 57"/>
            <p:cNvSpPr>
              <a:spLocks noChangeShapeType="1"/>
            </p:cNvSpPr>
            <p:nvPr/>
          </p:nvSpPr>
          <p:spPr bwMode="auto">
            <a:xfrm flipV="1">
              <a:off x="2400" y="2593"/>
              <a:ext cx="68" cy="339"/>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33" name="Freeform 58"/>
            <p:cNvSpPr>
              <a:spLocks/>
            </p:cNvSpPr>
            <p:nvPr/>
          </p:nvSpPr>
          <p:spPr bwMode="auto">
            <a:xfrm>
              <a:off x="2425" y="2481"/>
              <a:ext cx="81" cy="130"/>
            </a:xfrm>
            <a:custGeom>
              <a:avLst/>
              <a:gdLst>
                <a:gd name="T0" fmla="*/ 0 w 81"/>
                <a:gd name="T1" fmla="*/ 113 h 130"/>
                <a:gd name="T2" fmla="*/ 64 w 81"/>
                <a:gd name="T3" fmla="*/ 0 h 130"/>
                <a:gd name="T4" fmla="*/ 81 w 81"/>
                <a:gd name="T5" fmla="*/ 130 h 130"/>
                <a:gd name="T6" fmla="*/ 0 w 81"/>
                <a:gd name="T7" fmla="*/ 113 h 130"/>
                <a:gd name="T8" fmla="*/ 0 60000 65536"/>
                <a:gd name="T9" fmla="*/ 0 60000 65536"/>
                <a:gd name="T10" fmla="*/ 0 60000 65536"/>
                <a:gd name="T11" fmla="*/ 0 60000 65536"/>
                <a:gd name="T12" fmla="*/ 0 w 81"/>
                <a:gd name="T13" fmla="*/ 0 h 130"/>
                <a:gd name="T14" fmla="*/ 81 w 81"/>
                <a:gd name="T15" fmla="*/ 130 h 130"/>
              </a:gdLst>
              <a:ahLst/>
              <a:cxnLst>
                <a:cxn ang="T8">
                  <a:pos x="T0" y="T1"/>
                </a:cxn>
                <a:cxn ang="T9">
                  <a:pos x="T2" y="T3"/>
                </a:cxn>
                <a:cxn ang="T10">
                  <a:pos x="T4" y="T5"/>
                </a:cxn>
                <a:cxn ang="T11">
                  <a:pos x="T6" y="T7"/>
                </a:cxn>
              </a:cxnLst>
              <a:rect l="T12" t="T13" r="T14" b="T15"/>
              <a:pathLst>
                <a:path w="81" h="130">
                  <a:moveTo>
                    <a:pt x="0" y="113"/>
                  </a:moveTo>
                  <a:lnTo>
                    <a:pt x="64" y="0"/>
                  </a:lnTo>
                  <a:lnTo>
                    <a:pt x="81" y="130"/>
                  </a:lnTo>
                  <a:lnTo>
                    <a:pt x="0"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34" name="Line 59"/>
            <p:cNvSpPr>
              <a:spLocks noChangeShapeType="1"/>
            </p:cNvSpPr>
            <p:nvPr/>
          </p:nvSpPr>
          <p:spPr bwMode="auto">
            <a:xfrm>
              <a:off x="2660" y="2562"/>
              <a:ext cx="369" cy="370"/>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35" name="Freeform 60"/>
            <p:cNvSpPr>
              <a:spLocks/>
            </p:cNvSpPr>
            <p:nvPr/>
          </p:nvSpPr>
          <p:spPr bwMode="auto">
            <a:xfrm>
              <a:off x="2579" y="2481"/>
              <a:ext cx="118" cy="118"/>
            </a:xfrm>
            <a:custGeom>
              <a:avLst/>
              <a:gdLst>
                <a:gd name="T0" fmla="*/ 58 w 118"/>
                <a:gd name="T1" fmla="*/ 118 h 118"/>
                <a:gd name="T2" fmla="*/ 0 w 118"/>
                <a:gd name="T3" fmla="*/ 0 h 118"/>
                <a:gd name="T4" fmla="*/ 118 w 118"/>
                <a:gd name="T5" fmla="*/ 58 h 118"/>
                <a:gd name="T6" fmla="*/ 58 w 118"/>
                <a:gd name="T7" fmla="*/ 118 h 118"/>
                <a:gd name="T8" fmla="*/ 0 60000 65536"/>
                <a:gd name="T9" fmla="*/ 0 60000 65536"/>
                <a:gd name="T10" fmla="*/ 0 60000 65536"/>
                <a:gd name="T11" fmla="*/ 0 60000 65536"/>
                <a:gd name="T12" fmla="*/ 0 w 118"/>
                <a:gd name="T13" fmla="*/ 0 h 118"/>
                <a:gd name="T14" fmla="*/ 118 w 118"/>
                <a:gd name="T15" fmla="*/ 118 h 118"/>
              </a:gdLst>
              <a:ahLst/>
              <a:cxnLst>
                <a:cxn ang="T8">
                  <a:pos x="T0" y="T1"/>
                </a:cxn>
                <a:cxn ang="T9">
                  <a:pos x="T2" y="T3"/>
                </a:cxn>
                <a:cxn ang="T10">
                  <a:pos x="T4" y="T5"/>
                </a:cxn>
                <a:cxn ang="T11">
                  <a:pos x="T6" y="T7"/>
                </a:cxn>
              </a:cxnLst>
              <a:rect l="T12" t="T13" r="T14" b="T15"/>
              <a:pathLst>
                <a:path w="118" h="118">
                  <a:moveTo>
                    <a:pt x="58" y="118"/>
                  </a:moveTo>
                  <a:lnTo>
                    <a:pt x="0" y="0"/>
                  </a:lnTo>
                  <a:lnTo>
                    <a:pt x="118" y="58"/>
                  </a:lnTo>
                  <a:lnTo>
                    <a:pt x="58" y="1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36" name="Line 61"/>
            <p:cNvSpPr>
              <a:spLocks noChangeShapeType="1"/>
            </p:cNvSpPr>
            <p:nvPr/>
          </p:nvSpPr>
          <p:spPr bwMode="auto">
            <a:xfrm flipH="1">
              <a:off x="3119" y="2587"/>
              <a:ext cx="139" cy="345"/>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37" name="Freeform 62"/>
            <p:cNvSpPr>
              <a:spLocks/>
            </p:cNvSpPr>
            <p:nvPr/>
          </p:nvSpPr>
          <p:spPr bwMode="auto">
            <a:xfrm>
              <a:off x="3215" y="2481"/>
              <a:ext cx="85" cy="130"/>
            </a:xfrm>
            <a:custGeom>
              <a:avLst/>
              <a:gdLst>
                <a:gd name="T0" fmla="*/ 0 w 85"/>
                <a:gd name="T1" fmla="*/ 100 h 130"/>
                <a:gd name="T2" fmla="*/ 85 w 85"/>
                <a:gd name="T3" fmla="*/ 0 h 130"/>
                <a:gd name="T4" fmla="*/ 78 w 85"/>
                <a:gd name="T5" fmla="*/ 130 h 130"/>
                <a:gd name="T6" fmla="*/ 0 w 85"/>
                <a:gd name="T7" fmla="*/ 100 h 130"/>
                <a:gd name="T8" fmla="*/ 0 60000 65536"/>
                <a:gd name="T9" fmla="*/ 0 60000 65536"/>
                <a:gd name="T10" fmla="*/ 0 60000 65536"/>
                <a:gd name="T11" fmla="*/ 0 60000 65536"/>
                <a:gd name="T12" fmla="*/ 0 w 85"/>
                <a:gd name="T13" fmla="*/ 0 h 130"/>
                <a:gd name="T14" fmla="*/ 85 w 85"/>
                <a:gd name="T15" fmla="*/ 130 h 130"/>
              </a:gdLst>
              <a:ahLst/>
              <a:cxnLst>
                <a:cxn ang="T8">
                  <a:pos x="T0" y="T1"/>
                </a:cxn>
                <a:cxn ang="T9">
                  <a:pos x="T2" y="T3"/>
                </a:cxn>
                <a:cxn ang="T10">
                  <a:pos x="T4" y="T5"/>
                </a:cxn>
                <a:cxn ang="T11">
                  <a:pos x="T6" y="T7"/>
                </a:cxn>
              </a:cxnLst>
              <a:rect l="T12" t="T13" r="T14" b="T15"/>
              <a:pathLst>
                <a:path w="85" h="130">
                  <a:moveTo>
                    <a:pt x="0" y="100"/>
                  </a:moveTo>
                  <a:lnTo>
                    <a:pt x="85" y="0"/>
                  </a:lnTo>
                  <a:lnTo>
                    <a:pt x="78" y="130"/>
                  </a:lnTo>
                  <a:lnTo>
                    <a:pt x="0"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58438" name="Line 63"/>
            <p:cNvSpPr>
              <a:spLocks noChangeShapeType="1"/>
            </p:cNvSpPr>
            <p:nvPr/>
          </p:nvSpPr>
          <p:spPr bwMode="auto">
            <a:xfrm>
              <a:off x="3550" y="2570"/>
              <a:ext cx="290" cy="362"/>
            </a:xfrm>
            <a:prstGeom prst="line">
              <a:avLst/>
            </a:prstGeom>
            <a:noFill/>
            <a:ln w="14288">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8439" name="Freeform 64"/>
            <p:cNvSpPr>
              <a:spLocks/>
            </p:cNvSpPr>
            <p:nvPr/>
          </p:nvSpPr>
          <p:spPr bwMode="auto">
            <a:xfrm>
              <a:off x="3480" y="2481"/>
              <a:ext cx="108" cy="123"/>
            </a:xfrm>
            <a:custGeom>
              <a:avLst/>
              <a:gdLst>
                <a:gd name="T0" fmla="*/ 44 w 108"/>
                <a:gd name="T1" fmla="*/ 123 h 123"/>
                <a:gd name="T2" fmla="*/ 0 w 108"/>
                <a:gd name="T3" fmla="*/ 0 h 123"/>
                <a:gd name="T4" fmla="*/ 108 w 108"/>
                <a:gd name="T5" fmla="*/ 72 h 123"/>
                <a:gd name="T6" fmla="*/ 44 w 108"/>
                <a:gd name="T7" fmla="*/ 123 h 123"/>
                <a:gd name="T8" fmla="*/ 0 60000 65536"/>
                <a:gd name="T9" fmla="*/ 0 60000 65536"/>
                <a:gd name="T10" fmla="*/ 0 60000 65536"/>
                <a:gd name="T11" fmla="*/ 0 60000 65536"/>
                <a:gd name="T12" fmla="*/ 0 w 108"/>
                <a:gd name="T13" fmla="*/ 0 h 123"/>
                <a:gd name="T14" fmla="*/ 108 w 108"/>
                <a:gd name="T15" fmla="*/ 123 h 123"/>
              </a:gdLst>
              <a:ahLst/>
              <a:cxnLst>
                <a:cxn ang="T8">
                  <a:pos x="T0" y="T1"/>
                </a:cxn>
                <a:cxn ang="T9">
                  <a:pos x="T2" y="T3"/>
                </a:cxn>
                <a:cxn ang="T10">
                  <a:pos x="T4" y="T5"/>
                </a:cxn>
                <a:cxn ang="T11">
                  <a:pos x="T6" y="T7"/>
                </a:cxn>
              </a:cxnLst>
              <a:rect l="T12" t="T13" r="T14" b="T15"/>
              <a:pathLst>
                <a:path w="108" h="123">
                  <a:moveTo>
                    <a:pt x="44" y="123"/>
                  </a:moveTo>
                  <a:lnTo>
                    <a:pt x="0" y="0"/>
                  </a:lnTo>
                  <a:lnTo>
                    <a:pt x="108" y="72"/>
                  </a:lnTo>
                  <a:lnTo>
                    <a:pt x="44" y="1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grpSp>
      <p:grpSp>
        <p:nvGrpSpPr>
          <p:cNvPr id="58372" name="Group 65"/>
          <p:cNvGrpSpPr>
            <a:grpSpLocks/>
          </p:cNvGrpSpPr>
          <p:nvPr/>
        </p:nvGrpSpPr>
        <p:grpSpPr bwMode="auto">
          <a:xfrm>
            <a:off x="368300" y="1951038"/>
            <a:ext cx="1395413" cy="3248025"/>
            <a:chOff x="4584" y="949"/>
            <a:chExt cx="952" cy="2047"/>
          </a:xfrm>
        </p:grpSpPr>
        <p:sp>
          <p:nvSpPr>
            <p:cNvPr id="58377" name="Freeform 66"/>
            <p:cNvSpPr>
              <a:spLocks/>
            </p:cNvSpPr>
            <p:nvPr/>
          </p:nvSpPr>
          <p:spPr bwMode="auto">
            <a:xfrm>
              <a:off x="4758" y="949"/>
              <a:ext cx="504" cy="1803"/>
            </a:xfrm>
            <a:custGeom>
              <a:avLst/>
              <a:gdLst>
                <a:gd name="T0" fmla="*/ 253 w 504"/>
                <a:gd name="T1" fmla="*/ 0 h 1803"/>
                <a:gd name="T2" fmla="*/ 0 w 504"/>
                <a:gd name="T3" fmla="*/ 253 h 1803"/>
                <a:gd name="T4" fmla="*/ 166 w 504"/>
                <a:gd name="T5" fmla="*/ 253 h 1803"/>
                <a:gd name="T6" fmla="*/ 166 w 504"/>
                <a:gd name="T7" fmla="*/ 1803 h 1803"/>
                <a:gd name="T8" fmla="*/ 338 w 504"/>
                <a:gd name="T9" fmla="*/ 1803 h 1803"/>
                <a:gd name="T10" fmla="*/ 338 w 504"/>
                <a:gd name="T11" fmla="*/ 253 h 1803"/>
                <a:gd name="T12" fmla="*/ 504 w 504"/>
                <a:gd name="T13" fmla="*/ 253 h 1803"/>
                <a:gd name="T14" fmla="*/ 253 w 504"/>
                <a:gd name="T15" fmla="*/ 0 h 1803"/>
                <a:gd name="T16" fmla="*/ 0 60000 65536"/>
                <a:gd name="T17" fmla="*/ 0 60000 65536"/>
                <a:gd name="T18" fmla="*/ 0 60000 65536"/>
                <a:gd name="T19" fmla="*/ 0 60000 65536"/>
                <a:gd name="T20" fmla="*/ 0 60000 65536"/>
                <a:gd name="T21" fmla="*/ 0 60000 65536"/>
                <a:gd name="T22" fmla="*/ 0 60000 65536"/>
                <a:gd name="T23" fmla="*/ 0 60000 65536"/>
                <a:gd name="T24" fmla="*/ 0 w 504"/>
                <a:gd name="T25" fmla="*/ 0 h 1803"/>
                <a:gd name="T26" fmla="*/ 504 w 504"/>
                <a:gd name="T27" fmla="*/ 1803 h 18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04" h="1803">
                  <a:moveTo>
                    <a:pt x="253" y="0"/>
                  </a:moveTo>
                  <a:lnTo>
                    <a:pt x="0" y="253"/>
                  </a:lnTo>
                  <a:lnTo>
                    <a:pt x="166" y="253"/>
                  </a:lnTo>
                  <a:lnTo>
                    <a:pt x="166" y="1803"/>
                  </a:lnTo>
                  <a:lnTo>
                    <a:pt x="338" y="1803"/>
                  </a:lnTo>
                  <a:lnTo>
                    <a:pt x="338" y="253"/>
                  </a:lnTo>
                  <a:lnTo>
                    <a:pt x="504" y="253"/>
                  </a:lnTo>
                  <a:lnTo>
                    <a:pt x="253" y="0"/>
                  </a:lnTo>
                  <a:close/>
                </a:path>
              </a:pathLst>
            </a:custGeom>
            <a:solidFill>
              <a:srgbClr val="00FF00"/>
            </a:solidFill>
            <a:ln w="4763">
              <a:solidFill>
                <a:srgbClr val="000000"/>
              </a:solidFill>
              <a:prstDash val="solid"/>
              <a:round/>
              <a:headEnd/>
              <a:tailEnd/>
            </a:ln>
          </p:spPr>
          <p:txBody>
            <a:bodyPr/>
            <a:lstStyle/>
            <a:p>
              <a:endParaRPr lang="it-IT"/>
            </a:p>
          </p:txBody>
        </p:sp>
        <p:sp>
          <p:nvSpPr>
            <p:cNvPr id="58378" name="Rectangle 67"/>
            <p:cNvSpPr>
              <a:spLocks noChangeArrowheads="1"/>
            </p:cNvSpPr>
            <p:nvPr/>
          </p:nvSpPr>
          <p:spPr bwMode="auto">
            <a:xfrm>
              <a:off x="4584" y="2870"/>
              <a:ext cx="95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300">
                  <a:solidFill>
                    <a:srgbClr val="000000"/>
                  </a:solidFill>
                </a:rPr>
                <a:t>Integration of parts</a:t>
              </a:r>
              <a:endParaRPr lang="en-US" altLang="it-IT"/>
            </a:p>
          </p:txBody>
        </p:sp>
      </p:grpSp>
      <p:sp>
        <p:nvSpPr>
          <p:cNvPr id="58373" name="AutoShape 68"/>
          <p:cNvSpPr>
            <a:spLocks noChangeArrowheads="1"/>
          </p:cNvSpPr>
          <p:nvPr/>
        </p:nvSpPr>
        <p:spPr bwMode="auto">
          <a:xfrm>
            <a:off x="7512050" y="5232400"/>
            <a:ext cx="1320800" cy="600075"/>
          </a:xfrm>
          <a:prstGeom prst="wedgeRectCallout">
            <a:avLst>
              <a:gd name="adj1" fmla="val -110120"/>
              <a:gd name="adj2" fmla="val -5440"/>
            </a:avLst>
          </a:prstGeom>
          <a:solidFill>
            <a:srgbClr val="FFF6D1"/>
          </a:solidFill>
          <a:ln w="9525">
            <a:solidFill>
              <a:schemeClr val="tx1"/>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Testare unità</a:t>
            </a:r>
            <a:endParaRPr lang="en-US" altLang="it-IT"/>
          </a:p>
        </p:txBody>
      </p:sp>
      <p:sp>
        <p:nvSpPr>
          <p:cNvPr id="58374" name="AutoShape 69"/>
          <p:cNvSpPr>
            <a:spLocks noChangeArrowheads="1"/>
          </p:cNvSpPr>
          <p:nvPr/>
        </p:nvSpPr>
        <p:spPr bwMode="auto">
          <a:xfrm>
            <a:off x="6623050" y="3827463"/>
            <a:ext cx="2354263" cy="708025"/>
          </a:xfrm>
          <a:prstGeom prst="wedgeRectCallout">
            <a:avLst>
              <a:gd name="adj1" fmla="val -74245"/>
              <a:gd name="adj2" fmla="val -18764"/>
            </a:avLst>
          </a:prstGeom>
          <a:solidFill>
            <a:srgbClr val="FFF6D1"/>
          </a:solidFill>
          <a:ln w="9525">
            <a:solidFill>
              <a:schemeClr val="tx1"/>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Integrare unita poi testare funzioni</a:t>
            </a:r>
            <a:endParaRPr lang="en-US" altLang="it-IT"/>
          </a:p>
        </p:txBody>
      </p:sp>
      <p:sp>
        <p:nvSpPr>
          <p:cNvPr id="58375" name="AutoShape 70"/>
          <p:cNvSpPr>
            <a:spLocks noChangeArrowheads="1"/>
          </p:cNvSpPr>
          <p:nvPr/>
        </p:nvSpPr>
        <p:spPr bwMode="auto">
          <a:xfrm>
            <a:off x="6791325" y="2449513"/>
            <a:ext cx="2352675" cy="708025"/>
          </a:xfrm>
          <a:prstGeom prst="wedgeRectCallout">
            <a:avLst>
              <a:gd name="adj1" fmla="val -61222"/>
              <a:gd name="adj2" fmla="val -26630"/>
            </a:avLst>
          </a:prstGeom>
          <a:solidFill>
            <a:srgbClr val="FFF6D1"/>
          </a:solidFill>
          <a:ln w="9525">
            <a:solidFill>
              <a:schemeClr val="tx1"/>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Integrare funzioni poi testare sottosistemi</a:t>
            </a:r>
            <a:endParaRPr lang="en-US" altLang="it-IT"/>
          </a:p>
        </p:txBody>
      </p:sp>
      <p:sp>
        <p:nvSpPr>
          <p:cNvPr id="58376" name="AutoShape 71"/>
          <p:cNvSpPr>
            <a:spLocks noChangeArrowheads="1"/>
          </p:cNvSpPr>
          <p:nvPr/>
        </p:nvSpPr>
        <p:spPr bwMode="auto">
          <a:xfrm>
            <a:off x="6175375" y="1479550"/>
            <a:ext cx="2813050" cy="709613"/>
          </a:xfrm>
          <a:prstGeom prst="wedgeRectCallout">
            <a:avLst>
              <a:gd name="adj1" fmla="val -76250"/>
              <a:gd name="adj2" fmla="val -28653"/>
            </a:avLst>
          </a:prstGeom>
          <a:solidFill>
            <a:srgbClr val="FFF6D1"/>
          </a:solidFill>
          <a:ln w="9525">
            <a:solidFill>
              <a:schemeClr val="tx1"/>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GB" altLang="it-IT"/>
              <a:t>Integrare sottosistemi poi testare sistema completo</a:t>
            </a:r>
            <a:endParaRPr lang="en-US" altLang="it-I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ctrTitle"/>
          </p:nvPr>
        </p:nvSpPr>
        <p:spPr/>
        <p:txBody>
          <a:bodyPr/>
          <a:lstStyle/>
          <a:p>
            <a:r>
              <a:rPr lang="it-IT" altLang="it-IT" smtClean="0"/>
              <a:t>Automazione del testing</a:t>
            </a:r>
            <a:endParaRPr lang="en-US" altLang="it-IT" smtClean="0"/>
          </a:p>
        </p:txBody>
      </p:sp>
      <p:sp>
        <p:nvSpPr>
          <p:cNvPr id="33795" name="Rectangle 5"/>
          <p:cNvSpPr>
            <a:spLocks noGrp="1" noChangeArrowheads="1"/>
          </p:cNvSpPr>
          <p:nvPr>
            <p:ph type="subTitle" idx="1"/>
          </p:nvPr>
        </p:nvSpPr>
        <p:spPr/>
        <p:txBody>
          <a:bodyPr/>
          <a:lstStyle/>
          <a:p>
            <a:pPr>
              <a:defRPr/>
            </a:pPr>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pPr eaLnBrk="1" hangingPunct="1"/>
            <a:r>
              <a:rPr lang="en-US" altLang="it-IT" smtClean="0"/>
              <a:t>Esecuzione dei casi di test</a:t>
            </a:r>
          </a:p>
        </p:txBody>
      </p:sp>
      <p:sp>
        <p:nvSpPr>
          <p:cNvPr id="60419" name="Rectangle 5"/>
          <p:cNvSpPr>
            <a:spLocks noGrp="1" noChangeArrowheads="1"/>
          </p:cNvSpPr>
          <p:nvPr>
            <p:ph type="body" idx="1"/>
          </p:nvPr>
        </p:nvSpPr>
        <p:spPr/>
        <p:txBody>
          <a:bodyPr/>
          <a:lstStyle/>
          <a:p>
            <a:pPr eaLnBrk="1" hangingPunct="1"/>
            <a:r>
              <a:rPr lang="en-US" altLang="it-IT" smtClean="0"/>
              <a:t>Quando si testa un programma </a:t>
            </a:r>
            <a:r>
              <a:rPr lang="en-US" altLang="ja-JP" smtClean="0">
                <a:latin typeface="Arial" pitchFamily="34" charset="0"/>
              </a:rPr>
              <a:t>è</a:t>
            </a:r>
            <a:r>
              <a:rPr lang="en-US" altLang="ja-JP" smtClean="0"/>
              <a:t> importante definire esattamente i risultati attesi</a:t>
            </a:r>
          </a:p>
          <a:p>
            <a:pPr eaLnBrk="1" hangingPunct="1"/>
            <a:r>
              <a:rPr lang="en-US" altLang="ja-JP" smtClean="0"/>
              <a:t>Si parla di </a:t>
            </a:r>
            <a:r>
              <a:rPr lang="en-US" altLang="ja-JP" smtClean="0">
                <a:latin typeface="Arial" pitchFamily="34" charset="0"/>
              </a:rPr>
              <a:t>“</a:t>
            </a:r>
            <a:r>
              <a:rPr lang="en-US" altLang="ja-JP" smtClean="0"/>
              <a:t>oracolo</a:t>
            </a:r>
            <a:r>
              <a:rPr lang="en-US" altLang="ja-JP" smtClean="0">
                <a:latin typeface="Arial" pitchFamily="34" charset="0"/>
              </a:rPr>
              <a:t>”</a:t>
            </a:r>
            <a:endParaRPr lang="en-US" altLang="it-IT" smtClean="0"/>
          </a:p>
          <a:p>
            <a:pPr eaLnBrk="1" hangingPunct="1"/>
            <a:r>
              <a:rPr lang="en-US" altLang="it-IT" smtClean="0"/>
              <a:t>Si pu</a:t>
            </a:r>
            <a:r>
              <a:rPr lang="en-US" altLang="ja-JP" smtClean="0"/>
              <a:t>ò automatizzare sia l'esecuzione dei test che il controllo dei risultati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it-IT" smtClean="0"/>
              <a:t>Automazione del testing</a:t>
            </a:r>
          </a:p>
        </p:txBody>
      </p:sp>
      <p:sp>
        <p:nvSpPr>
          <p:cNvPr id="61443" name="Rectangle 3"/>
          <p:cNvSpPr>
            <a:spLocks noGrp="1" noChangeArrowheads="1"/>
          </p:cNvSpPr>
          <p:nvPr>
            <p:ph type="body" idx="1"/>
          </p:nvPr>
        </p:nvSpPr>
        <p:spPr/>
        <p:txBody>
          <a:bodyPr/>
          <a:lstStyle/>
          <a:p>
            <a:pPr eaLnBrk="1" hangingPunct="1"/>
            <a:endParaRPr lang="en-US" altLang="it-IT" smtClean="0"/>
          </a:p>
          <a:p>
            <a:pPr eaLnBrk="1" hangingPunct="1"/>
            <a:r>
              <a:rPr lang="en-US" altLang="it-IT" smtClean="0"/>
              <a:t>In presenza di unità chiamante e unità chiamata servono </a:t>
            </a:r>
          </a:p>
          <a:p>
            <a:pPr lvl="1" eaLnBrk="1" hangingPunct="1"/>
            <a:r>
              <a:rPr lang="en-US" altLang="it-IT" i="1" smtClean="0"/>
              <a:t>driver (modulo guida)</a:t>
            </a:r>
            <a:r>
              <a:rPr lang="en-US" altLang="it-IT" smtClean="0"/>
              <a:t>: simula la parte di programma che invoca l’unità oggetto del test</a:t>
            </a:r>
          </a:p>
          <a:p>
            <a:pPr lvl="1" eaLnBrk="1" hangingPunct="1"/>
            <a:r>
              <a:rPr lang="en-US" altLang="it-IT" smtClean="0"/>
              <a:t> </a:t>
            </a:r>
            <a:r>
              <a:rPr lang="en-US" altLang="it-IT" i="1" smtClean="0"/>
              <a:t>stub (modulo fittizio)</a:t>
            </a:r>
            <a:r>
              <a:rPr lang="en-US" altLang="it-IT" smtClean="0"/>
              <a:t>: simula la parte di programma chiamata dall’unità oggetto del test</a:t>
            </a:r>
          </a:p>
          <a:p>
            <a:pPr lvl="2" eaLnBrk="1" hangingPunct="1">
              <a:buFontTx/>
              <a:buNone/>
            </a:pPr>
            <a:endParaRPr lang="en-US" altLang="it-IT" smtClean="0"/>
          </a:p>
          <a:p>
            <a:pPr lvl="1" eaLnBrk="1" hangingPunct="1"/>
            <a:endParaRPr lang="en-US" altLang="it-IT"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it-IT" altLang="it-IT" smtClean="0"/>
              <a:t>Il problema dello scaffolding</a:t>
            </a:r>
          </a:p>
        </p:txBody>
      </p:sp>
      <p:sp>
        <p:nvSpPr>
          <p:cNvPr id="62467" name="Rectangle 3"/>
          <p:cNvSpPr>
            <a:spLocks noGrp="1" noChangeArrowheads="1"/>
          </p:cNvSpPr>
          <p:nvPr>
            <p:ph type="body" idx="1"/>
          </p:nvPr>
        </p:nvSpPr>
        <p:spPr/>
        <p:txBody>
          <a:bodyPr/>
          <a:lstStyle/>
          <a:p>
            <a:r>
              <a:rPr lang="it-IT" altLang="it-IT" smtClean="0"/>
              <a:t>Lo scaffolding è estremamente importante per il test di unità e integrazione</a:t>
            </a:r>
          </a:p>
          <a:p>
            <a:r>
              <a:rPr lang="it-IT" altLang="it-IT" smtClean="0"/>
              <a:t>Può richiedere un notevole sforzo di programmazione</a:t>
            </a:r>
          </a:p>
          <a:p>
            <a:r>
              <a:rPr lang="it-IT" altLang="it-IT" smtClean="0"/>
              <a:t>Uno scaffolding buono è un passo importante per test di regressione efficiente</a:t>
            </a:r>
          </a:p>
          <a:p>
            <a:r>
              <a:rPr lang="it-IT" altLang="it-IT" smtClean="0"/>
              <a:t>La generazione di scaffolding può essere parzialmente automatizzata a partire dalle specifiche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ltLang="it-IT" smtClean="0"/>
              <a:t>Terminologia (IEEE)</a:t>
            </a:r>
          </a:p>
        </p:txBody>
      </p:sp>
      <p:sp>
        <p:nvSpPr>
          <p:cNvPr id="24579" name="Rectangle 3"/>
          <p:cNvSpPr>
            <a:spLocks noGrp="1" noChangeArrowheads="1"/>
          </p:cNvSpPr>
          <p:nvPr>
            <p:ph idx="1"/>
          </p:nvPr>
        </p:nvSpPr>
        <p:spPr/>
        <p:txBody>
          <a:bodyPr>
            <a:normAutofit fontScale="77500" lnSpcReduction="20000"/>
          </a:bodyPr>
          <a:lstStyle/>
          <a:p>
            <a:pPr>
              <a:defRPr/>
            </a:pPr>
            <a:r>
              <a:rPr lang="it-IT" smtClean="0"/>
              <a:t>Errore (error)</a:t>
            </a:r>
          </a:p>
          <a:p>
            <a:pPr lvl="1">
              <a:defRPr/>
            </a:pPr>
            <a:r>
              <a:rPr lang="it-IT" smtClean="0"/>
              <a:t>Fattore (umano) che causa una deviazione tra il software prodotto e il programma ideale (uno o più errori possono produrre uno o più difetti nel codice)</a:t>
            </a:r>
          </a:p>
          <a:p>
            <a:pPr lvl="1">
              <a:defRPr/>
            </a:pPr>
            <a:r>
              <a:rPr lang="it-IT" smtClean="0"/>
              <a:t>Esempio: errore di analisi dei requisiti, progetto, battitura,...</a:t>
            </a:r>
          </a:p>
          <a:p>
            <a:pPr>
              <a:defRPr/>
            </a:pPr>
            <a:r>
              <a:rPr lang="it-IT" smtClean="0"/>
              <a:t>Difetto (fault)</a:t>
            </a:r>
          </a:p>
          <a:p>
            <a:pPr lvl="1">
              <a:defRPr/>
            </a:pPr>
            <a:r>
              <a:rPr lang="it-IT" smtClean="0"/>
              <a:t>Elemento del programma non corrispondente alle aspettative (uno o più difetti possono causare malfunzionamenti del software)</a:t>
            </a:r>
          </a:p>
          <a:p>
            <a:pPr lvl="1">
              <a:defRPr/>
            </a:pPr>
            <a:r>
              <a:rPr lang="it-IT" smtClean="0"/>
              <a:t>Esempio: il programma somma contiene un operatore di prodotto anziché un operatore di somma</a:t>
            </a:r>
          </a:p>
          <a:p>
            <a:pPr>
              <a:defRPr/>
            </a:pPr>
            <a:r>
              <a:rPr lang="it-IT" smtClean="0"/>
              <a:t>Malfunzionamento (failure)</a:t>
            </a:r>
          </a:p>
          <a:p>
            <a:pPr lvl="1">
              <a:defRPr/>
            </a:pPr>
            <a:r>
              <a:rPr lang="it-IT" smtClean="0"/>
              <a:t>Comportamento del codice non conforme alle specifiche</a:t>
            </a:r>
          </a:p>
          <a:p>
            <a:pPr lvl="1">
              <a:defRPr/>
            </a:pPr>
            <a:r>
              <a:rPr lang="it-IT" smtClean="0"/>
              <a:t>Esempio: il programma somma usa i dati 4 e 3 produce 12</a:t>
            </a:r>
            <a:endParaRPr lang="it-IT"/>
          </a:p>
        </p:txBody>
      </p:sp>
      <p:sp>
        <p:nvSpPr>
          <p:cNvPr id="7172" name="Rectangle 4"/>
          <p:cNvSpPr>
            <a:spLocks noChangeArrowheads="1"/>
          </p:cNvSpPr>
          <p:nvPr/>
        </p:nvSpPr>
        <p:spPr bwMode="auto">
          <a:xfrm>
            <a:off x="754063" y="617538"/>
            <a:ext cx="10795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72000" tIns="36000" rIns="36000" bIns="360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endParaRPr lang="en-US" altLang="it-IT" sz="900">
              <a:solidFill>
                <a:srgbClr val="3D4C5D"/>
              </a:solidFill>
              <a:latin typeface="TradeGothic"/>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42"/>
          <p:cNvSpPr>
            <a:spLocks noGrp="1" noChangeArrowheads="1"/>
          </p:cNvSpPr>
          <p:nvPr>
            <p:ph type="title"/>
          </p:nvPr>
        </p:nvSpPr>
        <p:spPr/>
        <p:txBody>
          <a:bodyPr/>
          <a:lstStyle/>
          <a:p>
            <a:r>
              <a:rPr lang="it-IT" altLang="it-IT" smtClean="0"/>
              <a:t>Creare lo scaffolding</a:t>
            </a:r>
          </a:p>
        </p:txBody>
      </p:sp>
      <p:sp>
        <p:nvSpPr>
          <p:cNvPr id="1225732" name="Rectangle 1028"/>
          <p:cNvSpPr>
            <a:spLocks noChangeArrowheads="1"/>
          </p:cNvSpPr>
          <p:nvPr/>
        </p:nvSpPr>
        <p:spPr bwMode="auto">
          <a:xfrm>
            <a:off x="1561929" y="2057356"/>
            <a:ext cx="4014472" cy="1358900"/>
          </a:xfrm>
          <a:prstGeom prst="rect">
            <a:avLst/>
          </a:prstGeom>
          <a:solidFill>
            <a:schemeClr val="bg2"/>
          </a:solidFill>
          <a:ln w="12700">
            <a:solidFill>
              <a:schemeClr val="bg2"/>
            </a:solidFill>
            <a:miter lim="800000"/>
            <a:headEnd/>
            <a:tailEnd/>
          </a:ln>
          <a:effectLst>
            <a:outerShdw blurRad="63500" dist="107763" dir="2700000" algn="ctr" rotWithShape="0">
              <a:schemeClr val="bg2">
                <a:alpha val="74998"/>
              </a:schemeClr>
            </a:outerShdw>
          </a:effectLst>
          <a:scene3d>
            <a:camera prst="orthographicFront"/>
            <a:lightRig rig="threePt" dir="t"/>
          </a:scene3d>
          <a:sp3d>
            <a:bevelT/>
          </a:sp3d>
        </p:spPr>
        <p:txBody>
          <a:bodyPr wrap="none" anchor="ctr"/>
          <a:lstStyle/>
          <a:p>
            <a:pPr>
              <a:defRPr/>
            </a:pPr>
            <a:endParaRPr lang="en-US">
              <a:latin typeface="+mn-lt"/>
            </a:endParaRPr>
          </a:p>
        </p:txBody>
      </p:sp>
      <p:sp>
        <p:nvSpPr>
          <p:cNvPr id="1225733" name="Rectangle 1029"/>
          <p:cNvSpPr>
            <a:spLocks noChangeArrowheads="1"/>
          </p:cNvSpPr>
          <p:nvPr/>
        </p:nvSpPr>
        <p:spPr bwMode="auto">
          <a:xfrm>
            <a:off x="842963" y="2112963"/>
            <a:ext cx="4694237" cy="1184275"/>
          </a:xfrm>
          <a:prstGeom prst="rect">
            <a:avLst/>
          </a:prstGeom>
          <a:noFill/>
          <a:ln>
            <a:noFill/>
          </a:ln>
          <a:effectLst/>
          <a:extLst/>
        </p:spPr>
        <p:txBody>
          <a:bodyPr wrap="none" anchor="ctr"/>
          <a:lstStyle/>
          <a:p>
            <a:pPr>
              <a:defRPr/>
            </a:pPr>
            <a:endParaRPr lang="en-US">
              <a:latin typeface="+mn-lt"/>
            </a:endParaRPr>
          </a:p>
        </p:txBody>
      </p:sp>
      <p:sp>
        <p:nvSpPr>
          <p:cNvPr id="1225734" name="Rectangle 1030"/>
          <p:cNvSpPr>
            <a:spLocks noChangeArrowheads="1"/>
          </p:cNvSpPr>
          <p:nvPr/>
        </p:nvSpPr>
        <p:spPr bwMode="auto">
          <a:xfrm>
            <a:off x="1561929" y="4419555"/>
            <a:ext cx="4014472" cy="1587500"/>
          </a:xfrm>
          <a:prstGeom prst="rect">
            <a:avLst/>
          </a:prstGeom>
          <a:solidFill>
            <a:schemeClr val="bg2"/>
          </a:solidFill>
          <a:ln w="12700">
            <a:solidFill>
              <a:schemeClr val="bg2"/>
            </a:solidFill>
            <a:miter lim="800000"/>
            <a:headEnd/>
            <a:tailEnd/>
          </a:ln>
          <a:effectLst>
            <a:outerShdw blurRad="63500" dist="107763" dir="2700000" algn="ctr" rotWithShape="0">
              <a:schemeClr val="bg2">
                <a:alpha val="74998"/>
              </a:schemeClr>
            </a:outerShdw>
          </a:effectLst>
          <a:scene3d>
            <a:camera prst="orthographicFront"/>
            <a:lightRig rig="threePt" dir="t"/>
          </a:scene3d>
          <a:sp3d>
            <a:bevelT/>
          </a:sp3d>
        </p:spPr>
        <p:txBody>
          <a:bodyPr wrap="none" anchor="ctr"/>
          <a:lstStyle/>
          <a:p>
            <a:pPr>
              <a:defRPr/>
            </a:pPr>
            <a:endParaRPr lang="en-US">
              <a:latin typeface="+mn-lt"/>
            </a:endParaRPr>
          </a:p>
        </p:txBody>
      </p:sp>
      <p:sp>
        <p:nvSpPr>
          <p:cNvPr id="1225735" name="Rectangle 1031"/>
          <p:cNvSpPr>
            <a:spLocks noChangeArrowheads="1"/>
          </p:cNvSpPr>
          <p:nvPr/>
        </p:nvSpPr>
        <p:spPr bwMode="auto">
          <a:xfrm>
            <a:off x="2278063" y="2513013"/>
            <a:ext cx="2603500" cy="460375"/>
          </a:xfrm>
          <a:prstGeom prst="rect">
            <a:avLst/>
          </a:prstGeom>
          <a:noFill/>
          <a:ln>
            <a:noFill/>
          </a:ln>
          <a:effectLst/>
          <a:extLst/>
        </p:spPr>
        <p:txBody>
          <a:bodyPr lIns="90488" tIns="44450" rIns="90488" bIns="44450">
            <a:spAutoFit/>
          </a:bodyPr>
          <a:lstStyle/>
          <a:p>
            <a:pPr algn="ctr" eaLnBrk="0" hangingPunct="0">
              <a:defRPr/>
            </a:pPr>
            <a:r>
              <a:rPr lang="it-IT" sz="2400" b="1" dirty="0">
                <a:latin typeface="+mn-lt"/>
              </a:rPr>
              <a:t>DRIVER</a:t>
            </a:r>
          </a:p>
        </p:txBody>
      </p:sp>
      <p:sp>
        <p:nvSpPr>
          <p:cNvPr id="1225736" name="AutoShape 1032"/>
          <p:cNvSpPr>
            <a:spLocks noChangeArrowheads="1"/>
          </p:cNvSpPr>
          <p:nvPr/>
        </p:nvSpPr>
        <p:spPr bwMode="auto">
          <a:xfrm>
            <a:off x="1550501" y="3733756"/>
            <a:ext cx="4102100" cy="444500"/>
          </a:xfrm>
          <a:prstGeom prst="roundRect">
            <a:avLst>
              <a:gd name="adj" fmla="val 12458"/>
            </a:avLst>
          </a:prstGeom>
          <a:solidFill>
            <a:schemeClr val="bg2"/>
          </a:solidFill>
          <a:ln w="12700">
            <a:solidFill>
              <a:schemeClr val="bg2"/>
            </a:solidFill>
            <a:round/>
            <a:headEnd/>
            <a:tailEnd/>
          </a:ln>
          <a:effectLst>
            <a:outerShdw blurRad="63500" dist="107763" dir="2700000" algn="ctr" rotWithShape="0">
              <a:schemeClr val="bg2">
                <a:alpha val="74998"/>
              </a:schemeClr>
            </a:outerShdw>
          </a:effectLst>
          <a:scene3d>
            <a:camera prst="orthographicFront"/>
            <a:lightRig rig="threePt" dir="t"/>
          </a:scene3d>
          <a:sp3d>
            <a:bevelT/>
          </a:sp3d>
        </p:spPr>
        <p:txBody>
          <a:bodyPr wrap="none" anchor="ctr"/>
          <a:lstStyle/>
          <a:p>
            <a:pPr algn="ctr" eaLnBrk="0" hangingPunct="0">
              <a:defRPr/>
            </a:pPr>
            <a:endParaRPr lang="it-IT" sz="2400">
              <a:solidFill>
                <a:schemeClr val="bg1"/>
              </a:solidFill>
              <a:latin typeface="+mn-lt"/>
            </a:endParaRPr>
          </a:p>
        </p:txBody>
      </p:sp>
      <p:sp>
        <p:nvSpPr>
          <p:cNvPr id="1225737" name="Rectangle 1033"/>
          <p:cNvSpPr>
            <a:spLocks noChangeArrowheads="1"/>
          </p:cNvSpPr>
          <p:nvPr/>
        </p:nvSpPr>
        <p:spPr bwMode="auto">
          <a:xfrm>
            <a:off x="2781300" y="3668713"/>
            <a:ext cx="1674813" cy="460375"/>
          </a:xfrm>
          <a:prstGeom prst="rect">
            <a:avLst/>
          </a:prstGeom>
          <a:noFill/>
          <a:ln>
            <a:noFill/>
          </a:ln>
          <a:effectLst/>
          <a:extLst/>
        </p:spPr>
        <p:txBody>
          <a:bodyPr wrap="none" lIns="90488" tIns="44450" rIns="90488" bIns="44450">
            <a:spAutoFit/>
          </a:bodyPr>
          <a:lstStyle/>
          <a:p>
            <a:pPr eaLnBrk="0" hangingPunct="0">
              <a:defRPr/>
            </a:pPr>
            <a:r>
              <a:rPr lang="it-IT" sz="2400" b="1" dirty="0">
                <a:latin typeface="+mn-lt"/>
              </a:rPr>
              <a:t>Programma</a:t>
            </a:r>
          </a:p>
        </p:txBody>
      </p:sp>
      <p:sp>
        <p:nvSpPr>
          <p:cNvPr id="1225738" name="AutoShape 1034"/>
          <p:cNvSpPr>
            <a:spLocks noChangeArrowheads="1"/>
          </p:cNvSpPr>
          <p:nvPr/>
        </p:nvSpPr>
        <p:spPr bwMode="auto">
          <a:xfrm rot="16200000" flipH="1">
            <a:off x="3493600" y="3390856"/>
            <a:ext cx="292100" cy="368300"/>
          </a:xfrm>
          <a:prstGeom prst="rightArrow">
            <a:avLst>
              <a:gd name="adj1" fmla="val 50000"/>
              <a:gd name="adj2" fmla="val 50042"/>
            </a:avLst>
          </a:prstGeom>
          <a:solidFill>
            <a:srgbClr val="FF0000"/>
          </a:solidFill>
          <a:ln w="12700">
            <a:solidFill>
              <a:srgbClr val="FF0000"/>
            </a:solidFill>
            <a:miter lim="800000"/>
            <a:headEnd/>
            <a:tailEnd/>
          </a:ln>
          <a:effectLst/>
          <a:scene3d>
            <a:camera prst="orthographicFront"/>
            <a:lightRig rig="threePt" dir="t"/>
          </a:scene3d>
          <a:sp3d>
            <a:bevelT/>
          </a:sp3d>
        </p:spPr>
        <p:txBody>
          <a:bodyPr wrap="none" anchor="ctr"/>
          <a:lstStyle/>
          <a:p>
            <a:pPr>
              <a:defRPr/>
            </a:pPr>
            <a:endParaRPr lang="en-US">
              <a:latin typeface="+mn-lt"/>
            </a:endParaRPr>
          </a:p>
        </p:txBody>
      </p:sp>
      <p:sp>
        <p:nvSpPr>
          <p:cNvPr id="1225739" name="AutoShape 1035"/>
          <p:cNvSpPr>
            <a:spLocks noChangeArrowheads="1"/>
          </p:cNvSpPr>
          <p:nvPr/>
        </p:nvSpPr>
        <p:spPr bwMode="auto">
          <a:xfrm rot="16200000" flipH="1">
            <a:off x="3531700" y="4114756"/>
            <a:ext cx="215900" cy="368300"/>
          </a:xfrm>
          <a:prstGeom prst="rightArrow">
            <a:avLst>
              <a:gd name="adj1" fmla="val 50000"/>
              <a:gd name="adj2" fmla="val 50042"/>
            </a:avLst>
          </a:prstGeom>
          <a:solidFill>
            <a:srgbClr val="FF0000"/>
          </a:solidFill>
          <a:ln w="12700">
            <a:solidFill>
              <a:srgbClr val="FF0000"/>
            </a:solidFill>
            <a:miter lim="800000"/>
            <a:headEnd/>
            <a:tailEnd/>
          </a:ln>
          <a:effectLst/>
          <a:scene3d>
            <a:camera prst="orthographicFront"/>
            <a:lightRig rig="threePt" dir="t"/>
          </a:scene3d>
          <a:sp3d>
            <a:bevelT/>
          </a:sp3d>
        </p:spPr>
        <p:txBody>
          <a:bodyPr wrap="none" anchor="ctr"/>
          <a:lstStyle/>
          <a:p>
            <a:pPr>
              <a:defRPr/>
            </a:pPr>
            <a:endParaRPr lang="en-US">
              <a:latin typeface="+mn-lt"/>
            </a:endParaRPr>
          </a:p>
        </p:txBody>
      </p:sp>
      <p:sp>
        <p:nvSpPr>
          <p:cNvPr id="1225740" name="AutoShape 1036"/>
          <p:cNvSpPr>
            <a:spLocks noChangeArrowheads="1"/>
          </p:cNvSpPr>
          <p:nvPr/>
        </p:nvSpPr>
        <p:spPr bwMode="auto">
          <a:xfrm>
            <a:off x="5665301" y="3809956"/>
            <a:ext cx="292100" cy="368300"/>
          </a:xfrm>
          <a:prstGeom prst="rightArrow">
            <a:avLst>
              <a:gd name="adj1" fmla="val 50000"/>
              <a:gd name="adj2" fmla="val 50042"/>
            </a:avLst>
          </a:prstGeom>
          <a:solidFill>
            <a:srgbClr val="FF0000"/>
          </a:solidFill>
          <a:ln w="12700">
            <a:solidFill>
              <a:srgbClr val="FF0000"/>
            </a:solidFill>
            <a:miter lim="800000"/>
            <a:headEnd/>
            <a:tailEnd/>
          </a:ln>
          <a:effectLst/>
          <a:scene3d>
            <a:camera prst="orthographicFront"/>
            <a:lightRig rig="threePt" dir="t"/>
          </a:scene3d>
          <a:sp3d>
            <a:bevelT/>
          </a:sp3d>
        </p:spPr>
        <p:txBody>
          <a:bodyPr wrap="none" anchor="ctr"/>
          <a:lstStyle/>
          <a:p>
            <a:pPr>
              <a:defRPr/>
            </a:pPr>
            <a:endParaRPr lang="en-US">
              <a:latin typeface="+mn-lt"/>
            </a:endParaRPr>
          </a:p>
        </p:txBody>
      </p:sp>
      <p:sp>
        <p:nvSpPr>
          <p:cNvPr id="1225742" name="Rectangle 1038"/>
          <p:cNvSpPr>
            <a:spLocks noChangeArrowheads="1"/>
          </p:cNvSpPr>
          <p:nvPr/>
        </p:nvSpPr>
        <p:spPr bwMode="auto">
          <a:xfrm>
            <a:off x="5970101" y="2819356"/>
            <a:ext cx="2273300" cy="2501900"/>
          </a:xfrm>
          <a:prstGeom prst="rect">
            <a:avLst/>
          </a:prstGeom>
          <a:solidFill>
            <a:schemeClr val="bg2"/>
          </a:solidFill>
          <a:ln w="12700">
            <a:solidFill>
              <a:schemeClr val="bg2"/>
            </a:solidFill>
            <a:miter lim="800000"/>
            <a:headEnd/>
            <a:tailEnd/>
          </a:ln>
          <a:effectLst>
            <a:outerShdw blurRad="63500" dist="107763" dir="2700000" algn="ctr" rotWithShape="0">
              <a:schemeClr val="bg2">
                <a:alpha val="74998"/>
              </a:schemeClr>
            </a:outerShdw>
          </a:effectLst>
          <a:scene3d>
            <a:camera prst="orthographicFront"/>
            <a:lightRig rig="threePt" dir="t"/>
          </a:scene3d>
          <a:sp3d>
            <a:bevelT/>
          </a:sp3d>
        </p:spPr>
        <p:txBody>
          <a:bodyPr wrap="none" anchor="ctr"/>
          <a:lstStyle/>
          <a:p>
            <a:pPr>
              <a:defRPr/>
            </a:pPr>
            <a:endParaRPr lang="en-US">
              <a:latin typeface="+mn-lt"/>
            </a:endParaRPr>
          </a:p>
        </p:txBody>
      </p:sp>
      <p:sp>
        <p:nvSpPr>
          <p:cNvPr id="1225743" name="Rectangle 1039"/>
          <p:cNvSpPr>
            <a:spLocks noChangeArrowheads="1"/>
          </p:cNvSpPr>
          <p:nvPr/>
        </p:nvSpPr>
        <p:spPr bwMode="auto">
          <a:xfrm>
            <a:off x="6367463" y="2901950"/>
            <a:ext cx="1454150" cy="458788"/>
          </a:xfrm>
          <a:prstGeom prst="rect">
            <a:avLst/>
          </a:prstGeom>
          <a:noFill/>
          <a:ln>
            <a:noFill/>
          </a:ln>
          <a:effectLst/>
          <a:extLst/>
        </p:spPr>
        <p:txBody>
          <a:bodyPr wrap="none" lIns="90488" tIns="44450" rIns="90488" bIns="44450">
            <a:spAutoFit/>
          </a:bodyPr>
          <a:lstStyle/>
          <a:p>
            <a:pPr eaLnBrk="0" hangingPunct="0">
              <a:defRPr/>
            </a:pPr>
            <a:r>
              <a:rPr lang="it-IT" sz="2400" b="1" dirty="0">
                <a:solidFill>
                  <a:srgbClr val="000000"/>
                </a:solidFill>
                <a:latin typeface="+mn-lt"/>
              </a:rPr>
              <a:t>ORACOLO</a:t>
            </a:r>
          </a:p>
        </p:txBody>
      </p:sp>
      <p:sp>
        <p:nvSpPr>
          <p:cNvPr id="1225744" name="Rectangle 1040"/>
          <p:cNvSpPr>
            <a:spLocks noChangeArrowheads="1"/>
          </p:cNvSpPr>
          <p:nvPr/>
        </p:nvSpPr>
        <p:spPr bwMode="auto">
          <a:xfrm>
            <a:off x="6080125" y="3551238"/>
            <a:ext cx="2009775" cy="1631950"/>
          </a:xfrm>
          <a:prstGeom prst="rect">
            <a:avLst/>
          </a:prstGeom>
          <a:noFill/>
          <a:ln>
            <a:noFill/>
          </a:ln>
          <a:effectLst/>
          <a:extLst/>
        </p:spPr>
        <p:txBody>
          <a:bodyPr lIns="90488" tIns="44450" rIns="90488" bIns="44450">
            <a:spAutoFit/>
          </a:bodyPr>
          <a:lstStyle/>
          <a:p>
            <a:pPr algn="ctr" eaLnBrk="0" hangingPunct="0">
              <a:defRPr/>
            </a:pPr>
            <a:r>
              <a:rPr lang="it-IT" sz="2000" b="1" dirty="0">
                <a:solidFill>
                  <a:srgbClr val="000000"/>
                </a:solidFill>
                <a:latin typeface="+mn-lt"/>
              </a:rPr>
              <a:t>controlla la corrispondenza tra risultato prodotto e risultato atteso </a:t>
            </a:r>
          </a:p>
        </p:txBody>
      </p:sp>
      <p:sp>
        <p:nvSpPr>
          <p:cNvPr id="1225745" name="Rectangle 1041"/>
          <p:cNvSpPr>
            <a:spLocks noChangeArrowheads="1"/>
          </p:cNvSpPr>
          <p:nvPr/>
        </p:nvSpPr>
        <p:spPr bwMode="auto">
          <a:xfrm>
            <a:off x="2206625" y="4994275"/>
            <a:ext cx="2820988" cy="461963"/>
          </a:xfrm>
          <a:prstGeom prst="rect">
            <a:avLst/>
          </a:prstGeom>
          <a:noFill/>
          <a:ln>
            <a:noFill/>
          </a:ln>
          <a:effectLst/>
          <a:extLst/>
        </p:spPr>
        <p:txBody>
          <a:bodyPr lIns="90488" tIns="44450" rIns="90488" bIns="44450">
            <a:spAutoFit/>
          </a:bodyPr>
          <a:lstStyle/>
          <a:p>
            <a:pPr algn="ctr" eaLnBrk="0" hangingPunct="0">
              <a:defRPr/>
            </a:pPr>
            <a:r>
              <a:rPr lang="it-IT" sz="2400" b="1" dirty="0">
                <a:solidFill>
                  <a:srgbClr val="000000"/>
                </a:solidFill>
                <a:latin typeface="+mn-lt"/>
              </a:rPr>
              <a:t>STUB</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pPr eaLnBrk="1" hangingPunct="1"/>
            <a:r>
              <a:rPr lang="en-US" altLang="it-IT" smtClean="0"/>
              <a:t>Automazione del testing (cont.)</a:t>
            </a:r>
          </a:p>
        </p:txBody>
      </p:sp>
      <p:sp>
        <p:nvSpPr>
          <p:cNvPr id="64515" name="Rectangle 5"/>
          <p:cNvSpPr>
            <a:spLocks noGrp="1" noChangeArrowheads="1"/>
          </p:cNvSpPr>
          <p:nvPr>
            <p:ph type="body" idx="1"/>
          </p:nvPr>
        </p:nvSpPr>
        <p:spPr/>
        <p:txBody>
          <a:bodyPr/>
          <a:lstStyle/>
          <a:p>
            <a:pPr eaLnBrk="1" hangingPunct="1"/>
            <a:r>
              <a:rPr lang="en-US" altLang="it-IT" sz="2800" smtClean="0"/>
              <a:t>cosa fa un driver</a:t>
            </a:r>
          </a:p>
          <a:p>
            <a:pPr lvl="1" eaLnBrk="1" hangingPunct="1"/>
            <a:r>
              <a:rPr lang="en-US" altLang="it-IT" sz="2400" smtClean="0"/>
              <a:t>prepara l’ambiente per il chiamato (e.g. crea e inizializza variabili globali, apre file ...)</a:t>
            </a:r>
          </a:p>
          <a:p>
            <a:pPr lvl="1" eaLnBrk="1" hangingPunct="1"/>
            <a:r>
              <a:rPr lang="en-US" altLang="it-IT" sz="2400" smtClean="0"/>
              <a:t>fa una serie di chiamate (può leggere i parametri da file ...)</a:t>
            </a:r>
          </a:p>
          <a:p>
            <a:pPr lvl="1" eaLnBrk="1" hangingPunct="1"/>
            <a:r>
              <a:rPr lang="en-US" altLang="it-IT" sz="2400" smtClean="0"/>
              <a:t>verifica risultati delle chiamate (con oracolo o usando risultati predisposti, magari su file) e li memorizza (su file)</a:t>
            </a:r>
          </a:p>
          <a:p>
            <a:pPr eaLnBrk="1" hangingPunct="1"/>
            <a:r>
              <a:rPr lang="en-US" altLang="it-IT" sz="2800" smtClean="0"/>
              <a:t>cosa fa uno stub </a:t>
            </a:r>
          </a:p>
          <a:p>
            <a:pPr lvl="1" eaLnBrk="1" hangingPunct="1"/>
            <a:r>
              <a:rPr lang="en-US" altLang="it-IT" sz="2400" smtClean="0"/>
              <a:t>verifica ambiente predisposto dal chiamante</a:t>
            </a:r>
          </a:p>
          <a:p>
            <a:pPr lvl="1" eaLnBrk="1" hangingPunct="1"/>
            <a:r>
              <a:rPr lang="en-US" altLang="it-IT" sz="2400" smtClean="0"/>
              <a:t>verifica accettabilità parametri passati dal chiamante</a:t>
            </a:r>
          </a:p>
          <a:p>
            <a:pPr lvl="1" eaLnBrk="1" hangingPunct="1"/>
            <a:r>
              <a:rPr lang="en-US" altLang="it-IT" sz="2400" smtClean="0"/>
              <a:t>restituisce risultati, esatti rispetto alle specifiche o “accettabili” per il chiamante (gli ermettono di proseguire ...)</a:t>
            </a:r>
            <a:endParaRPr lang="en-US" altLang="it-IT"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ChangeAspect="1"/>
          </p:cNvGraphicFramePr>
          <p:nvPr/>
        </p:nvGraphicFramePr>
        <p:xfrm>
          <a:off x="1846263" y="1230313"/>
          <a:ext cx="5556250" cy="5627687"/>
        </p:xfrm>
        <a:graphic>
          <a:graphicData uri="http://schemas.openxmlformats.org/presentationml/2006/ole">
            <mc:AlternateContent xmlns:mc="http://schemas.openxmlformats.org/markup-compatibility/2006">
              <mc:Choice xmlns:v="urn:schemas-microsoft-com:vml" Requires="v">
                <p:oleObj spid="_x0000_s65552" name="VISIO" r:id="rId4" imgW="4176720" imgH="3906720" progId="Visio.Drawing.5">
                  <p:embed/>
                </p:oleObj>
              </mc:Choice>
              <mc:Fallback>
                <p:oleObj name="VISIO" r:id="rId4" imgW="4176720" imgH="3906720" progId="Visio.Drawing.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6263" y="1230313"/>
                        <a:ext cx="5556250" cy="562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39" name="Rectangle 3"/>
          <p:cNvSpPr>
            <a:spLocks noGrp="1" noChangeArrowheads="1"/>
          </p:cNvSpPr>
          <p:nvPr>
            <p:ph type="title"/>
          </p:nvPr>
        </p:nvSpPr>
        <p:spPr/>
        <p:txBody>
          <a:bodyPr/>
          <a:lstStyle/>
          <a:p>
            <a:pPr eaLnBrk="1" hangingPunct="1"/>
            <a:r>
              <a:rPr lang="en-GB" altLang="it-IT" smtClean="0"/>
              <a:t>Testing con strumenti</a:t>
            </a:r>
            <a:endParaRPr lang="en-US" altLang="it-IT"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nvGraphicFramePr>
        <p:xfrm>
          <a:off x="987425" y="1263650"/>
          <a:ext cx="7034213" cy="5094288"/>
        </p:xfrm>
        <a:graphic>
          <a:graphicData uri="http://schemas.openxmlformats.org/presentationml/2006/ole">
            <mc:AlternateContent xmlns:mc="http://schemas.openxmlformats.org/markup-compatibility/2006">
              <mc:Choice xmlns:v="urn:schemas-microsoft-com:vml" Requires="v">
                <p:oleObj spid="_x0000_s66576" name="VISIO" r:id="rId4" imgW="5166360" imgH="3453480" progId="Visio.Drawing.5">
                  <p:embed/>
                </p:oleObj>
              </mc:Choice>
              <mc:Fallback>
                <p:oleObj name="VISIO" r:id="rId4" imgW="5166360" imgH="3453480" progId="Visio.Drawing.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7425" y="1263650"/>
                        <a:ext cx="7034213" cy="509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563" name="Rectangle 3"/>
          <p:cNvSpPr>
            <a:spLocks noGrp="1" noChangeArrowheads="1"/>
          </p:cNvSpPr>
          <p:nvPr>
            <p:ph type="title"/>
          </p:nvPr>
        </p:nvSpPr>
        <p:spPr>
          <a:xfrm>
            <a:off x="412750" y="0"/>
            <a:ext cx="8229600" cy="1143000"/>
          </a:xfrm>
        </p:spPr>
        <p:txBody>
          <a:bodyPr/>
          <a:lstStyle/>
          <a:p>
            <a:pPr eaLnBrk="1" hangingPunct="1"/>
            <a:r>
              <a:rPr lang="en-GB" altLang="it-IT" smtClean="0"/>
              <a:t>“L’imbragatura” di test (harness)</a:t>
            </a:r>
            <a:endParaRPr lang="en-US" altLang="it-IT"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it-IT" altLang="it-IT" dirty="0" smtClean="0"/>
              <a:t>Strumenti di </a:t>
            </a:r>
            <a:r>
              <a:rPr lang="it-IT" altLang="it-IT" dirty="0" err="1" smtClean="0"/>
              <a:t>testing</a:t>
            </a:r>
            <a:r>
              <a:rPr lang="it-IT" altLang="it-IT" dirty="0" smtClean="0"/>
              <a:t> di unità </a:t>
            </a:r>
            <a:br>
              <a:rPr lang="it-IT" altLang="it-IT" dirty="0" smtClean="0"/>
            </a:br>
            <a:r>
              <a:rPr lang="it-IT" altLang="it-IT" dirty="0" smtClean="0"/>
              <a:t>(</a:t>
            </a:r>
            <a:r>
              <a:rPr lang="it-IT" altLang="it-IT" dirty="0" err="1" smtClean="0"/>
              <a:t>unit</a:t>
            </a:r>
            <a:r>
              <a:rPr lang="it-IT" altLang="it-IT" dirty="0" smtClean="0"/>
              <a:t> test </a:t>
            </a:r>
            <a:r>
              <a:rPr lang="it-IT" altLang="it-IT" dirty="0" err="1" smtClean="0"/>
              <a:t>framework</a:t>
            </a:r>
            <a:r>
              <a:rPr lang="it-IT" altLang="it-IT" dirty="0" smtClean="0"/>
              <a:t>)</a:t>
            </a:r>
            <a:endParaRPr lang="en-US" altLang="it-IT" dirty="0" smtClean="0"/>
          </a:p>
        </p:txBody>
      </p:sp>
      <p:sp>
        <p:nvSpPr>
          <p:cNvPr id="67587" name="Rectangle 3"/>
          <p:cNvSpPr>
            <a:spLocks noGrp="1" noChangeArrowheads="1"/>
          </p:cNvSpPr>
          <p:nvPr>
            <p:ph type="body" idx="1"/>
          </p:nvPr>
        </p:nvSpPr>
        <p:spPr/>
        <p:txBody>
          <a:bodyPr/>
          <a:lstStyle/>
          <a:p>
            <a:pPr eaLnBrk="1" hangingPunct="1"/>
            <a:r>
              <a:rPr lang="it-IT" altLang="ja-JP" smtClean="0"/>
              <a:t>Sono tool tipicamente orientati a un singolo linguaggio di programmazione </a:t>
            </a:r>
            <a:endParaRPr lang="en-US" altLang="ja-JP" smtClean="0"/>
          </a:p>
          <a:p>
            <a:pPr eaLnBrk="1" hangingPunct="1"/>
            <a:r>
              <a:rPr lang="en-US" altLang="ja-JP" smtClean="0"/>
              <a:t>Ad esempio, per Java esiste Junit (</a:t>
            </a:r>
            <a:r>
              <a:rPr lang="it-IT" altLang="it-IT" smtClean="0">
                <a:hlinkClick r:id="rId3"/>
              </a:rPr>
              <a:t>http://junit.org/index.htm</a:t>
            </a:r>
            <a:r>
              <a:rPr lang="en-US" altLang="it-IT" smtClean="0"/>
              <a:t>)</a:t>
            </a:r>
            <a:endParaRPr lang="en-US" altLang="ja-JP" smtClean="0"/>
          </a:p>
          <a:p>
            <a:pPr lvl="1" eaLnBrk="1" hangingPunct="1"/>
            <a:r>
              <a:rPr lang="en-US" altLang="it-IT" smtClean="0"/>
              <a:t>si basa sull'idea "first testing then coding"</a:t>
            </a:r>
          </a:p>
          <a:p>
            <a:pPr lvl="1" eaLnBrk="1" hangingPunct="1"/>
            <a:r>
              <a:rPr lang="en-US" altLang="it-IT" smtClean="0"/>
              <a:t>"test a little, code a little, test a little, …</a:t>
            </a:r>
          </a:p>
          <a:p>
            <a:pPr eaLnBrk="1" hangingPunct="1"/>
            <a:r>
              <a:rPr lang="it-IT" altLang="it-IT" smtClean="0"/>
              <a:t>In C, Unity (anche per sistemi embedded)</a:t>
            </a:r>
          </a:p>
          <a:p>
            <a:pPr eaLnBrk="1" hangingPunct="1"/>
            <a:r>
              <a:rPr lang="it-IT" altLang="it-IT" smtClean="0"/>
              <a:t>Consentono di costruire test harness (preparare driver, stub, test script, asserzioni, rapporti, ecc.)</a:t>
            </a:r>
          </a:p>
          <a:p>
            <a:pPr eaLnBrk="1" hangingPunct="1"/>
            <a:endParaRPr lang="en-US" altLang="it-IT" smtClean="0"/>
          </a:p>
          <a:p>
            <a:pPr eaLnBrk="1" hangingPunct="1"/>
            <a:endParaRPr lang="en-US" altLang="it-IT"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84213" y="188913"/>
            <a:ext cx="7772400" cy="1143000"/>
          </a:xfrm>
        </p:spPr>
        <p:txBody>
          <a:bodyPr/>
          <a:lstStyle/>
          <a:p>
            <a:pPr eaLnBrk="1" hangingPunct="1"/>
            <a:r>
              <a:rPr lang="en-US" altLang="it-IT" smtClean="0"/>
              <a:t>Test di regressione</a:t>
            </a:r>
          </a:p>
        </p:txBody>
      </p:sp>
      <p:sp>
        <p:nvSpPr>
          <p:cNvPr id="83971" name="Rectangle 3"/>
          <p:cNvSpPr>
            <a:spLocks noGrp="1" noChangeArrowheads="1"/>
          </p:cNvSpPr>
          <p:nvPr>
            <p:ph type="body" idx="1"/>
          </p:nvPr>
        </p:nvSpPr>
        <p:spPr>
          <a:xfrm>
            <a:off x="755650" y="1125538"/>
            <a:ext cx="7772400" cy="4114800"/>
          </a:xfrm>
        </p:spPr>
        <p:txBody>
          <a:bodyPr/>
          <a:lstStyle/>
          <a:p>
            <a:pPr eaLnBrk="1" hangingPunct="1"/>
            <a:r>
              <a:rPr lang="en-US" altLang="it-IT" smtClean="0"/>
              <a:t>Scenario</a:t>
            </a:r>
          </a:p>
          <a:p>
            <a:pPr lvl="1" eaLnBrk="1" hangingPunct="1"/>
            <a:r>
              <a:rPr lang="en-US" altLang="it-IT" smtClean="0"/>
              <a:t>programma testato con dati di test da 1 a n senza trovare errori</a:t>
            </a:r>
          </a:p>
          <a:p>
            <a:pPr lvl="1" eaLnBrk="1" hangingPunct="1"/>
            <a:r>
              <a:rPr lang="en-US" altLang="it-IT" smtClean="0"/>
              <a:t>trovato errore con dato (n+1)-simo</a:t>
            </a:r>
          </a:p>
          <a:p>
            <a:pPr lvl="1" eaLnBrk="1" hangingPunct="1"/>
            <a:r>
              <a:rPr lang="en-US" altLang="it-IT" smtClean="0"/>
              <a:t>debugging e correzione del programma</a:t>
            </a:r>
          </a:p>
          <a:p>
            <a:pPr lvl="1" eaLnBrk="1" hangingPunct="1"/>
            <a:r>
              <a:rPr lang="en-US" altLang="it-IT" smtClean="0"/>
              <a:t>prosecuzione del test con dato (n+2)-simo</a:t>
            </a:r>
          </a:p>
          <a:p>
            <a:pPr eaLnBrk="1" hangingPunct="1"/>
            <a:r>
              <a:rPr lang="en-US" altLang="it-IT" smtClean="0"/>
              <a:t>Probabilità non trascurabile che la correzione introduca errori che non lo fanno funzionare per qualche dato da 1 a n.</a:t>
            </a:r>
            <a:endParaRPr lang="en-US" altLang="it-IT" i="1"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it-IT" smtClean="0"/>
              <a:t>Test di regressione (cont.)</a:t>
            </a:r>
          </a:p>
        </p:txBody>
      </p:sp>
      <p:sp>
        <p:nvSpPr>
          <p:cNvPr id="84995" name="Rectangle 3"/>
          <p:cNvSpPr>
            <a:spLocks noGrp="1" noChangeArrowheads="1"/>
          </p:cNvSpPr>
          <p:nvPr>
            <p:ph type="body" idx="1"/>
          </p:nvPr>
        </p:nvSpPr>
        <p:spPr>
          <a:xfrm>
            <a:off x="457200" y="1143000"/>
            <a:ext cx="8229600" cy="4983163"/>
          </a:xfrm>
        </p:spPr>
        <p:txBody>
          <a:bodyPr/>
          <a:lstStyle/>
          <a:p>
            <a:pPr eaLnBrk="1" hangingPunct="1"/>
            <a:r>
              <a:rPr lang="en-US" altLang="it-IT" sz="2800" smtClean="0"/>
              <a:t>Consiste nel testare di nuovo il programma, dopo una modifica, con tutti i dati di test usati fino a quel momento, per verificare che non si ha una </a:t>
            </a:r>
            <a:r>
              <a:rPr lang="en-US" altLang="it-IT" sz="2800" i="1" smtClean="0"/>
              <a:t>regressione</a:t>
            </a:r>
            <a:endParaRPr lang="en-US" altLang="it-IT" sz="2800" smtClean="0"/>
          </a:p>
          <a:p>
            <a:pPr eaLnBrk="1" hangingPunct="1"/>
            <a:r>
              <a:rPr lang="en-US" altLang="it-IT" sz="2800" smtClean="0"/>
              <a:t>Necessario, ma realizzabile ed economico in pratica solo se il testing è almeno in parte automatizzato</a:t>
            </a:r>
          </a:p>
          <a:p>
            <a:pPr lvl="1" eaLnBrk="1" hangingPunct="1"/>
            <a:r>
              <a:rPr lang="it-IT" altLang="it-IT" sz="2400" smtClean="0"/>
              <a:t>Se testing completamente automatizzato si registrano risultati e poi verifica di regressione è immediata…o no? </a:t>
            </a:r>
          </a:p>
          <a:p>
            <a:pPr lvl="1" eaLnBrk="1" hangingPunct="1"/>
            <a:r>
              <a:rPr lang="it-IT" altLang="it-IT" sz="2400" smtClean="0"/>
              <a:t>In realtà, risultati leggermente diversi potrebbero essere accettabili</a:t>
            </a:r>
          </a:p>
          <a:p>
            <a:pPr lvl="2" eaLnBrk="1" hangingPunct="1"/>
            <a:r>
              <a:rPr lang="it-IT" altLang="it-IT" sz="2000" smtClean="0"/>
              <a:t>Se specifiche non completamente determinate…</a:t>
            </a:r>
          </a:p>
          <a:p>
            <a:pPr lvl="2" eaLnBrk="1" hangingPunct="1"/>
            <a:r>
              <a:rPr lang="it-IT" altLang="it-IT" sz="2000" smtClean="0"/>
              <a:t>Quindi valori già calcolati potrebbero essere diversi dai nuovi ma ancora accettabil</a:t>
            </a:r>
            <a:r>
              <a:rPr lang="it-IT" altLang="it-IT" smtClean="0"/>
              <a:t>i</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95536" y="87214"/>
            <a:ext cx="8229600" cy="1143000"/>
          </a:xfrm>
        </p:spPr>
        <p:txBody>
          <a:bodyPr/>
          <a:lstStyle/>
          <a:p>
            <a:pPr eaLnBrk="1" hangingPunct="1"/>
            <a:r>
              <a:rPr lang="en-US" altLang="it-IT" dirty="0" smtClean="0"/>
              <a:t>Debugging</a:t>
            </a:r>
          </a:p>
        </p:txBody>
      </p:sp>
      <p:sp>
        <p:nvSpPr>
          <p:cNvPr id="86019" name="Rectangle 3"/>
          <p:cNvSpPr>
            <a:spLocks noGrp="1" noChangeArrowheads="1"/>
          </p:cNvSpPr>
          <p:nvPr>
            <p:ph type="body" idx="1"/>
          </p:nvPr>
        </p:nvSpPr>
        <p:spPr>
          <a:xfrm>
            <a:off x="395536" y="1412776"/>
            <a:ext cx="8229600" cy="4525963"/>
          </a:xfrm>
        </p:spPr>
        <p:txBody>
          <a:bodyPr/>
          <a:lstStyle/>
          <a:p>
            <a:pPr eaLnBrk="1" hangingPunct="1">
              <a:lnSpc>
                <a:spcPct val="90000"/>
              </a:lnSpc>
            </a:pPr>
            <a:r>
              <a:rPr lang="en-US" altLang="it-IT" sz="2800" dirty="0" err="1" smtClean="0"/>
              <a:t>Trovare</a:t>
            </a:r>
            <a:r>
              <a:rPr lang="en-US" altLang="it-IT" sz="2800" dirty="0" smtClean="0"/>
              <a:t> </a:t>
            </a:r>
            <a:r>
              <a:rPr lang="en-US" altLang="it-IT" sz="2800" dirty="0" err="1" smtClean="0"/>
              <a:t>il</a:t>
            </a:r>
            <a:r>
              <a:rPr lang="en-US" altLang="it-IT" sz="2800" dirty="0" smtClean="0"/>
              <a:t> </a:t>
            </a:r>
            <a:r>
              <a:rPr lang="en-US" altLang="it-IT" sz="2800" dirty="0" err="1" smtClean="0"/>
              <a:t>difetto</a:t>
            </a:r>
            <a:r>
              <a:rPr lang="en-US" altLang="it-IT" sz="2800" dirty="0" smtClean="0"/>
              <a:t> del </a:t>
            </a:r>
            <a:r>
              <a:rPr lang="en-US" altLang="it-IT" sz="2800" dirty="0" err="1" smtClean="0"/>
              <a:t>programma</a:t>
            </a:r>
            <a:r>
              <a:rPr lang="en-US" altLang="it-IT" sz="2800" dirty="0" smtClean="0"/>
              <a:t> </a:t>
            </a:r>
            <a:r>
              <a:rPr lang="en-US" altLang="it-IT" sz="2800" dirty="0" err="1" smtClean="0"/>
              <a:t>che</a:t>
            </a:r>
            <a:r>
              <a:rPr lang="en-US" altLang="it-IT" sz="2800" dirty="0" smtClean="0"/>
              <a:t> </a:t>
            </a:r>
            <a:r>
              <a:rPr lang="en-US" altLang="it-IT" sz="2800" dirty="0" err="1" smtClean="0"/>
              <a:t>dà</a:t>
            </a:r>
            <a:r>
              <a:rPr lang="en-US" altLang="it-IT" sz="2800" dirty="0" smtClean="0"/>
              <a:t> </a:t>
            </a:r>
            <a:r>
              <a:rPr lang="en-US" altLang="it-IT" sz="2800" dirty="0" err="1" smtClean="0"/>
              <a:t>origine</a:t>
            </a:r>
            <a:r>
              <a:rPr lang="en-US" altLang="it-IT" sz="2800" dirty="0" smtClean="0"/>
              <a:t> a </a:t>
            </a:r>
            <a:r>
              <a:rPr lang="en-US" altLang="it-IT" sz="2800" dirty="0" err="1" smtClean="0"/>
              <a:t>comportamento</a:t>
            </a:r>
            <a:r>
              <a:rPr lang="en-US" altLang="it-IT" sz="2800" dirty="0" smtClean="0"/>
              <a:t> </a:t>
            </a:r>
            <a:r>
              <a:rPr lang="en-US" altLang="it-IT" sz="2800" dirty="0" err="1" smtClean="0"/>
              <a:t>erroneo</a:t>
            </a:r>
            <a:r>
              <a:rPr lang="en-US" altLang="it-IT" sz="2800" dirty="0" smtClean="0"/>
              <a:t> </a:t>
            </a:r>
            <a:r>
              <a:rPr lang="en-US" altLang="it-IT" sz="2800" dirty="0" err="1" smtClean="0"/>
              <a:t>rivelato</a:t>
            </a:r>
            <a:r>
              <a:rPr lang="en-US" altLang="it-IT" sz="2800" dirty="0" smtClean="0"/>
              <a:t> dal testing</a:t>
            </a:r>
          </a:p>
          <a:p>
            <a:pPr eaLnBrk="1" hangingPunct="1">
              <a:lnSpc>
                <a:spcPct val="90000"/>
              </a:lnSpc>
            </a:pPr>
            <a:r>
              <a:rPr lang="en-US" altLang="it-IT" sz="2800" dirty="0" err="1" smtClean="0"/>
              <a:t>Tecniche</a:t>
            </a:r>
            <a:r>
              <a:rPr lang="en-US" altLang="it-IT" sz="2800" dirty="0" smtClean="0"/>
              <a:t> di debugging </a:t>
            </a:r>
            <a:r>
              <a:rPr lang="en-US" altLang="it-IT" sz="2800" dirty="0" err="1" smtClean="0"/>
              <a:t>riconducibili</a:t>
            </a:r>
            <a:r>
              <a:rPr lang="en-US" altLang="it-IT" sz="2800" dirty="0" smtClean="0"/>
              <a:t> a due tipi di </a:t>
            </a:r>
            <a:r>
              <a:rPr lang="en-US" altLang="it-IT" sz="2800" dirty="0" err="1" smtClean="0"/>
              <a:t>azioni</a:t>
            </a:r>
            <a:endParaRPr lang="en-US" altLang="it-IT" sz="2800" dirty="0" smtClean="0"/>
          </a:p>
          <a:p>
            <a:pPr lvl="1" eaLnBrk="1" hangingPunct="1">
              <a:lnSpc>
                <a:spcPct val="90000"/>
              </a:lnSpc>
            </a:pPr>
            <a:r>
              <a:rPr lang="en-US" altLang="it-IT" dirty="0" err="1" smtClean="0"/>
              <a:t>Identificare</a:t>
            </a:r>
            <a:r>
              <a:rPr lang="en-US" altLang="it-IT" dirty="0" smtClean="0"/>
              <a:t> causa </a:t>
            </a:r>
            <a:r>
              <a:rPr lang="en-US" altLang="it-IT" dirty="0" err="1" smtClean="0"/>
              <a:t>effettiva</a:t>
            </a:r>
            <a:r>
              <a:rPr lang="en-US" altLang="it-IT" dirty="0" smtClean="0"/>
              <a:t> </a:t>
            </a:r>
            <a:r>
              <a:rPr lang="en-US" altLang="it-IT" dirty="0" err="1" smtClean="0"/>
              <a:t>usando</a:t>
            </a:r>
            <a:r>
              <a:rPr lang="en-US" altLang="it-IT" dirty="0" smtClean="0"/>
              <a:t> </a:t>
            </a:r>
            <a:r>
              <a:rPr lang="en-US" altLang="it-IT" dirty="0" err="1" smtClean="0"/>
              <a:t>dati</a:t>
            </a:r>
            <a:r>
              <a:rPr lang="en-US" altLang="it-IT" dirty="0" smtClean="0"/>
              <a:t> di test </a:t>
            </a:r>
            <a:r>
              <a:rPr lang="en-US" altLang="it-IT" dirty="0" err="1" smtClean="0"/>
              <a:t>più</a:t>
            </a:r>
            <a:r>
              <a:rPr lang="en-US" altLang="it-IT" dirty="0" smtClean="0"/>
              <a:t> </a:t>
            </a:r>
            <a:r>
              <a:rPr lang="en-US" altLang="it-IT" dirty="0" err="1" smtClean="0"/>
              <a:t>semplici</a:t>
            </a:r>
            <a:r>
              <a:rPr lang="en-US" altLang="it-IT" dirty="0" smtClean="0"/>
              <a:t> </a:t>
            </a:r>
            <a:r>
              <a:rPr lang="en-US" altLang="it-IT" dirty="0" err="1" smtClean="0"/>
              <a:t>possibili</a:t>
            </a:r>
            <a:endParaRPr lang="en-US" altLang="it-IT" dirty="0" smtClean="0"/>
          </a:p>
          <a:p>
            <a:pPr lvl="1" eaLnBrk="1" hangingPunct="1">
              <a:lnSpc>
                <a:spcPct val="90000"/>
              </a:lnSpc>
            </a:pPr>
            <a:r>
              <a:rPr lang="en-US" altLang="it-IT" dirty="0" err="1" smtClean="0"/>
              <a:t>Localizzare</a:t>
            </a:r>
            <a:r>
              <a:rPr lang="en-US" altLang="it-IT" dirty="0" smtClean="0"/>
              <a:t> </a:t>
            </a:r>
            <a:r>
              <a:rPr lang="en-US" altLang="it-IT" dirty="0" err="1" smtClean="0"/>
              <a:t>porzione</a:t>
            </a:r>
            <a:r>
              <a:rPr lang="en-US" altLang="it-IT" dirty="0" smtClean="0"/>
              <a:t> di </a:t>
            </a:r>
            <a:r>
              <a:rPr lang="en-US" altLang="it-IT" dirty="0" err="1" smtClean="0"/>
              <a:t>codice</a:t>
            </a:r>
            <a:r>
              <a:rPr lang="en-US" altLang="it-IT" dirty="0" smtClean="0"/>
              <a:t> </a:t>
            </a:r>
            <a:r>
              <a:rPr lang="en-US" altLang="it-IT" dirty="0" err="1" smtClean="0"/>
              <a:t>difettoso</a:t>
            </a:r>
            <a:r>
              <a:rPr lang="en-US" altLang="it-IT" dirty="0" smtClean="0"/>
              <a:t> </a:t>
            </a:r>
            <a:r>
              <a:rPr lang="en-US" altLang="it-IT" dirty="0" err="1" smtClean="0"/>
              <a:t>osservando</a:t>
            </a:r>
            <a:r>
              <a:rPr lang="en-US" altLang="it-IT" dirty="0" smtClean="0"/>
              <a:t> </a:t>
            </a:r>
            <a:r>
              <a:rPr lang="en-US" altLang="it-IT" dirty="0" err="1" smtClean="0"/>
              <a:t>stati</a:t>
            </a:r>
            <a:r>
              <a:rPr lang="en-US" altLang="it-IT" dirty="0" smtClean="0"/>
              <a:t> </a:t>
            </a:r>
            <a:r>
              <a:rPr lang="en-US" altLang="it-IT" dirty="0" err="1" smtClean="0"/>
              <a:t>intermedi</a:t>
            </a:r>
            <a:r>
              <a:rPr lang="en-US" altLang="it-IT" dirty="0" smtClean="0"/>
              <a:t> </a:t>
            </a:r>
            <a:r>
              <a:rPr lang="en-US" altLang="it-IT" dirty="0" err="1" smtClean="0"/>
              <a:t>della</a:t>
            </a:r>
            <a:r>
              <a:rPr lang="en-US" altLang="it-IT" dirty="0" smtClean="0"/>
              <a:t> </a:t>
            </a:r>
            <a:r>
              <a:rPr lang="en-US" altLang="it-IT" dirty="0" err="1" smtClean="0"/>
              <a:t>computazione</a:t>
            </a:r>
            <a:endParaRPr lang="en-US" altLang="it-IT" dirty="0" smtClean="0"/>
          </a:p>
          <a:p>
            <a:pPr eaLnBrk="1" hangingPunct="1">
              <a:lnSpc>
                <a:spcPct val="90000"/>
              </a:lnSpc>
            </a:pPr>
            <a:r>
              <a:rPr lang="en-US" altLang="it-IT" sz="2800" dirty="0" smtClean="0"/>
              <a:t>Il </a:t>
            </a:r>
            <a:r>
              <a:rPr lang="en-US" altLang="it-IT" sz="2800" dirty="0" err="1" smtClean="0"/>
              <a:t>costo</a:t>
            </a:r>
            <a:r>
              <a:rPr lang="en-US" altLang="it-IT" sz="2800" dirty="0" smtClean="0"/>
              <a:t> del debugging (</a:t>
            </a:r>
            <a:r>
              <a:rPr lang="en-US" altLang="it-IT" sz="2800" dirty="0" err="1" smtClean="0"/>
              <a:t>spesso</a:t>
            </a:r>
            <a:r>
              <a:rPr lang="en-US" altLang="it-IT" sz="2800" dirty="0" smtClean="0"/>
              <a:t> "</a:t>
            </a:r>
            <a:r>
              <a:rPr lang="en-US" altLang="it-IT" sz="2800" dirty="0" err="1" smtClean="0"/>
              <a:t>contabilizzato</a:t>
            </a:r>
            <a:r>
              <a:rPr lang="en-US" altLang="it-IT" sz="2800" dirty="0" smtClean="0"/>
              <a:t>" sotto la voce: testing) </a:t>
            </a:r>
            <a:r>
              <a:rPr lang="en-US" altLang="it-IT" sz="2800" dirty="0" err="1" smtClean="0"/>
              <a:t>può</a:t>
            </a:r>
            <a:r>
              <a:rPr lang="en-US" altLang="it-IT" sz="2800" dirty="0" smtClean="0"/>
              <a:t> </a:t>
            </a:r>
            <a:r>
              <a:rPr lang="en-US" altLang="it-IT" sz="2800" dirty="0" err="1" smtClean="0"/>
              <a:t>essere</a:t>
            </a:r>
            <a:r>
              <a:rPr lang="en-US" altLang="it-IT" sz="2800" dirty="0" smtClean="0"/>
              <a:t> parte </a:t>
            </a:r>
            <a:r>
              <a:rPr lang="en-US" altLang="it-IT" sz="2800" dirty="0" err="1" smtClean="0"/>
              <a:t>preponderante</a:t>
            </a:r>
            <a:r>
              <a:rPr lang="en-US" altLang="it-IT" sz="2800" dirty="0" smtClean="0"/>
              <a:t> del </a:t>
            </a:r>
            <a:r>
              <a:rPr lang="en-US" altLang="it-IT" sz="2800" dirty="0" err="1" smtClean="0"/>
              <a:t>costo</a:t>
            </a:r>
            <a:r>
              <a:rPr lang="en-US" altLang="it-IT" sz="2800" dirty="0" smtClean="0"/>
              <a:t> di </a:t>
            </a:r>
            <a:r>
              <a:rPr lang="en-US" altLang="it-IT" sz="2800" dirty="0" err="1" smtClean="0"/>
              <a:t>sviluppo</a:t>
            </a:r>
            <a:r>
              <a:rPr lang="en-US" altLang="it-IT" sz="2800" dirty="0" smtClean="0"/>
              <a:t>: molto </a:t>
            </a:r>
            <a:r>
              <a:rPr lang="en-US" altLang="it-IT" sz="2800" dirty="0" err="1" smtClean="0"/>
              <a:t>importante</a:t>
            </a:r>
            <a:r>
              <a:rPr lang="en-US" altLang="it-IT" sz="2800" dirty="0" smtClean="0"/>
              <a:t> </a:t>
            </a:r>
            <a:r>
              <a:rPr lang="en-US" altLang="it-IT" sz="2800" dirty="0" err="1" smtClean="0"/>
              <a:t>sviluppare</a:t>
            </a:r>
            <a:r>
              <a:rPr lang="en-US" altLang="it-IT" sz="2800" dirty="0" smtClean="0"/>
              <a:t> </a:t>
            </a:r>
            <a:r>
              <a:rPr lang="en-US" altLang="it-IT" sz="2800" dirty="0" err="1" smtClean="0"/>
              <a:t>il</a:t>
            </a:r>
            <a:r>
              <a:rPr lang="en-US" altLang="it-IT" sz="2800" dirty="0" smtClean="0"/>
              <a:t> software in </a:t>
            </a:r>
            <a:r>
              <a:rPr lang="en-US" altLang="it-IT" sz="2800" dirty="0" err="1" smtClean="0"/>
              <a:t>modo</a:t>
            </a:r>
            <a:r>
              <a:rPr lang="en-US" altLang="it-IT" sz="2800" dirty="0" smtClean="0"/>
              <a:t> </a:t>
            </a:r>
            <a:r>
              <a:rPr lang="en-US" altLang="it-IT" sz="2800" dirty="0" err="1" smtClean="0"/>
              <a:t>sistematico</a:t>
            </a:r>
            <a:r>
              <a:rPr lang="en-US" altLang="it-IT" sz="2800" dirty="0" smtClean="0"/>
              <a:t> per </a:t>
            </a:r>
            <a:r>
              <a:rPr lang="en-US" altLang="it-IT" sz="2800" dirty="0" err="1" smtClean="0"/>
              <a:t>minimizzare</a:t>
            </a:r>
            <a:r>
              <a:rPr lang="en-US" altLang="it-IT" sz="2800" dirty="0" smtClean="0"/>
              <a:t> </a:t>
            </a:r>
            <a:r>
              <a:rPr lang="en-US" altLang="it-IT" sz="2800" dirty="0" err="1" smtClean="0"/>
              <a:t>sforzo</a:t>
            </a:r>
            <a:r>
              <a:rPr lang="en-US" altLang="it-IT" sz="2800" dirty="0" smtClean="0"/>
              <a:t> </a:t>
            </a:r>
            <a:r>
              <a:rPr lang="en-US" altLang="it-IT" sz="2800" dirty="0" err="1" smtClean="0"/>
              <a:t>speso</a:t>
            </a:r>
            <a:r>
              <a:rPr lang="en-US" altLang="it-IT" sz="2800" dirty="0" smtClean="0"/>
              <a:t> in debugging</a:t>
            </a:r>
          </a:p>
          <a:p>
            <a:pPr eaLnBrk="1" hangingPunct="1">
              <a:lnSpc>
                <a:spcPct val="90000"/>
              </a:lnSpc>
            </a:pPr>
            <a:endParaRPr lang="en-US" altLang="it-IT" sz="28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67544" y="0"/>
            <a:ext cx="8229600" cy="1143000"/>
          </a:xfrm>
        </p:spPr>
        <p:txBody>
          <a:bodyPr/>
          <a:lstStyle/>
          <a:p>
            <a:pPr eaLnBrk="1" hangingPunct="1"/>
            <a:r>
              <a:rPr lang="en-US" altLang="it-IT" dirty="0" smtClean="0"/>
              <a:t>Debugging</a:t>
            </a:r>
          </a:p>
        </p:txBody>
      </p:sp>
      <p:sp>
        <p:nvSpPr>
          <p:cNvPr id="87043" name="Rectangle 3"/>
          <p:cNvSpPr>
            <a:spLocks noGrp="1" noChangeArrowheads="1"/>
          </p:cNvSpPr>
          <p:nvPr>
            <p:ph type="body" idx="1"/>
          </p:nvPr>
        </p:nvSpPr>
        <p:spPr>
          <a:xfrm>
            <a:off x="179512" y="980728"/>
            <a:ext cx="8964488" cy="5877272"/>
          </a:xfrm>
        </p:spPr>
        <p:txBody>
          <a:bodyPr/>
          <a:lstStyle/>
          <a:p>
            <a:pPr eaLnBrk="1" hangingPunct="1">
              <a:lnSpc>
                <a:spcPct val="90000"/>
              </a:lnSpc>
            </a:pPr>
            <a:r>
              <a:rPr lang="en-US" altLang="it-IT" sz="2400" dirty="0" smtClean="0"/>
              <a:t>Debugging è </a:t>
            </a:r>
            <a:r>
              <a:rPr lang="en-US" altLang="it-IT" sz="2400" dirty="0" err="1" smtClean="0"/>
              <a:t>attivita</a:t>
            </a:r>
            <a:r>
              <a:rPr lang="en-US" altLang="it-IT" sz="2400" dirty="0" smtClean="0"/>
              <a:t> difficile da </a:t>
            </a:r>
            <a:r>
              <a:rPr lang="en-US" altLang="it-IT" sz="2400" dirty="0" err="1" smtClean="0"/>
              <a:t>rendere</a:t>
            </a:r>
            <a:r>
              <a:rPr lang="en-US" altLang="it-IT" sz="2400" dirty="0" smtClean="0"/>
              <a:t> </a:t>
            </a:r>
            <a:r>
              <a:rPr lang="en-US" altLang="it-IT" sz="2400" dirty="0" err="1" smtClean="0"/>
              <a:t>sistematica</a:t>
            </a:r>
            <a:r>
              <a:rPr lang="en-US" altLang="it-IT" sz="2400" dirty="0" smtClean="0"/>
              <a:t>, </a:t>
            </a:r>
            <a:r>
              <a:rPr lang="en-US" altLang="it-IT" sz="2400" dirty="0" err="1" smtClean="0"/>
              <a:t>efficienza</a:t>
            </a:r>
            <a:r>
              <a:rPr lang="en-US" altLang="it-IT" sz="2400" dirty="0" smtClean="0"/>
              <a:t> </a:t>
            </a:r>
            <a:r>
              <a:rPr lang="en-US" altLang="it-IT" sz="2400" dirty="0" err="1" smtClean="0"/>
              <a:t>dipende</a:t>
            </a:r>
            <a:r>
              <a:rPr lang="en-US" altLang="it-IT" sz="2400" dirty="0" smtClean="0"/>
              <a:t> da </a:t>
            </a:r>
            <a:r>
              <a:rPr lang="en-US" altLang="it-IT" sz="2400" dirty="0" err="1" smtClean="0"/>
              <a:t>persone</a:t>
            </a:r>
            <a:r>
              <a:rPr lang="en-US" altLang="it-IT" sz="2400" dirty="0" smtClean="0"/>
              <a:t> </a:t>
            </a:r>
            <a:r>
              <a:rPr lang="en-US" altLang="it-IT" sz="2400" dirty="0" err="1" smtClean="0"/>
              <a:t>ed</a:t>
            </a:r>
            <a:r>
              <a:rPr lang="en-US" altLang="it-IT" sz="2400" dirty="0" smtClean="0"/>
              <a:t> è </a:t>
            </a:r>
            <a:r>
              <a:rPr lang="en-US" altLang="it-IT" sz="2400" dirty="0" err="1" smtClean="0"/>
              <a:t>poco</a:t>
            </a:r>
            <a:r>
              <a:rPr lang="en-US" altLang="it-IT" sz="2400" dirty="0" smtClean="0"/>
              <a:t> </a:t>
            </a:r>
            <a:r>
              <a:rPr lang="en-US" altLang="it-IT" sz="2400" dirty="0" err="1" smtClean="0"/>
              <a:t>prevedibile</a:t>
            </a:r>
            <a:r>
              <a:rPr lang="en-US" altLang="it-IT" sz="2400" dirty="0" smtClean="0"/>
              <a:t>, MA </a:t>
            </a:r>
            <a:r>
              <a:rPr lang="en-US" altLang="it-IT" sz="2400" dirty="0" err="1" smtClean="0"/>
              <a:t>occorre</a:t>
            </a:r>
            <a:r>
              <a:rPr lang="en-US" altLang="it-IT" sz="2400" dirty="0" smtClean="0"/>
              <a:t> </a:t>
            </a:r>
            <a:r>
              <a:rPr lang="en-US" altLang="it-IT" sz="2400" dirty="0" err="1" smtClean="0"/>
              <a:t>cercare</a:t>
            </a:r>
            <a:r>
              <a:rPr lang="en-US" altLang="it-IT" sz="2400" dirty="0" smtClean="0"/>
              <a:t> di </a:t>
            </a:r>
            <a:r>
              <a:rPr lang="en-US" altLang="it-IT" sz="2400" dirty="0" err="1" smtClean="0"/>
              <a:t>essere</a:t>
            </a:r>
            <a:r>
              <a:rPr lang="en-US" altLang="it-IT" sz="2400" dirty="0" smtClean="0"/>
              <a:t> </a:t>
            </a:r>
            <a:r>
              <a:rPr lang="en-US" altLang="it-IT" sz="2400" dirty="0" err="1" smtClean="0"/>
              <a:t>sistematici</a:t>
            </a:r>
            <a:endParaRPr lang="en-US" altLang="it-IT" sz="2400" dirty="0" smtClean="0"/>
          </a:p>
          <a:p>
            <a:pPr lvl="1" eaLnBrk="1" hangingPunct="1">
              <a:lnSpc>
                <a:spcPct val="90000"/>
              </a:lnSpc>
            </a:pPr>
            <a:r>
              <a:rPr lang="it-IT" altLang="it-IT" sz="2400" dirty="0" smtClean="0"/>
              <a:t>Identificare almeno uno stato corretto S1 e uno non corretto S2</a:t>
            </a:r>
          </a:p>
          <a:p>
            <a:pPr lvl="1" eaLnBrk="1" hangingPunct="1">
              <a:lnSpc>
                <a:spcPct val="90000"/>
              </a:lnSpc>
            </a:pPr>
            <a:r>
              <a:rPr lang="it-IT" altLang="it-IT" sz="2400" dirty="0" smtClean="0"/>
              <a:t>Cercare di capire quali stati intermedi tra S1 e S2 sono corretti e quali no, fino a identificare uno stato corretto S’1 e uno non corretto S’2 consecutivi</a:t>
            </a:r>
          </a:p>
          <a:p>
            <a:pPr lvl="1" eaLnBrk="1" hangingPunct="1">
              <a:lnSpc>
                <a:spcPct val="90000"/>
              </a:lnSpc>
            </a:pPr>
            <a:r>
              <a:rPr lang="it-IT" altLang="it-IT" sz="2400" dirty="0" smtClean="0"/>
              <a:t>Il difetto è nell’istruzione che separa S’1 e S’2</a:t>
            </a:r>
            <a:endParaRPr lang="en-US" altLang="it-IT" sz="2000" dirty="0" smtClean="0"/>
          </a:p>
          <a:p>
            <a:pPr eaLnBrk="1" hangingPunct="1">
              <a:lnSpc>
                <a:spcPct val="90000"/>
              </a:lnSpc>
            </a:pPr>
            <a:r>
              <a:rPr lang="en-US" altLang="it-IT" sz="2400" dirty="0" smtClean="0"/>
              <a:t>Molto utile un debugger: </a:t>
            </a:r>
            <a:r>
              <a:rPr lang="en-US" altLang="it-IT" sz="2400" dirty="0" err="1" smtClean="0"/>
              <a:t>strumento</a:t>
            </a:r>
            <a:r>
              <a:rPr lang="en-US" altLang="it-IT" sz="2400" dirty="0" smtClean="0"/>
              <a:t> per </a:t>
            </a:r>
            <a:r>
              <a:rPr lang="en-US" altLang="it-IT" sz="2400" dirty="0" err="1" smtClean="0"/>
              <a:t>eseguire</a:t>
            </a:r>
            <a:r>
              <a:rPr lang="en-US" altLang="it-IT" sz="2400" dirty="0" smtClean="0"/>
              <a:t> </a:t>
            </a:r>
            <a:r>
              <a:rPr lang="en-US" altLang="it-IT" sz="2400" dirty="0" err="1" smtClean="0"/>
              <a:t>programmi</a:t>
            </a:r>
            <a:r>
              <a:rPr lang="en-US" altLang="it-IT" sz="2400" dirty="0" smtClean="0"/>
              <a:t> in </a:t>
            </a:r>
            <a:r>
              <a:rPr lang="en-US" altLang="it-IT" sz="2400" dirty="0" err="1" smtClean="0"/>
              <a:t>modo</a:t>
            </a:r>
            <a:r>
              <a:rPr lang="en-US" altLang="it-IT" sz="2400" dirty="0" smtClean="0"/>
              <a:t> </a:t>
            </a:r>
            <a:r>
              <a:rPr lang="en-US" altLang="it-IT" sz="2400" dirty="0" err="1" smtClean="0"/>
              <a:t>controllato</a:t>
            </a:r>
            <a:r>
              <a:rPr lang="en-US" altLang="it-IT" sz="2400" dirty="0" smtClean="0"/>
              <a:t>: </a:t>
            </a:r>
          </a:p>
          <a:p>
            <a:pPr lvl="1" eaLnBrk="1" hangingPunct="1">
              <a:lnSpc>
                <a:spcPct val="90000"/>
              </a:lnSpc>
            </a:pPr>
            <a:r>
              <a:rPr lang="en-US" altLang="it-IT" sz="2400" dirty="0" smtClean="0"/>
              <a:t>Breakpoint, </a:t>
            </a:r>
          </a:p>
          <a:p>
            <a:pPr lvl="1" eaLnBrk="1" hangingPunct="1">
              <a:lnSpc>
                <a:spcPct val="90000"/>
              </a:lnSpc>
            </a:pPr>
            <a:r>
              <a:rPr lang="en-US" altLang="it-IT" sz="2400" dirty="0" err="1"/>
              <a:t>E</a:t>
            </a:r>
            <a:r>
              <a:rPr lang="en-US" altLang="it-IT" sz="2400" dirty="0" err="1" smtClean="0"/>
              <a:t>secuzione</a:t>
            </a:r>
            <a:r>
              <a:rPr lang="en-US" altLang="it-IT" sz="2400" dirty="0" smtClean="0"/>
              <a:t> </a:t>
            </a:r>
            <a:r>
              <a:rPr lang="en-US" altLang="it-IT" sz="2400" dirty="0" err="1" smtClean="0"/>
              <a:t>passo-passo</a:t>
            </a:r>
            <a:r>
              <a:rPr lang="en-US" altLang="it-IT" sz="2400" dirty="0" smtClean="0"/>
              <a:t>, </a:t>
            </a:r>
          </a:p>
          <a:p>
            <a:pPr lvl="1" eaLnBrk="1" hangingPunct="1">
              <a:lnSpc>
                <a:spcPct val="90000"/>
              </a:lnSpc>
            </a:pPr>
            <a:r>
              <a:rPr lang="en-US" altLang="it-IT" sz="2400" dirty="0" err="1"/>
              <a:t>V</a:t>
            </a:r>
            <a:r>
              <a:rPr lang="en-US" altLang="it-IT" sz="2400" dirty="0" err="1" smtClean="0"/>
              <a:t>isualizzazione</a:t>
            </a:r>
            <a:r>
              <a:rPr lang="en-US" altLang="it-IT" sz="2400" dirty="0" smtClean="0"/>
              <a:t> e </a:t>
            </a:r>
            <a:r>
              <a:rPr lang="en-US" altLang="it-IT" sz="2400" dirty="0" err="1" smtClean="0"/>
              <a:t>modifica</a:t>
            </a:r>
            <a:r>
              <a:rPr lang="en-US" altLang="it-IT" sz="2400" dirty="0" smtClean="0"/>
              <a:t> di </a:t>
            </a:r>
            <a:r>
              <a:rPr lang="en-US" altLang="it-IT" sz="2400" dirty="0" err="1" smtClean="0"/>
              <a:t>variabili</a:t>
            </a:r>
            <a:endParaRPr lang="en-US" altLang="it-IT" sz="2400" dirty="0" smtClean="0"/>
          </a:p>
          <a:p>
            <a:pPr eaLnBrk="1" hangingPunct="1">
              <a:lnSpc>
                <a:spcPct val="90000"/>
              </a:lnSpc>
            </a:pPr>
            <a:r>
              <a:rPr lang="it-IT" altLang="it-IT" sz="2400" dirty="0" smtClean="0"/>
              <a:t>Esempi: </a:t>
            </a:r>
            <a:r>
              <a:rPr lang="it-IT" altLang="it-IT" sz="2400" dirty="0" err="1" smtClean="0"/>
              <a:t>Valgrind</a:t>
            </a:r>
            <a:r>
              <a:rPr lang="it-IT" altLang="it-IT" sz="2400" dirty="0" smtClean="0"/>
              <a:t> e GDB (GNU </a:t>
            </a:r>
            <a:r>
              <a:rPr lang="it-IT" altLang="it-IT" sz="2400" dirty="0" err="1" smtClean="0"/>
              <a:t>DeBugger</a:t>
            </a:r>
            <a:r>
              <a:rPr lang="it-IT" altLang="it-IT" sz="2400" dirty="0" smtClean="0"/>
              <a:t>) per C/C++, JDB per Java</a:t>
            </a:r>
          </a:p>
          <a:p>
            <a:pPr eaLnBrk="1" hangingPunct="1">
              <a:lnSpc>
                <a:spcPct val="90000"/>
              </a:lnSpc>
            </a:pPr>
            <a:endParaRPr lang="en-US" altLang="it-IT" sz="2400"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228600"/>
            <a:ext cx="7772400" cy="1143000"/>
          </a:xfrm>
        </p:spPr>
        <p:txBody>
          <a:bodyPr/>
          <a:lstStyle/>
          <a:p>
            <a:pPr eaLnBrk="1" hangingPunct="1"/>
            <a:r>
              <a:rPr lang="it-IT" altLang="it-IT" smtClean="0"/>
              <a:t>Funzionalità essenziali</a:t>
            </a:r>
          </a:p>
        </p:txBody>
      </p:sp>
      <p:sp>
        <p:nvSpPr>
          <p:cNvPr id="88067" name="Rectangle 3"/>
          <p:cNvSpPr>
            <a:spLocks noGrp="1" noChangeArrowheads="1"/>
          </p:cNvSpPr>
          <p:nvPr>
            <p:ph type="body" idx="1"/>
          </p:nvPr>
        </p:nvSpPr>
        <p:spPr>
          <a:xfrm>
            <a:off x="685800" y="1371600"/>
            <a:ext cx="7772400" cy="4114800"/>
          </a:xfrm>
        </p:spPr>
        <p:txBody>
          <a:bodyPr/>
          <a:lstStyle/>
          <a:p>
            <a:pPr eaLnBrk="1" hangingPunct="1">
              <a:lnSpc>
                <a:spcPct val="90000"/>
              </a:lnSpc>
            </a:pPr>
            <a:r>
              <a:rPr lang="it-IT" altLang="it-IT" sz="2400" dirty="0" err="1" smtClean="0"/>
              <a:t>Breakpoint</a:t>
            </a:r>
            <a:r>
              <a:rPr lang="it-IT" altLang="it-IT" sz="2400" dirty="0" smtClean="0"/>
              <a:t>: permettono di interrompere l’esecuzione in un certo punto</a:t>
            </a:r>
          </a:p>
          <a:p>
            <a:pPr eaLnBrk="1" hangingPunct="1">
              <a:lnSpc>
                <a:spcPct val="90000"/>
              </a:lnSpc>
            </a:pPr>
            <a:r>
              <a:rPr lang="it-IT" altLang="it-IT" sz="2400" dirty="0" smtClean="0"/>
              <a:t>Esecuzione passo </a:t>
            </a:r>
            <a:r>
              <a:rPr lang="it-IT" altLang="it-IT" sz="2400" dirty="0" err="1" smtClean="0"/>
              <a:t>passo</a:t>
            </a:r>
            <a:r>
              <a:rPr lang="it-IT" altLang="it-IT" sz="2400" dirty="0" smtClean="0"/>
              <a:t>: permette di avanzare l’esecuzione di un passo per volta</a:t>
            </a:r>
          </a:p>
          <a:p>
            <a:pPr eaLnBrk="1" hangingPunct="1">
              <a:lnSpc>
                <a:spcPct val="90000"/>
              </a:lnSpc>
            </a:pPr>
            <a:r>
              <a:rPr lang="it-IT" altLang="it-IT" sz="2400" dirty="0" smtClean="0"/>
              <a:t>Esame dello stato intermedio: permette di visualizzare il valore delle singole variabili</a:t>
            </a:r>
          </a:p>
          <a:p>
            <a:pPr eaLnBrk="1" hangingPunct="1">
              <a:lnSpc>
                <a:spcPct val="90000"/>
              </a:lnSpc>
            </a:pPr>
            <a:r>
              <a:rPr lang="it-IT" altLang="it-IT" sz="2400" dirty="0" smtClean="0"/>
              <a:t>Modifica dello stato: permette di modificare il valore di una o più variabili prima di riprendere l’esecuzione</a:t>
            </a:r>
          </a:p>
          <a:p>
            <a:pPr eaLnBrk="1" hangingPunct="1">
              <a:lnSpc>
                <a:spcPct val="90000"/>
              </a:lnSpc>
            </a:pPr>
            <a:r>
              <a:rPr lang="it-IT" altLang="it-IT" sz="2400" dirty="0" smtClean="0"/>
              <a:t>Oggi si usano </a:t>
            </a:r>
            <a:r>
              <a:rPr lang="it-IT" altLang="it-IT" sz="2400" dirty="0" err="1" smtClean="0"/>
              <a:t>debugger</a:t>
            </a:r>
            <a:r>
              <a:rPr lang="it-IT" altLang="it-IT" sz="2400" dirty="0" smtClean="0"/>
              <a:t> “simbolici” che consentono di operare al livello del linguaggio di programmazione</a:t>
            </a:r>
          </a:p>
          <a:p>
            <a:pPr lvl="1" eaLnBrk="1" hangingPunct="1">
              <a:lnSpc>
                <a:spcPct val="90000"/>
              </a:lnSpc>
            </a:pPr>
            <a:r>
              <a:rPr lang="it-IT" altLang="it-IT" sz="2400" dirty="0" smtClean="0"/>
              <a:t>variabile = variabile del linguaggio, non cella di memoria</a:t>
            </a:r>
          </a:p>
          <a:p>
            <a:pPr lvl="1" eaLnBrk="1" hangingPunct="1">
              <a:lnSpc>
                <a:spcPct val="90000"/>
              </a:lnSpc>
            </a:pPr>
            <a:r>
              <a:rPr lang="it-IT" altLang="it-IT" sz="2400" dirty="0" smtClean="0"/>
              <a:t>passo = istruzione del linguaggio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t-IT" altLang="it-IT" sz="3600" smtClean="0"/>
              <a:t>Verifica dei programmi</a:t>
            </a:r>
            <a:endParaRPr lang="en-US" altLang="it-IT" sz="3600" smtClean="0"/>
          </a:p>
        </p:txBody>
      </p:sp>
      <p:sp>
        <p:nvSpPr>
          <p:cNvPr id="8195" name="Rectangle 3"/>
          <p:cNvSpPr>
            <a:spLocks noGrp="1" noChangeArrowheads="1"/>
          </p:cNvSpPr>
          <p:nvPr>
            <p:ph type="body" idx="1"/>
          </p:nvPr>
        </p:nvSpPr>
        <p:spPr/>
        <p:txBody>
          <a:bodyPr/>
          <a:lstStyle/>
          <a:p>
            <a:pPr eaLnBrk="1" hangingPunct="1"/>
            <a:r>
              <a:rPr lang="it-IT" altLang="it-IT" smtClean="0"/>
              <a:t>Scopo: controllo che programmi sviluppati siano conformi alla loro specifica</a:t>
            </a:r>
          </a:p>
          <a:p>
            <a:pPr eaLnBrk="1" hangingPunct="1"/>
            <a:r>
              <a:rPr lang="it-IT" altLang="it-IT" smtClean="0"/>
              <a:t>Strumento principale è TESTING</a:t>
            </a:r>
          </a:p>
          <a:p>
            <a:pPr eaLnBrk="1" hangingPunct="1"/>
            <a:r>
              <a:rPr lang="it-IT" altLang="it-IT" smtClean="0"/>
              <a:t>Per essere efficace, testing deve essere reso sistematico</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it-IT" altLang="it-IT" smtClean="0"/>
              <a:t>Il debugger di Eclipse</a:t>
            </a:r>
          </a:p>
        </p:txBody>
      </p:sp>
      <p:pic>
        <p:nvPicPr>
          <p:cNvPr id="890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7688" y="2133600"/>
            <a:ext cx="5511800" cy="390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2" name="AutoShape 4"/>
          <p:cNvSpPr>
            <a:spLocks/>
          </p:cNvSpPr>
          <p:nvPr/>
        </p:nvSpPr>
        <p:spPr bwMode="auto">
          <a:xfrm>
            <a:off x="611188" y="2763838"/>
            <a:ext cx="1304925" cy="514350"/>
          </a:xfrm>
          <a:prstGeom prst="accentCallout1">
            <a:avLst>
              <a:gd name="adj1" fmla="val 12787"/>
              <a:gd name="adj2" fmla="val 105838"/>
              <a:gd name="adj3" fmla="val 64653"/>
              <a:gd name="adj4" fmla="val 201704"/>
            </a:avLst>
          </a:prstGeom>
          <a:noFill/>
          <a:ln w="38100">
            <a:solidFill>
              <a:srgbClr val="FF0000"/>
            </a:solidFill>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lIns="0" tIns="10800" rIns="0" bIns="10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r>
              <a:rPr lang="en-US" altLang="it-IT" sz="1600">
                <a:latin typeface="Calibri" pitchFamily="34" charset="0"/>
              </a:rPr>
              <a:t>Threads e stack frames</a:t>
            </a:r>
          </a:p>
        </p:txBody>
      </p:sp>
      <p:sp>
        <p:nvSpPr>
          <p:cNvPr id="89093" name="AutoShape 5"/>
          <p:cNvSpPr>
            <a:spLocks/>
          </p:cNvSpPr>
          <p:nvPr/>
        </p:nvSpPr>
        <p:spPr bwMode="auto">
          <a:xfrm>
            <a:off x="0" y="4011613"/>
            <a:ext cx="1908175" cy="760412"/>
          </a:xfrm>
          <a:prstGeom prst="accentCallout1">
            <a:avLst>
              <a:gd name="adj1" fmla="val 9861"/>
              <a:gd name="adj2" fmla="val 103995"/>
              <a:gd name="adj3" fmla="val 65755"/>
              <a:gd name="adj4" fmla="val 167972"/>
            </a:avLst>
          </a:prstGeom>
          <a:noFill/>
          <a:ln w="38100">
            <a:solidFill>
              <a:srgbClr val="FF0000"/>
            </a:solidFill>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lIns="0" tIns="10800" rIns="0" bIns="10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r>
              <a:rPr lang="en-US" altLang="it-IT" sz="1600">
                <a:latin typeface="Calibri" pitchFamily="34" charset="0"/>
              </a:rPr>
              <a:t>Editor con i contrassegni dei breakpoints</a:t>
            </a:r>
          </a:p>
        </p:txBody>
      </p:sp>
      <p:sp>
        <p:nvSpPr>
          <p:cNvPr id="89094" name="AutoShape 6"/>
          <p:cNvSpPr>
            <a:spLocks/>
          </p:cNvSpPr>
          <p:nvPr/>
        </p:nvSpPr>
        <p:spPr bwMode="auto">
          <a:xfrm>
            <a:off x="539750" y="5284788"/>
            <a:ext cx="1343025" cy="268287"/>
          </a:xfrm>
          <a:prstGeom prst="accentCallout1">
            <a:avLst>
              <a:gd name="adj1" fmla="val 18556"/>
              <a:gd name="adj2" fmla="val 105676"/>
              <a:gd name="adj3" fmla="val -1032"/>
              <a:gd name="adj4" fmla="val 202245"/>
            </a:avLst>
          </a:prstGeom>
          <a:noFill/>
          <a:ln w="38100">
            <a:solidFill>
              <a:srgbClr val="FF0000"/>
            </a:solidFill>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lIns="0" tIns="10800" rIns="0" bIns="10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r>
              <a:rPr lang="en-US" altLang="it-IT" sz="1600">
                <a:latin typeface="Calibri" pitchFamily="34" charset="0"/>
              </a:rPr>
              <a:t>Console I/O</a:t>
            </a:r>
          </a:p>
        </p:txBody>
      </p:sp>
      <p:sp>
        <p:nvSpPr>
          <p:cNvPr id="89095" name="AutoShape 7"/>
          <p:cNvSpPr>
            <a:spLocks/>
          </p:cNvSpPr>
          <p:nvPr/>
        </p:nvSpPr>
        <p:spPr bwMode="auto">
          <a:xfrm>
            <a:off x="7045325" y="1501775"/>
            <a:ext cx="1738313" cy="268288"/>
          </a:xfrm>
          <a:prstGeom prst="accentCallout1">
            <a:avLst>
              <a:gd name="adj1" fmla="val 34125"/>
              <a:gd name="adj2" fmla="val -4384"/>
              <a:gd name="adj3" fmla="val 361139"/>
              <a:gd name="adj4" fmla="val -38630"/>
            </a:avLst>
          </a:prstGeom>
          <a:noFill/>
          <a:ln w="38100">
            <a:solidFill>
              <a:srgbClr val="FF0000"/>
            </a:solidFill>
            <a:miter lim="800000"/>
            <a:headEnd type="none" w="sm" len="sm"/>
            <a:tailEnd type="arrow" w="sm" len="sm"/>
          </a:ln>
          <a:extLst>
            <a:ext uri="{909E8E84-426E-40DD-AFC4-6F175D3DCCD1}">
              <a14:hiddenFill xmlns:a14="http://schemas.microsoft.com/office/drawing/2010/main">
                <a:solidFill>
                  <a:srgbClr val="FFFFFF"/>
                </a:solidFill>
              </a14:hiddenFill>
            </a:ext>
          </a:extLst>
        </p:spPr>
        <p:txBody>
          <a:bodyPr lIns="0" tIns="10800" rIns="0" bIns="10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it-IT" sz="1600">
                <a:latin typeface="Calibri" pitchFamily="34" charset="0"/>
              </a:rPr>
              <a:t>Variabili locali</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8"/>
          <p:cNvSpPr>
            <a:spLocks noGrp="1" noChangeArrowheads="1"/>
          </p:cNvSpPr>
          <p:nvPr>
            <p:ph type="title"/>
          </p:nvPr>
        </p:nvSpPr>
        <p:spPr/>
        <p:txBody>
          <a:bodyPr/>
          <a:lstStyle/>
          <a:p>
            <a:r>
              <a:rPr lang="en-US" altLang="it-IT" smtClean="0"/>
              <a:t>Programmazione difensiva</a:t>
            </a:r>
          </a:p>
        </p:txBody>
      </p:sp>
      <p:sp>
        <p:nvSpPr>
          <p:cNvPr id="81923" name="Rectangle 9"/>
          <p:cNvSpPr>
            <a:spLocks noGrp="1" noChangeArrowheads="1"/>
          </p:cNvSpPr>
          <p:nvPr>
            <p:ph idx="1"/>
          </p:nvPr>
        </p:nvSpPr>
        <p:spPr/>
        <p:txBody>
          <a:bodyPr>
            <a:normAutofit fontScale="77500" lnSpcReduction="20000"/>
          </a:bodyPr>
          <a:lstStyle/>
          <a:p>
            <a:pPr>
              <a:defRPr/>
            </a:pPr>
            <a:r>
              <a:rPr lang="en-US" smtClean="0"/>
              <a:t>Un pizzico di paranoia può essere utile</a:t>
            </a:r>
          </a:p>
          <a:p>
            <a:pPr>
              <a:defRPr/>
            </a:pPr>
            <a:r>
              <a:rPr lang="en-US" smtClean="0"/>
              <a:t>Possiamo/dobbiamo scrivere i programmi in modo che scoprano e gestiscano ogni possibile situazione anomala: </a:t>
            </a:r>
          </a:p>
          <a:p>
            <a:pPr lvl="2">
              <a:defRPr/>
            </a:pPr>
            <a:r>
              <a:rPr lang="en-US" smtClean="0"/>
              <a:t>procedure chiamate con parametri attuali scorretti, </a:t>
            </a:r>
          </a:p>
          <a:p>
            <a:pPr lvl="2">
              <a:defRPr/>
            </a:pPr>
            <a:r>
              <a:rPr lang="en-US" smtClean="0"/>
              <a:t>file: devono essere aperti ma sono chiusi, devono aprirsi e non si aprono…</a:t>
            </a:r>
          </a:p>
          <a:p>
            <a:pPr lvl="2">
              <a:defRPr/>
            </a:pPr>
            <a:r>
              <a:rPr lang="en-US" smtClean="0"/>
              <a:t>riferimenti a oggetti null, array vuoti …</a:t>
            </a:r>
          </a:p>
          <a:p>
            <a:pPr>
              <a:defRPr/>
            </a:pPr>
            <a:r>
              <a:rPr lang="en-US" smtClean="0"/>
              <a:t>Il meccanismo delle eccezioni </a:t>
            </a:r>
            <a:r>
              <a:rPr lang="en-US" altLang="ja-JP" smtClean="0"/>
              <a:t>è un aiuto </a:t>
            </a:r>
            <a:r>
              <a:rPr lang="en-US" smtClean="0"/>
              <a:t>utile</a:t>
            </a:r>
          </a:p>
          <a:p>
            <a:pPr>
              <a:defRPr/>
            </a:pPr>
            <a:r>
              <a:rPr lang="en-US" smtClean="0"/>
              <a:t>Essere scrupolosi con il test</a:t>
            </a:r>
          </a:p>
          <a:p>
            <a:pPr lvl="1">
              <a:defRPr/>
            </a:pPr>
            <a:r>
              <a:rPr lang="en-US" smtClean="0"/>
              <a:t>ricordarsi che l'obiettivo è trovare gli errori, non essere contenti di non trovarne</a:t>
            </a:r>
          </a:p>
          <a:p>
            <a:pPr>
              <a:defRPr/>
            </a:pPr>
            <a:r>
              <a:rPr lang="en-US" smtClean="0"/>
              <a:t>Può  convenire dare ad altri il compito di collaudare i propri programmi</a:t>
            </a:r>
          </a:p>
          <a:p>
            <a:pPr>
              <a:defRPr/>
            </a:pP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lstStyle/>
          <a:p>
            <a:r>
              <a:rPr lang="en-US" altLang="it-IT" smtClean="0"/>
              <a:t>Consigli</a:t>
            </a:r>
          </a:p>
        </p:txBody>
      </p:sp>
      <p:sp>
        <p:nvSpPr>
          <p:cNvPr id="91139" name="Rectangle 5"/>
          <p:cNvSpPr>
            <a:spLocks noGrp="1" noChangeArrowheads="1"/>
          </p:cNvSpPr>
          <p:nvPr>
            <p:ph idx="1"/>
          </p:nvPr>
        </p:nvSpPr>
        <p:spPr/>
        <p:txBody>
          <a:bodyPr/>
          <a:lstStyle/>
          <a:p>
            <a:r>
              <a:rPr lang="it-IT" altLang="it-IT" smtClean="0"/>
              <a:t>Talvolta il controllo è troppo costoso</a:t>
            </a:r>
          </a:p>
          <a:p>
            <a:pPr lvl="1"/>
            <a:r>
              <a:rPr lang="it-IT" altLang="it-IT" smtClean="0"/>
              <a:t>Se una procedura di ricerca binaria controlla che l’insieme di ricerca sia ordinato perde efficienza</a:t>
            </a:r>
          </a:p>
          <a:p>
            <a:r>
              <a:rPr lang="it-IT" altLang="it-IT" smtClean="0"/>
              <a:t>Alternativa per controlli molto costosi</a:t>
            </a:r>
          </a:p>
          <a:p>
            <a:pPr lvl="1"/>
            <a:r>
              <a:rPr lang="it-IT" altLang="it-IT" smtClean="0"/>
              <a:t>Usarli solo in fase di test e debugging</a:t>
            </a:r>
          </a:p>
          <a:p>
            <a:pPr lvl="2"/>
            <a:r>
              <a:rPr lang="it-IT" altLang="it-IT" smtClean="0"/>
              <a:t>Permettono di diminuire i costi della “ricerca guasti”</a:t>
            </a:r>
          </a:p>
          <a:p>
            <a:pPr lvl="1"/>
            <a:r>
              <a:rPr lang="it-IT" altLang="it-IT" smtClean="0"/>
              <a:t>Toglierli (con attenzione e cautela, trasformandoli in commenti) quando il programma va in produzione</a:t>
            </a:r>
          </a:p>
          <a:p>
            <a:endParaRPr lang="en-US" altLang="it-IT"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D3114490-BF32-4A69-8869-2D1ABBA7DE64}" type="slidenum">
              <a:rPr lang="en-US" smtClean="0"/>
              <a:pPr algn="l">
                <a:defRPr/>
              </a:pPr>
              <a:t>73</a:t>
            </a:fld>
            <a:endParaRPr lang="en-US" smtClean="0"/>
          </a:p>
        </p:txBody>
      </p:sp>
      <p:sp>
        <p:nvSpPr>
          <p:cNvPr id="92163" name="Rectangle 1"/>
          <p:cNvSpPr>
            <a:spLocks noGrp="1" noChangeArrowheads="1"/>
          </p:cNvSpPr>
          <p:nvPr>
            <p:ph type="title"/>
          </p:nvPr>
        </p:nvSpPr>
        <p:spPr/>
        <p:txBody>
          <a:bodyPr rIns="132080"/>
          <a:lstStyle/>
          <a:p>
            <a:pPr eaLnBrk="1" hangingPunct="1"/>
            <a:r>
              <a:rPr lang="en-US" altLang="it-IT" sz="4200" smtClean="0"/>
              <a:t>Testing per software object-oriented</a:t>
            </a:r>
          </a:p>
        </p:txBody>
      </p:sp>
      <p:sp>
        <p:nvSpPr>
          <p:cNvPr id="92164" name="Rectangle 2"/>
          <p:cNvSpPr>
            <a:spLocks noGrp="1" noChangeArrowheads="1"/>
          </p:cNvSpPr>
          <p:nvPr>
            <p:ph type="body" idx="1"/>
          </p:nvPr>
        </p:nvSpPr>
        <p:spPr/>
        <p:txBody>
          <a:bodyPr rIns="132080"/>
          <a:lstStyle/>
          <a:p>
            <a:pPr eaLnBrk="1" hangingPunct="1"/>
            <a:r>
              <a:rPr lang="en-US" altLang="it-IT" dirty="0" err="1" smtClean="0"/>
              <a:t>Unità</a:t>
            </a:r>
            <a:r>
              <a:rPr lang="en-US" altLang="it-IT" dirty="0" smtClean="0"/>
              <a:t>: </a:t>
            </a:r>
            <a:r>
              <a:rPr lang="en-US" altLang="it-IT" dirty="0" err="1" smtClean="0"/>
              <a:t>classe</a:t>
            </a:r>
            <a:endParaRPr lang="en-US" altLang="it-IT" dirty="0" smtClean="0"/>
          </a:p>
          <a:p>
            <a:pPr eaLnBrk="1" hangingPunct="1"/>
            <a:r>
              <a:rPr lang="en-US" altLang="it-IT" dirty="0" err="1" smtClean="0"/>
              <a:t>Distinzione</a:t>
            </a:r>
            <a:r>
              <a:rPr lang="en-US" altLang="it-IT" dirty="0" smtClean="0"/>
              <a:t>:</a:t>
            </a:r>
          </a:p>
          <a:p>
            <a:pPr marL="782638" lvl="1" eaLnBrk="1" hangingPunct="1"/>
            <a:r>
              <a:rPr lang="en-US" altLang="it-IT" dirty="0"/>
              <a:t>T</a:t>
            </a:r>
            <a:r>
              <a:rPr lang="en-US" altLang="it-IT" dirty="0" smtClean="0"/>
              <a:t>est intra-</a:t>
            </a:r>
            <a:r>
              <a:rPr lang="en-US" altLang="it-IT" dirty="0" err="1" smtClean="0"/>
              <a:t>classe</a:t>
            </a:r>
            <a:r>
              <a:rPr lang="en-US" altLang="it-IT" dirty="0" smtClean="0"/>
              <a:t> (test di </a:t>
            </a:r>
            <a:r>
              <a:rPr lang="en-US" altLang="it-IT" dirty="0" err="1" smtClean="0"/>
              <a:t>unità</a:t>
            </a:r>
            <a:r>
              <a:rPr lang="en-US" altLang="it-IT" dirty="0" smtClean="0"/>
              <a:t>)</a:t>
            </a:r>
          </a:p>
          <a:p>
            <a:pPr marL="1182688" lvl="2" eaLnBrk="1" hangingPunct="1"/>
            <a:r>
              <a:rPr lang="en-US" altLang="it-IT" dirty="0" smtClean="0"/>
              <a:t>Non </a:t>
            </a:r>
            <a:r>
              <a:rPr lang="en-US" altLang="it-IT" dirty="0" err="1" smtClean="0"/>
              <a:t>si</a:t>
            </a:r>
            <a:r>
              <a:rPr lang="en-US" altLang="it-IT" dirty="0" smtClean="0"/>
              <a:t> </a:t>
            </a:r>
            <a:r>
              <a:rPr lang="en-US" altLang="it-IT" dirty="0" err="1" smtClean="0"/>
              <a:t>considerano</a:t>
            </a:r>
            <a:r>
              <a:rPr lang="en-US" altLang="it-IT" dirty="0" smtClean="0"/>
              <a:t> </a:t>
            </a:r>
            <a:r>
              <a:rPr lang="en-US" altLang="it-IT" dirty="0" err="1" smtClean="0"/>
              <a:t>i</a:t>
            </a:r>
            <a:r>
              <a:rPr lang="en-US" altLang="it-IT" dirty="0" smtClean="0"/>
              <a:t> </a:t>
            </a:r>
            <a:r>
              <a:rPr lang="en-US" altLang="it-IT" dirty="0" err="1" smtClean="0"/>
              <a:t>singoli</a:t>
            </a:r>
            <a:r>
              <a:rPr lang="en-US" altLang="it-IT" dirty="0" smtClean="0"/>
              <a:t> </a:t>
            </a:r>
            <a:r>
              <a:rPr lang="en-US" altLang="it-IT" dirty="0" err="1" smtClean="0"/>
              <a:t>metodi</a:t>
            </a:r>
            <a:r>
              <a:rPr lang="en-US" altLang="it-IT" dirty="0" smtClean="0"/>
              <a:t> </a:t>
            </a:r>
            <a:r>
              <a:rPr lang="en-US" altLang="it-IT" dirty="0" err="1" smtClean="0"/>
              <a:t>separatamente</a:t>
            </a:r>
            <a:r>
              <a:rPr lang="en-US" altLang="it-IT" dirty="0" smtClean="0"/>
              <a:t>, di </a:t>
            </a:r>
            <a:r>
              <a:rPr lang="en-US" altLang="it-IT" dirty="0" err="1" smtClean="0"/>
              <a:t>solito</a:t>
            </a:r>
            <a:r>
              <a:rPr lang="en-US" altLang="it-IT" dirty="0" smtClean="0"/>
              <a:t>, ma </a:t>
            </a:r>
            <a:r>
              <a:rPr lang="en-US" altLang="it-IT" dirty="0" err="1" smtClean="0"/>
              <a:t>piuttosto</a:t>
            </a:r>
            <a:r>
              <a:rPr lang="en-US" altLang="it-IT" dirty="0" smtClean="0"/>
              <a:t> </a:t>
            </a:r>
            <a:r>
              <a:rPr lang="en-US" altLang="it-IT" dirty="0" err="1" smtClean="0"/>
              <a:t>nel</a:t>
            </a:r>
            <a:r>
              <a:rPr lang="en-US" altLang="it-IT" dirty="0" smtClean="0"/>
              <a:t> </a:t>
            </a:r>
            <a:r>
              <a:rPr lang="en-US" altLang="it-IT" dirty="0" err="1" smtClean="0"/>
              <a:t>complesso</a:t>
            </a:r>
            <a:r>
              <a:rPr lang="en-US" altLang="it-IT" dirty="0" smtClean="0"/>
              <a:t> </a:t>
            </a:r>
            <a:r>
              <a:rPr lang="en-US" altLang="it-IT" dirty="0" err="1" smtClean="0"/>
              <a:t>della</a:t>
            </a:r>
            <a:r>
              <a:rPr lang="en-US" altLang="it-IT" dirty="0" smtClean="0"/>
              <a:t> </a:t>
            </a:r>
            <a:r>
              <a:rPr lang="en-US" altLang="it-IT" dirty="0" err="1" smtClean="0"/>
              <a:t>classe</a:t>
            </a:r>
            <a:r>
              <a:rPr lang="en-US" altLang="it-IT" dirty="0" smtClean="0"/>
              <a:t> a cui </a:t>
            </a:r>
            <a:r>
              <a:rPr lang="en-US" altLang="it-IT" dirty="0" err="1" smtClean="0"/>
              <a:t>appartengono</a:t>
            </a:r>
            <a:endParaRPr lang="en-US" altLang="it-IT" dirty="0" smtClean="0"/>
          </a:p>
          <a:p>
            <a:pPr marL="782638" lvl="1" eaLnBrk="1" hangingPunct="1"/>
            <a:r>
              <a:rPr lang="en-US" altLang="it-IT" dirty="0" smtClean="0"/>
              <a:t>Test inter-</a:t>
            </a:r>
            <a:r>
              <a:rPr lang="en-US" altLang="it-IT" dirty="0" err="1" smtClean="0"/>
              <a:t>classe</a:t>
            </a:r>
            <a:endParaRPr lang="en-US" altLang="it-IT"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
          <p:cNvSpPr>
            <a:spLocks noGrp="1" noChangeArrowheads="1"/>
          </p:cNvSpPr>
          <p:nvPr>
            <p:ph type="title"/>
          </p:nvPr>
        </p:nvSpPr>
        <p:spPr/>
        <p:txBody>
          <a:bodyPr/>
          <a:lstStyle/>
          <a:p>
            <a:r>
              <a:rPr lang="en-US" altLang="it-IT" smtClean="0"/>
              <a:t>Test intra-classe</a:t>
            </a:r>
          </a:p>
        </p:txBody>
      </p:sp>
      <p:sp>
        <p:nvSpPr>
          <p:cNvPr id="93187" name="Rectangle 2"/>
          <p:cNvSpPr>
            <a:spLocks noGrp="1" noChangeArrowheads="1"/>
          </p:cNvSpPr>
          <p:nvPr>
            <p:ph type="body" idx="1"/>
          </p:nvPr>
        </p:nvSpPr>
        <p:spPr>
          <a:xfrm>
            <a:off x="457200" y="1125538"/>
            <a:ext cx="8229600" cy="5000625"/>
          </a:xfrm>
        </p:spPr>
        <p:txBody>
          <a:bodyPr/>
          <a:lstStyle/>
          <a:p>
            <a:r>
              <a:rPr lang="en-US" altLang="it-IT" sz="2800" dirty="0" smtClean="0"/>
              <a:t>Idea di </a:t>
            </a:r>
            <a:r>
              <a:rPr lang="en-US" altLang="it-IT" sz="2800" dirty="0" err="1" smtClean="0"/>
              <a:t>fondo</a:t>
            </a:r>
            <a:endParaRPr lang="en-US" altLang="it-IT" sz="2800" dirty="0" smtClean="0"/>
          </a:p>
          <a:p>
            <a:pPr lvl="1"/>
            <a:r>
              <a:rPr lang="en-US" altLang="it-IT" sz="2400" dirty="0"/>
              <a:t>L</a:t>
            </a:r>
            <a:r>
              <a:rPr lang="en-US" altLang="it-IT" sz="2400" dirty="0" smtClean="0"/>
              <a:t>o </a:t>
            </a:r>
            <a:r>
              <a:rPr lang="en-US" altLang="it-IT" sz="2400" dirty="0" err="1" smtClean="0"/>
              <a:t>stato</a:t>
            </a:r>
            <a:r>
              <a:rPr lang="en-US" altLang="it-IT" sz="2400" dirty="0" smtClean="0"/>
              <a:t> </a:t>
            </a:r>
            <a:r>
              <a:rPr lang="en-US" altLang="it-IT" sz="2400" dirty="0" err="1" smtClean="0"/>
              <a:t>dell’oggetto</a:t>
            </a:r>
            <a:r>
              <a:rPr lang="en-US" altLang="it-IT" sz="2400" dirty="0" smtClean="0"/>
              <a:t> </a:t>
            </a:r>
            <a:r>
              <a:rPr lang="en-US" altLang="it-IT" sz="2400" dirty="0" err="1" smtClean="0"/>
              <a:t>viene</a:t>
            </a:r>
            <a:r>
              <a:rPr lang="en-US" altLang="it-IT" sz="2400" dirty="0" smtClean="0"/>
              <a:t> </a:t>
            </a:r>
            <a:r>
              <a:rPr lang="en-US" altLang="it-IT" sz="2400" dirty="0" err="1" smtClean="0"/>
              <a:t>modificato</a:t>
            </a:r>
            <a:r>
              <a:rPr lang="en-US" altLang="it-IT" sz="2400" dirty="0" smtClean="0"/>
              <a:t> </a:t>
            </a:r>
            <a:r>
              <a:rPr lang="en-US" altLang="it-IT" sz="2400" dirty="0" err="1" smtClean="0"/>
              <a:t>dai</a:t>
            </a:r>
            <a:r>
              <a:rPr lang="en-US" altLang="it-IT" sz="2400" dirty="0" smtClean="0"/>
              <a:t> </a:t>
            </a:r>
            <a:r>
              <a:rPr lang="en-US" altLang="it-IT" sz="2400" dirty="0" err="1" smtClean="0"/>
              <a:t>metodi</a:t>
            </a:r>
            <a:r>
              <a:rPr lang="en-US" altLang="it-IT" sz="2400" dirty="0" smtClean="0"/>
              <a:t> </a:t>
            </a:r>
            <a:r>
              <a:rPr lang="en-US" altLang="it-IT" sz="2400" i="1" dirty="0" smtClean="0"/>
              <a:t>modifier</a:t>
            </a:r>
            <a:r>
              <a:rPr lang="en-US" altLang="it-IT" sz="2400" dirty="0" smtClean="0"/>
              <a:t>, </a:t>
            </a:r>
            <a:r>
              <a:rPr lang="en-US" altLang="it-IT" sz="2400" dirty="0" err="1" smtClean="0"/>
              <a:t>ossia</a:t>
            </a:r>
            <a:r>
              <a:rPr lang="en-US" altLang="it-IT" sz="2400" dirty="0" smtClean="0"/>
              <a:t> </a:t>
            </a:r>
            <a:r>
              <a:rPr lang="en-US" altLang="it-IT" sz="2400" dirty="0" err="1" smtClean="0"/>
              <a:t>che</a:t>
            </a:r>
            <a:r>
              <a:rPr lang="en-US" altLang="it-IT" sz="2400" dirty="0" smtClean="0"/>
              <a:t> </a:t>
            </a:r>
            <a:r>
              <a:rPr lang="en-US" altLang="it-IT" sz="2400" dirty="0" err="1" smtClean="0"/>
              <a:t>modificano</a:t>
            </a:r>
            <a:r>
              <a:rPr lang="en-US" altLang="it-IT" sz="2400" dirty="0" smtClean="0"/>
              <a:t> lo </a:t>
            </a:r>
            <a:r>
              <a:rPr lang="en-US" altLang="it-IT" sz="2400" dirty="0" err="1" smtClean="0"/>
              <a:t>stato</a:t>
            </a:r>
            <a:endParaRPr lang="en-US" altLang="it-IT" sz="2400" dirty="0" smtClean="0"/>
          </a:p>
          <a:p>
            <a:pPr lvl="1"/>
            <a:r>
              <a:rPr lang="en-US" altLang="it-IT" sz="2400" dirty="0" smtClean="0"/>
              <a:t>I modifier </a:t>
            </a:r>
            <a:r>
              <a:rPr lang="en-US" altLang="it-IT" sz="2400" dirty="0" err="1" smtClean="0"/>
              <a:t>possono</a:t>
            </a:r>
            <a:r>
              <a:rPr lang="en-US" altLang="it-IT" sz="2400" dirty="0" smtClean="0"/>
              <a:t> </a:t>
            </a:r>
            <a:r>
              <a:rPr lang="en-US" altLang="it-IT" sz="2400" dirty="0" err="1" smtClean="0"/>
              <a:t>essere</a:t>
            </a:r>
            <a:r>
              <a:rPr lang="en-US" altLang="it-IT" sz="2400" dirty="0" smtClean="0"/>
              <a:t> </a:t>
            </a:r>
            <a:r>
              <a:rPr lang="en-US" altLang="it-IT" sz="2400" dirty="0" err="1" smtClean="0"/>
              <a:t>modellati</a:t>
            </a:r>
            <a:r>
              <a:rPr lang="en-US" altLang="it-IT" sz="2400" dirty="0" smtClean="0"/>
              <a:t> come </a:t>
            </a:r>
            <a:r>
              <a:rPr lang="en-US" altLang="it-IT" sz="2400" dirty="0" err="1" smtClean="0"/>
              <a:t>transizioni</a:t>
            </a:r>
            <a:r>
              <a:rPr lang="en-US" altLang="it-IT" sz="2400" dirty="0" smtClean="0"/>
              <a:t> di </a:t>
            </a:r>
            <a:r>
              <a:rPr lang="en-US" altLang="it-IT" sz="2400" dirty="0" err="1" smtClean="0"/>
              <a:t>stato</a:t>
            </a:r>
            <a:endParaRPr lang="en-US" altLang="it-IT" sz="2400" dirty="0" smtClean="0"/>
          </a:p>
          <a:p>
            <a:pPr lvl="1"/>
            <a:r>
              <a:rPr lang="en-US" altLang="it-IT" sz="2400" dirty="0" smtClean="0"/>
              <a:t>I </a:t>
            </a:r>
            <a:r>
              <a:rPr lang="en-US" altLang="it-IT" sz="2400" dirty="0" err="1" smtClean="0"/>
              <a:t>casi</a:t>
            </a:r>
            <a:r>
              <a:rPr lang="en-US" altLang="it-IT" sz="2400" dirty="0" smtClean="0"/>
              <a:t> di test </a:t>
            </a:r>
            <a:r>
              <a:rPr lang="en-US" altLang="it-IT" sz="2400" dirty="0" err="1" smtClean="0"/>
              <a:t>sono</a:t>
            </a:r>
            <a:r>
              <a:rPr lang="en-US" altLang="it-IT" sz="2400" dirty="0" smtClean="0"/>
              <a:t> </a:t>
            </a:r>
            <a:r>
              <a:rPr lang="en-US" altLang="it-IT" sz="2400" dirty="0" err="1" smtClean="0"/>
              <a:t>sequenze</a:t>
            </a:r>
            <a:r>
              <a:rPr lang="en-US" altLang="it-IT" sz="2400" dirty="0" smtClean="0"/>
              <a:t> di </a:t>
            </a:r>
            <a:r>
              <a:rPr lang="en-US" altLang="it-IT" sz="2400" dirty="0" err="1" smtClean="0"/>
              <a:t>invocazioni</a:t>
            </a:r>
            <a:r>
              <a:rPr lang="en-US" altLang="it-IT" sz="2400" dirty="0" smtClean="0"/>
              <a:t> di  modifier </a:t>
            </a:r>
            <a:r>
              <a:rPr lang="en-US" altLang="it-IT" sz="2400" dirty="0" err="1" smtClean="0"/>
              <a:t>che</a:t>
            </a:r>
            <a:r>
              <a:rPr lang="en-US" altLang="it-IT" sz="2400" dirty="0" smtClean="0"/>
              <a:t> </a:t>
            </a:r>
            <a:r>
              <a:rPr lang="en-US" altLang="it-IT" sz="2400" dirty="0" err="1" smtClean="0"/>
              <a:t>attraversano</a:t>
            </a:r>
            <a:r>
              <a:rPr lang="en-US" altLang="it-IT" sz="2400" dirty="0" smtClean="0"/>
              <a:t> </a:t>
            </a:r>
            <a:r>
              <a:rPr lang="en-US" altLang="it-IT" sz="2400" dirty="0" err="1" smtClean="0"/>
              <a:t>il</a:t>
            </a:r>
            <a:r>
              <a:rPr lang="en-US" altLang="it-IT" sz="2400" dirty="0" smtClean="0"/>
              <a:t> </a:t>
            </a:r>
            <a:r>
              <a:rPr lang="en-US" altLang="it-IT" sz="2400" dirty="0" err="1" smtClean="0"/>
              <a:t>modello</a:t>
            </a:r>
            <a:r>
              <a:rPr lang="en-US" altLang="it-IT" sz="2400" dirty="0" smtClean="0"/>
              <a:t> a </a:t>
            </a:r>
            <a:r>
              <a:rPr lang="en-US" altLang="it-IT" sz="2400" dirty="0" err="1" smtClean="0"/>
              <a:t>stati</a:t>
            </a:r>
            <a:r>
              <a:rPr lang="en-US" altLang="it-IT" sz="2400" dirty="0" smtClean="0"/>
              <a:t> </a:t>
            </a:r>
            <a:r>
              <a:rPr lang="en-US" altLang="it-IT" sz="2400" dirty="0" err="1" smtClean="0"/>
              <a:t>finiti</a:t>
            </a:r>
            <a:r>
              <a:rPr lang="en-US" altLang="it-IT" sz="2400" dirty="0" smtClean="0"/>
              <a:t> e </a:t>
            </a:r>
            <a:r>
              <a:rPr lang="en-US" altLang="it-IT" sz="2400" dirty="0" err="1" smtClean="0"/>
              <a:t>che</a:t>
            </a:r>
            <a:r>
              <a:rPr lang="en-US" altLang="it-IT" sz="2400" dirty="0" smtClean="0"/>
              <a:t> </a:t>
            </a:r>
            <a:r>
              <a:rPr lang="en-US" altLang="it-IT" sz="2400" dirty="0" err="1" smtClean="0"/>
              <a:t>terminano</a:t>
            </a:r>
            <a:r>
              <a:rPr lang="en-US" altLang="it-IT" sz="2400" dirty="0" smtClean="0"/>
              <a:t> con un </a:t>
            </a:r>
            <a:r>
              <a:rPr lang="en-US" altLang="it-IT" sz="2400" i="1" dirty="0" smtClean="0"/>
              <a:t>observer</a:t>
            </a:r>
            <a:r>
              <a:rPr lang="en-US" altLang="it-IT" sz="2400" dirty="0" smtClean="0"/>
              <a:t> (</a:t>
            </a:r>
            <a:r>
              <a:rPr lang="en-US" altLang="it-IT" sz="2400" dirty="0" err="1" smtClean="0"/>
              <a:t>osserva</a:t>
            </a:r>
            <a:r>
              <a:rPr lang="en-US" altLang="it-IT" sz="2400" dirty="0" smtClean="0"/>
              <a:t> lo </a:t>
            </a:r>
            <a:r>
              <a:rPr lang="en-US" altLang="it-IT" sz="2400" dirty="0" err="1" smtClean="0"/>
              <a:t>stato</a:t>
            </a:r>
            <a:r>
              <a:rPr lang="en-US" altLang="it-IT" sz="2400" dirty="0" smtClean="0"/>
              <a:t>)</a:t>
            </a:r>
          </a:p>
          <a:p>
            <a:pPr lvl="1"/>
            <a:r>
              <a:rPr lang="en-US" altLang="it-IT" sz="2400" dirty="0" smtClean="0"/>
              <a:t>Il </a:t>
            </a:r>
            <a:r>
              <a:rPr lang="en-US" altLang="it-IT" sz="2400" dirty="0" err="1" smtClean="0"/>
              <a:t>modello</a:t>
            </a:r>
            <a:r>
              <a:rPr lang="en-US" altLang="it-IT" sz="2400" dirty="0" smtClean="0"/>
              <a:t> a </a:t>
            </a:r>
            <a:r>
              <a:rPr lang="en-US" altLang="it-IT" sz="2400" dirty="0" err="1" smtClean="0"/>
              <a:t>stati</a:t>
            </a:r>
            <a:r>
              <a:rPr lang="en-US" altLang="it-IT" sz="2400" dirty="0" smtClean="0"/>
              <a:t> </a:t>
            </a:r>
            <a:r>
              <a:rPr lang="en-US" altLang="it-IT" sz="2400" dirty="0" err="1" smtClean="0"/>
              <a:t>finiti</a:t>
            </a:r>
            <a:r>
              <a:rPr lang="en-US" altLang="it-IT" sz="2400" dirty="0" smtClean="0"/>
              <a:t> </a:t>
            </a:r>
            <a:r>
              <a:rPr lang="en-US" altLang="it-IT" sz="2400" dirty="0" err="1" smtClean="0"/>
              <a:t>può</a:t>
            </a:r>
            <a:r>
              <a:rPr lang="en-US" altLang="it-IT" sz="2400" dirty="0" smtClean="0"/>
              <a:t> </a:t>
            </a:r>
            <a:r>
              <a:rPr lang="en-US" altLang="it-IT" sz="2400" dirty="0" err="1" smtClean="0"/>
              <a:t>essere</a:t>
            </a:r>
            <a:r>
              <a:rPr lang="en-US" altLang="it-IT" sz="2400" dirty="0" smtClean="0"/>
              <a:t> </a:t>
            </a:r>
            <a:r>
              <a:rPr lang="en-US" altLang="it-IT" sz="2400" dirty="0" err="1" smtClean="0"/>
              <a:t>estratto</a:t>
            </a:r>
            <a:r>
              <a:rPr lang="en-US" altLang="it-IT" sz="2400" dirty="0" smtClean="0"/>
              <a:t> </a:t>
            </a:r>
            <a:r>
              <a:rPr lang="en-US" altLang="it-IT" sz="2400" dirty="0" err="1" smtClean="0"/>
              <a:t>dalla</a:t>
            </a:r>
            <a:r>
              <a:rPr lang="en-US" altLang="it-IT" sz="2400" dirty="0" smtClean="0"/>
              <a:t> </a:t>
            </a:r>
            <a:r>
              <a:rPr lang="en-US" altLang="it-IT" sz="2400" dirty="0" err="1" smtClean="0"/>
              <a:t>specifica</a:t>
            </a:r>
            <a:r>
              <a:rPr lang="en-US" altLang="it-IT" sz="2400" dirty="0" smtClean="0"/>
              <a:t> (“black box”) o dal </a:t>
            </a:r>
            <a:r>
              <a:rPr lang="en-US" altLang="it-IT" sz="2400" dirty="0" err="1" smtClean="0"/>
              <a:t>codice</a:t>
            </a:r>
            <a:r>
              <a:rPr lang="en-US" altLang="it-IT" sz="2400" dirty="0" smtClean="0"/>
              <a:t> (“white box”)</a:t>
            </a:r>
          </a:p>
          <a:p>
            <a:r>
              <a:rPr lang="en-US" altLang="it-IT" sz="2800" dirty="0" err="1" smtClean="0"/>
              <a:t>Ulteriori</a:t>
            </a:r>
            <a:r>
              <a:rPr lang="en-US" altLang="it-IT" sz="2800" dirty="0" smtClean="0"/>
              <a:t> </a:t>
            </a:r>
            <a:r>
              <a:rPr lang="en-US" altLang="it-IT" sz="2800" dirty="0" err="1" smtClean="0"/>
              <a:t>problemi</a:t>
            </a:r>
            <a:r>
              <a:rPr lang="en-US" altLang="it-IT" sz="2800" dirty="0" smtClean="0"/>
              <a:t> da </a:t>
            </a:r>
            <a:r>
              <a:rPr lang="en-US" altLang="it-IT" sz="2800" dirty="0" err="1" smtClean="0"/>
              <a:t>considerare</a:t>
            </a:r>
            <a:endParaRPr lang="en-US" altLang="it-IT" sz="2800" dirty="0" smtClean="0"/>
          </a:p>
          <a:p>
            <a:pPr lvl="1"/>
            <a:r>
              <a:rPr lang="en-US" altLang="it-IT" sz="2400" dirty="0" err="1" smtClean="0"/>
              <a:t>Effetto</a:t>
            </a:r>
            <a:r>
              <a:rPr lang="en-US" altLang="it-IT" sz="2400" dirty="0" smtClean="0"/>
              <a:t> </a:t>
            </a:r>
            <a:r>
              <a:rPr lang="en-US" altLang="it-IT" sz="2400" dirty="0" err="1" smtClean="0"/>
              <a:t>dell’ereditarietà</a:t>
            </a:r>
            <a:endParaRPr lang="en-US" altLang="it-IT" sz="2400" dirty="0" smtClean="0"/>
          </a:p>
        </p:txBody>
      </p:sp>
      <p:sp>
        <p:nvSpPr>
          <p:cNvPr id="5" name="Segnaposto numero diapositiva 3"/>
          <p:cNvSpPr>
            <a:spLocks noGrp="1"/>
          </p:cNvSpPr>
          <p:nvPr>
            <p:ph type="sldNum" sz="quarter" idx="12"/>
          </p:nvPr>
        </p:nvSpPr>
        <p:spPr/>
        <p:txBody>
          <a:bodyPr/>
          <a:lstStyle/>
          <a:p>
            <a:pPr>
              <a:defRPr/>
            </a:pPr>
            <a:fld id="{23E7732B-240D-4800-B5F3-A33F52E051C6}" type="slidenum">
              <a:rPr lang="en-US" smtClean="0"/>
              <a:pPr>
                <a:defRPr/>
              </a:pPr>
              <a:t>74</a:t>
            </a:fld>
            <a:endParaRPr lang="en-US" smtClean="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ED872579-7AD0-4E74-897E-F3C84CF1D976}" type="slidenum">
              <a:rPr lang="en-US" smtClean="0"/>
              <a:pPr algn="l">
                <a:defRPr/>
              </a:pPr>
              <a:t>75</a:t>
            </a:fld>
            <a:endParaRPr lang="en-US" smtClean="0"/>
          </a:p>
        </p:txBody>
      </p:sp>
      <p:sp>
        <p:nvSpPr>
          <p:cNvPr id="94211" name="Rectangle 1"/>
          <p:cNvSpPr>
            <a:spLocks noGrp="1" noChangeArrowheads="1"/>
          </p:cNvSpPr>
          <p:nvPr>
            <p:ph type="title"/>
          </p:nvPr>
        </p:nvSpPr>
        <p:spPr/>
        <p:txBody>
          <a:bodyPr rIns="132080"/>
          <a:lstStyle/>
          <a:p>
            <a:pPr eaLnBrk="1" hangingPunct="1"/>
            <a:r>
              <a:rPr lang="en-US" altLang="it-IT" smtClean="0"/>
              <a:t>Specifica informale</a:t>
            </a:r>
          </a:p>
        </p:txBody>
      </p:sp>
      <p:sp>
        <p:nvSpPr>
          <p:cNvPr id="94212" name="Rectangle 2"/>
          <p:cNvSpPr>
            <a:spLocks noGrp="1" noChangeArrowheads="1"/>
          </p:cNvSpPr>
          <p:nvPr>
            <p:ph type="body" idx="1"/>
          </p:nvPr>
        </p:nvSpPr>
        <p:spPr/>
        <p:txBody>
          <a:bodyPr rIns="132080"/>
          <a:lstStyle/>
          <a:p>
            <a:pPr marL="0" indent="0" eaLnBrk="1" hangingPunct="1">
              <a:buFont typeface="Gill Sans" charset="0"/>
              <a:buNone/>
            </a:pPr>
            <a:r>
              <a:rPr lang="en-US" altLang="it-IT" sz="2900" smtClean="0"/>
              <a:t>Slot: represents a slot of a computer model</a:t>
            </a:r>
          </a:p>
          <a:p>
            <a:pPr marL="0" indent="0" eaLnBrk="1" hangingPunct="1">
              <a:buFont typeface="Gill Sans" charset="0"/>
              <a:buNone/>
            </a:pPr>
            <a:r>
              <a:rPr lang="en-US" altLang="it-IT" sz="2900" smtClean="0"/>
              <a:t>.... slots can be bound or unbound. Bound slots are assigned a compatible component, unbound slots are empty. Class slot offers the following services:</a:t>
            </a:r>
          </a:p>
          <a:p>
            <a:pPr marL="782638" lvl="1" eaLnBrk="1" hangingPunct="1"/>
            <a:r>
              <a:rPr lang="en-US" altLang="it-IT" sz="2000" smtClean="0"/>
              <a:t>Incorporate: slots can be installed on a model as required or optional.</a:t>
            </a:r>
            <a:br>
              <a:rPr lang="en-US" altLang="it-IT" sz="2000" smtClean="0"/>
            </a:br>
            <a:r>
              <a:rPr lang="en-US" altLang="it-IT" sz="2000" smtClean="0"/>
              <a:t>...</a:t>
            </a:r>
          </a:p>
          <a:p>
            <a:pPr marL="782638" lvl="1" eaLnBrk="1" hangingPunct="1"/>
            <a:r>
              <a:rPr lang="en-US" altLang="it-IT" sz="2000" smtClean="0"/>
              <a:t>Bind: slots can be bound to a compatible component.</a:t>
            </a:r>
            <a:br>
              <a:rPr lang="en-US" altLang="it-IT" sz="2000" smtClean="0"/>
            </a:br>
            <a:r>
              <a:rPr lang="en-US" altLang="it-IT" sz="2000" smtClean="0"/>
              <a:t>...</a:t>
            </a:r>
          </a:p>
          <a:p>
            <a:pPr marL="782638" lvl="1" eaLnBrk="1" hangingPunct="1"/>
            <a:r>
              <a:rPr lang="en-US" altLang="it-IT" sz="2000" smtClean="0"/>
              <a:t>Unbind: bound slots can be unbound by removing the bound component.</a:t>
            </a:r>
          </a:p>
          <a:p>
            <a:pPr marL="782638" lvl="1" eaLnBrk="1" hangingPunct="1"/>
            <a:r>
              <a:rPr lang="en-US" altLang="it-IT" sz="2000" smtClean="0"/>
              <a:t>IsBound: returns the current binding, if bound; otherwise returns the special value empty.</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70086C70-7E40-4A83-80CC-E03DA2F7D879}" type="slidenum">
              <a:rPr lang="en-US" smtClean="0"/>
              <a:pPr algn="l">
                <a:defRPr/>
              </a:pPr>
              <a:t>76</a:t>
            </a:fld>
            <a:endParaRPr lang="en-US" smtClean="0"/>
          </a:p>
        </p:txBody>
      </p:sp>
      <p:sp>
        <p:nvSpPr>
          <p:cNvPr id="95235" name="Rectangle 1"/>
          <p:cNvSpPr>
            <a:spLocks noGrp="1" noChangeArrowheads="1"/>
          </p:cNvSpPr>
          <p:nvPr>
            <p:ph type="title"/>
          </p:nvPr>
        </p:nvSpPr>
        <p:spPr/>
        <p:txBody>
          <a:bodyPr rIns="132080"/>
          <a:lstStyle/>
          <a:p>
            <a:pPr eaLnBrk="1" hangingPunct="1"/>
            <a:r>
              <a:rPr lang="en-US" altLang="it-IT" smtClean="0"/>
              <a:t>Dalla specifica informale al modello</a:t>
            </a:r>
          </a:p>
        </p:txBody>
      </p:sp>
      <p:sp>
        <p:nvSpPr>
          <p:cNvPr id="95236" name="Rectangle 2"/>
          <p:cNvSpPr>
            <a:spLocks noGrp="1" noChangeArrowheads="1"/>
          </p:cNvSpPr>
          <p:nvPr>
            <p:ph type="body" idx="1"/>
          </p:nvPr>
        </p:nvSpPr>
        <p:spPr>
          <a:xfrm>
            <a:off x="479425" y="1587500"/>
            <a:ext cx="8234363" cy="3576638"/>
          </a:xfrm>
        </p:spPr>
        <p:txBody>
          <a:bodyPr rIns="132080"/>
          <a:lstStyle/>
          <a:p>
            <a:pPr eaLnBrk="1" hangingPunct="1">
              <a:spcBef>
                <a:spcPct val="0"/>
              </a:spcBef>
            </a:pPr>
            <a:r>
              <a:rPr lang="en-US" altLang="it-IT" sz="2900" smtClean="0"/>
              <a:t>Possiamo identificare 3 stati</a:t>
            </a:r>
          </a:p>
          <a:p>
            <a:pPr marL="782638" lvl="1" eaLnBrk="1" hangingPunct="1">
              <a:spcBef>
                <a:spcPts val="413"/>
              </a:spcBef>
            </a:pPr>
            <a:r>
              <a:rPr lang="en-US" altLang="it-IT" sz="1900" smtClean="0"/>
              <a:t>Not_Installed</a:t>
            </a:r>
          </a:p>
          <a:p>
            <a:pPr marL="782638" lvl="1" eaLnBrk="1" hangingPunct="1">
              <a:spcBef>
                <a:spcPts val="413"/>
              </a:spcBef>
            </a:pPr>
            <a:r>
              <a:rPr lang="en-US" altLang="it-IT" sz="1900" smtClean="0"/>
              <a:t>Unbound</a:t>
            </a:r>
          </a:p>
          <a:p>
            <a:pPr marL="782638" lvl="1" eaLnBrk="1" hangingPunct="1">
              <a:spcBef>
                <a:spcPts val="413"/>
              </a:spcBef>
            </a:pPr>
            <a:r>
              <a:rPr lang="en-US" altLang="it-IT" sz="1900" smtClean="0"/>
              <a:t>Bound</a:t>
            </a:r>
          </a:p>
          <a:p>
            <a:pPr eaLnBrk="1" hangingPunct="1">
              <a:spcBef>
                <a:spcPts val="488"/>
              </a:spcBef>
            </a:pPr>
            <a:r>
              <a:rPr lang="en-US" altLang="it-IT" sz="2900" smtClean="0"/>
              <a:t>e 4 transizioni</a:t>
            </a:r>
          </a:p>
          <a:p>
            <a:pPr marL="782638" lvl="1" eaLnBrk="1" hangingPunct="1">
              <a:spcBef>
                <a:spcPts val="413"/>
              </a:spcBef>
            </a:pPr>
            <a:r>
              <a:rPr lang="en-US" altLang="it-IT" sz="1900" smtClean="0"/>
              <a:t>incorporate (da Not_Installed a Unbound)</a:t>
            </a:r>
          </a:p>
          <a:p>
            <a:pPr marL="782638" lvl="1" eaLnBrk="1" hangingPunct="1">
              <a:spcBef>
                <a:spcPts val="413"/>
              </a:spcBef>
            </a:pPr>
            <a:r>
              <a:rPr lang="en-US" altLang="it-IT" sz="1900" smtClean="0"/>
              <a:t>bind (da Unbound a Bound)</a:t>
            </a:r>
          </a:p>
          <a:p>
            <a:pPr marL="782638" lvl="1" eaLnBrk="1" hangingPunct="1">
              <a:spcBef>
                <a:spcPts val="413"/>
              </a:spcBef>
            </a:pPr>
            <a:r>
              <a:rPr lang="en-US" altLang="it-IT" sz="1900" smtClean="0"/>
              <a:t>unbind (da Bound a Unbound)</a:t>
            </a:r>
          </a:p>
          <a:p>
            <a:pPr marL="782638" lvl="1" eaLnBrk="1" hangingPunct="1">
              <a:spcBef>
                <a:spcPts val="413"/>
              </a:spcBef>
            </a:pPr>
            <a:r>
              <a:rPr lang="en-US" altLang="it-IT" sz="1900" smtClean="0"/>
              <a:t>isBound (self-loop in quanto osservatore)</a:t>
            </a:r>
          </a:p>
        </p:txBody>
      </p:sp>
      <p:pic>
        <p:nvPicPr>
          <p:cNvPr id="9523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9463" y="5194300"/>
            <a:ext cx="50974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a:xfrm>
            <a:off x="457200" y="6356350"/>
            <a:ext cx="2133600" cy="365125"/>
          </a:xfrm>
        </p:spPr>
        <p:txBody>
          <a:bodyPr/>
          <a:lstStyle/>
          <a:p>
            <a:pPr algn="l">
              <a:defRPr/>
            </a:pPr>
            <a:fld id="{FA7D64E3-A7A0-4E2A-861E-6BFBA5E5EA32}" type="slidenum">
              <a:rPr lang="en-US" smtClean="0"/>
              <a:pPr algn="l">
                <a:defRPr/>
              </a:pPr>
              <a:t>77</a:t>
            </a:fld>
            <a:endParaRPr lang="en-US" smtClean="0"/>
          </a:p>
        </p:txBody>
      </p:sp>
      <p:sp>
        <p:nvSpPr>
          <p:cNvPr id="96259" name="Rectangle 1"/>
          <p:cNvSpPr>
            <a:spLocks noGrp="1" noChangeArrowheads="1"/>
          </p:cNvSpPr>
          <p:nvPr>
            <p:ph type="title"/>
          </p:nvPr>
        </p:nvSpPr>
        <p:spPr/>
        <p:txBody>
          <a:bodyPr rIns="132080"/>
          <a:lstStyle/>
          <a:p>
            <a:pPr eaLnBrk="1" hangingPunct="1"/>
            <a:r>
              <a:rPr lang="en-US" altLang="it-IT" smtClean="0"/>
              <a:t>Dal modello ai casi di test</a:t>
            </a:r>
          </a:p>
        </p:txBody>
      </p:sp>
      <p:sp>
        <p:nvSpPr>
          <p:cNvPr id="96260" name="Rectangle 2"/>
          <p:cNvSpPr>
            <a:spLocks noGrp="1" noChangeArrowheads="1"/>
          </p:cNvSpPr>
          <p:nvPr>
            <p:ph type="body" idx="1"/>
          </p:nvPr>
        </p:nvSpPr>
        <p:spPr/>
        <p:txBody>
          <a:bodyPr rIns="132080"/>
          <a:lstStyle/>
          <a:p>
            <a:pPr eaLnBrk="1" hangingPunct="1"/>
            <a:endParaRPr lang="en-US" altLang="it-IT" smtClean="0"/>
          </a:p>
          <a:p>
            <a:pPr eaLnBrk="1" hangingPunct="1"/>
            <a:endParaRPr lang="en-US" altLang="it-IT" smtClean="0"/>
          </a:p>
          <a:p>
            <a:pPr eaLnBrk="1" hangingPunct="1"/>
            <a:endParaRPr lang="en-US" altLang="it-IT" smtClean="0"/>
          </a:p>
          <a:p>
            <a:pPr eaLnBrk="1" hangingPunct="1"/>
            <a:endParaRPr lang="en-US" altLang="it-IT" smtClean="0"/>
          </a:p>
          <a:p>
            <a:pPr eaLnBrk="1" hangingPunct="1"/>
            <a:r>
              <a:rPr lang="en-US" altLang="it-IT" smtClean="0"/>
              <a:t>TC-1: incorporate, isBound, bind, isBound</a:t>
            </a:r>
          </a:p>
          <a:p>
            <a:pPr eaLnBrk="1" hangingPunct="1"/>
            <a:r>
              <a:rPr lang="en-US" altLang="it-IT" smtClean="0"/>
              <a:t>TC-2: incorporate, unBind, bind, unBind, isBound</a:t>
            </a:r>
          </a:p>
        </p:txBody>
      </p:sp>
      <p:pic>
        <p:nvPicPr>
          <p:cNvPr id="9626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3" y="2151063"/>
            <a:ext cx="5097462"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2AE91A62-205D-4531-9DA7-822049DDFE05}" type="slidenum">
              <a:rPr lang="en-US" smtClean="0"/>
              <a:pPr algn="l">
                <a:defRPr/>
              </a:pPr>
              <a:t>78</a:t>
            </a:fld>
            <a:endParaRPr lang="en-US" smtClean="0"/>
          </a:p>
        </p:txBody>
      </p:sp>
      <p:sp>
        <p:nvSpPr>
          <p:cNvPr id="97283" name="Rectangle 1"/>
          <p:cNvSpPr>
            <a:spLocks noGrp="1" noChangeArrowheads="1"/>
          </p:cNvSpPr>
          <p:nvPr>
            <p:ph type="title"/>
          </p:nvPr>
        </p:nvSpPr>
        <p:spPr/>
        <p:txBody>
          <a:bodyPr rIns="132080"/>
          <a:lstStyle/>
          <a:p>
            <a:pPr eaLnBrk="1" hangingPunct="1"/>
            <a:r>
              <a:rPr lang="en-US" altLang="it-IT" smtClean="0"/>
              <a:t>Test guidato da modelli a stati</a:t>
            </a:r>
          </a:p>
        </p:txBody>
      </p:sp>
      <p:sp>
        <p:nvSpPr>
          <p:cNvPr id="97284" name="Rectangle 2"/>
          <p:cNvSpPr>
            <a:spLocks noGrp="1" noChangeArrowheads="1"/>
          </p:cNvSpPr>
          <p:nvPr>
            <p:ph type="body" idx="1"/>
          </p:nvPr>
        </p:nvSpPr>
        <p:spPr/>
        <p:txBody>
          <a:bodyPr rIns="132080"/>
          <a:lstStyle/>
          <a:p>
            <a:pPr eaLnBrk="1" hangingPunct="1"/>
            <a:r>
              <a:rPr lang="en-US" altLang="it-IT" smtClean="0"/>
              <a:t>Il modello può essere un automa a stati finiti o uno Statechart</a:t>
            </a:r>
          </a:p>
          <a:p>
            <a:pPr eaLnBrk="1" hangingPunct="1"/>
            <a:r>
              <a:rPr lang="en-US" altLang="it-IT" smtClean="0"/>
              <a:t>Lo Statechart, se gerarchico, potrebbe essere “appiattito” in un automa a stati finiti</a:t>
            </a:r>
          </a:p>
          <a:p>
            <a:pPr eaLnBrk="1" hangingPunct="1"/>
            <a:r>
              <a:rPr lang="en-US" altLang="it-IT" smtClean="0"/>
              <a:t>Si cerca di “coprire” con casi di test l’automa</a:t>
            </a:r>
          </a:p>
          <a:p>
            <a:pPr marL="782638" lvl="1" eaLnBrk="1" hangingPunct="1"/>
            <a:r>
              <a:rPr lang="en-US" altLang="it-IT" smtClean="0"/>
              <a:t>copertura degli stati, dei branch, dei cammini, ...</a:t>
            </a: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
          <p:cNvSpPr>
            <a:spLocks noGrp="1"/>
          </p:cNvSpPr>
          <p:nvPr>
            <p:ph type="sldNum" sz="quarter" idx="12"/>
          </p:nvPr>
        </p:nvSpPr>
        <p:spPr>
          <a:xfrm>
            <a:off x="457200" y="6356350"/>
            <a:ext cx="2133600" cy="365125"/>
          </a:xfrm>
        </p:spPr>
        <p:txBody>
          <a:bodyPr/>
          <a:lstStyle/>
          <a:p>
            <a:pPr algn="l">
              <a:defRPr/>
            </a:pPr>
            <a:fld id="{A58C377C-04DD-42A8-A9DD-26C33C333FB4}" type="slidenum">
              <a:rPr lang="en-US" smtClean="0"/>
              <a:pPr algn="l">
                <a:defRPr/>
              </a:pPr>
              <a:t>79</a:t>
            </a:fld>
            <a:endParaRPr lang="en-US" smtClean="0"/>
          </a:p>
        </p:txBody>
      </p:sp>
      <p:sp>
        <p:nvSpPr>
          <p:cNvPr id="98307" name="Rectangle 1"/>
          <p:cNvSpPr>
            <a:spLocks noGrp="1" noChangeArrowheads="1"/>
          </p:cNvSpPr>
          <p:nvPr>
            <p:ph type="title"/>
          </p:nvPr>
        </p:nvSpPr>
        <p:spPr>
          <a:xfrm>
            <a:off x="484188" y="125413"/>
            <a:ext cx="8229600" cy="1168400"/>
          </a:xfrm>
        </p:spPr>
        <p:txBody>
          <a:bodyPr rIns="132080"/>
          <a:lstStyle/>
          <a:p>
            <a:pPr eaLnBrk="1" hangingPunct="1"/>
            <a:r>
              <a:rPr lang="en-US" altLang="it-IT" smtClean="0"/>
              <a:t>Esempio</a:t>
            </a:r>
          </a:p>
        </p:txBody>
      </p:sp>
      <p:pic>
        <p:nvPicPr>
          <p:cNvPr id="983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13" y="865188"/>
            <a:ext cx="8728075" cy="567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8309" name="AutoShape 3"/>
          <p:cNvSpPr>
            <a:spLocks/>
          </p:cNvSpPr>
          <p:nvPr/>
        </p:nvSpPr>
        <p:spPr bwMode="auto">
          <a:xfrm>
            <a:off x="277813" y="1643063"/>
            <a:ext cx="1797050" cy="573087"/>
          </a:xfrm>
          <a:prstGeom prst="wedgeEllipseCallout">
            <a:avLst>
              <a:gd name="adj1" fmla="val 23944"/>
              <a:gd name="adj2" fmla="val 205556"/>
            </a:avLst>
          </a:prstGeom>
          <a:solidFill>
            <a:srgbClr val="FFFF00"/>
          </a:solidFill>
          <a:ln w="9525">
            <a:solidFill>
              <a:srgbClr val="000000"/>
            </a:solidFill>
            <a:round/>
            <a:headEnd/>
            <a:tailEnd/>
          </a:ln>
        </p:spPr>
        <p:txBody>
          <a:bodyPr lIns="0" tIns="0" rIns="40639" bIns="0" anchor="ct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a:solidFill>
                  <a:srgbClr val="000000"/>
                </a:solidFill>
                <a:ea typeface="Helvetica Neue" pitchFamily="2"/>
                <a:cs typeface="Helvetica Neue" pitchFamily="2"/>
              </a:rPr>
              <a:t>superstato</a:t>
            </a:r>
          </a:p>
        </p:txBody>
      </p:sp>
      <p:sp>
        <p:nvSpPr>
          <p:cNvPr id="98310" name="AutoShape 4"/>
          <p:cNvSpPr>
            <a:spLocks/>
          </p:cNvSpPr>
          <p:nvPr/>
        </p:nvSpPr>
        <p:spPr bwMode="auto">
          <a:xfrm>
            <a:off x="7096125" y="1973263"/>
            <a:ext cx="1797050" cy="942975"/>
          </a:xfrm>
          <a:prstGeom prst="wedgeEllipseCallout">
            <a:avLst>
              <a:gd name="adj1" fmla="val -52111"/>
              <a:gd name="adj2" fmla="val 132431"/>
            </a:avLst>
          </a:prstGeom>
          <a:solidFill>
            <a:srgbClr val="FFFF00"/>
          </a:solidFill>
          <a:ln w="9525">
            <a:solidFill>
              <a:srgbClr val="000000"/>
            </a:solidFill>
            <a:round/>
            <a:headEnd/>
            <a:tailEnd/>
          </a:ln>
        </p:spPr>
        <p:txBody>
          <a:bodyPr lIns="0" tIns="0" rIns="40639" bIns="0" anchor="ct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a:solidFill>
                  <a:srgbClr val="000000"/>
                </a:solidFill>
                <a:ea typeface="Helvetica Neue" pitchFamily="2"/>
                <a:cs typeface="Helvetica Neue" pitchFamily="2"/>
              </a:rPr>
              <a:t>metodo della classe</a:t>
            </a:r>
          </a:p>
        </p:txBody>
      </p:sp>
      <p:sp>
        <p:nvSpPr>
          <p:cNvPr id="98311" name="AutoShape 5"/>
          <p:cNvSpPr>
            <a:spLocks/>
          </p:cNvSpPr>
          <p:nvPr/>
        </p:nvSpPr>
        <p:spPr bwMode="auto">
          <a:xfrm>
            <a:off x="1403350" y="5526088"/>
            <a:ext cx="1797050" cy="1108075"/>
          </a:xfrm>
          <a:prstGeom prst="wedgeEllipseCallout">
            <a:avLst>
              <a:gd name="adj1" fmla="val -62676"/>
              <a:gd name="adj2" fmla="val -85634"/>
            </a:avLst>
          </a:prstGeom>
          <a:solidFill>
            <a:srgbClr val="FFFF00"/>
          </a:solidFill>
          <a:ln w="9525">
            <a:solidFill>
              <a:srgbClr val="000000"/>
            </a:solidFill>
            <a:round/>
            <a:headEnd/>
            <a:tailEnd/>
          </a:ln>
        </p:spPr>
        <p:txBody>
          <a:bodyPr lIns="0" tIns="0" rIns="40639" bIns="0" anchor="ct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it-IT">
                <a:solidFill>
                  <a:srgbClr val="000000"/>
                </a:solidFill>
                <a:ea typeface="Helvetica Neue" pitchFamily="2"/>
                <a:cs typeface="Helvetica Neue" pitchFamily="2"/>
              </a:rPr>
              <a:t>metodo</a:t>
            </a:r>
          </a:p>
          <a:p>
            <a:pPr algn="ctr" eaLnBrk="1" hangingPunct="1"/>
            <a:r>
              <a:rPr lang="en-US" altLang="it-IT">
                <a:solidFill>
                  <a:srgbClr val="000000"/>
                </a:solidFill>
                <a:ea typeface="Helvetica Neue" pitchFamily="2"/>
                <a:cs typeface="Helvetica Neue" pitchFamily="2"/>
              </a:rPr>
              <a:t>chiamato dalla classe</a:t>
            </a:r>
          </a:p>
        </p:txBody>
      </p:sp>
      <p:sp>
        <p:nvSpPr>
          <p:cNvPr id="98312" name="Rectangle 6"/>
          <p:cNvSpPr>
            <a:spLocks/>
          </p:cNvSpPr>
          <p:nvPr/>
        </p:nvSpPr>
        <p:spPr bwMode="auto">
          <a:xfrm>
            <a:off x="6210300" y="928688"/>
            <a:ext cx="2403475"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39" bIns="0">
            <a:spAutoFit/>
          </a:bodyPr>
          <a:lstStyle>
            <a:lvl1pPr marL="39688"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it-IT" sz="3100">
                <a:solidFill>
                  <a:srgbClr val="000000"/>
                </a:solidFill>
                <a:ea typeface="Helvetica Neue" pitchFamily="2"/>
                <a:cs typeface="Helvetica Neue" pitchFamily="2"/>
              </a:rPr>
              <a:t>classe Model</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44538" y="622300"/>
            <a:ext cx="7745412" cy="763588"/>
          </a:xfrm>
        </p:spPr>
        <p:txBody>
          <a:bodyPr/>
          <a:lstStyle/>
          <a:p>
            <a:pPr eaLnBrk="1" hangingPunct="1"/>
            <a:r>
              <a:rPr lang="en-US" altLang="it-IT" smtClean="0"/>
              <a:t>Testing</a:t>
            </a:r>
          </a:p>
        </p:txBody>
      </p:sp>
      <p:sp>
        <p:nvSpPr>
          <p:cNvPr id="9219" name="Rectangle 3"/>
          <p:cNvSpPr>
            <a:spLocks noGrp="1" noChangeArrowheads="1"/>
          </p:cNvSpPr>
          <p:nvPr>
            <p:ph type="body" idx="1"/>
          </p:nvPr>
        </p:nvSpPr>
        <p:spPr>
          <a:xfrm>
            <a:off x="684213" y="1484313"/>
            <a:ext cx="7772400" cy="4114800"/>
          </a:xfrm>
        </p:spPr>
        <p:txBody>
          <a:bodyPr/>
          <a:lstStyle/>
          <a:p>
            <a:pPr eaLnBrk="1" hangingPunct="1">
              <a:lnSpc>
                <a:spcPct val="90000"/>
              </a:lnSpc>
            </a:pPr>
            <a:r>
              <a:rPr lang="en-US" altLang="it-IT" dirty="0" smtClean="0"/>
              <a:t>Si </a:t>
            </a:r>
            <a:r>
              <a:rPr lang="en-US" altLang="it-IT" dirty="0" err="1" smtClean="0"/>
              <a:t>fanno</a:t>
            </a:r>
            <a:r>
              <a:rPr lang="en-US" altLang="it-IT" dirty="0" smtClean="0"/>
              <a:t> </a:t>
            </a:r>
            <a:r>
              <a:rPr lang="en-US" altLang="it-IT" dirty="0" err="1" smtClean="0"/>
              <a:t>esperimenti</a:t>
            </a:r>
            <a:r>
              <a:rPr lang="en-US" altLang="it-IT" dirty="0" smtClean="0"/>
              <a:t> con </a:t>
            </a:r>
            <a:r>
              <a:rPr lang="en-US" altLang="it-IT" dirty="0" err="1" smtClean="0"/>
              <a:t>il</a:t>
            </a:r>
            <a:r>
              <a:rPr lang="en-US" altLang="it-IT" dirty="0" smtClean="0"/>
              <a:t> </a:t>
            </a:r>
            <a:r>
              <a:rPr lang="en-US" altLang="it-IT" dirty="0" err="1" smtClean="0"/>
              <a:t>comportamento</a:t>
            </a:r>
            <a:r>
              <a:rPr lang="en-US" altLang="it-IT" dirty="0" smtClean="0"/>
              <a:t> del </a:t>
            </a:r>
            <a:r>
              <a:rPr lang="en-US" altLang="it-IT" dirty="0" err="1" smtClean="0"/>
              <a:t>programma</a:t>
            </a:r>
            <a:r>
              <a:rPr lang="en-US" altLang="it-IT" dirty="0" smtClean="0"/>
              <a:t> </a:t>
            </a:r>
            <a:r>
              <a:rPr lang="en-US" altLang="it-IT" dirty="0" err="1" smtClean="0"/>
              <a:t>allo</a:t>
            </a:r>
            <a:r>
              <a:rPr lang="en-US" altLang="it-IT" dirty="0" smtClean="0"/>
              <a:t> </a:t>
            </a:r>
            <a:r>
              <a:rPr lang="en-US" altLang="it-IT" dirty="0" err="1" smtClean="0"/>
              <a:t>scopo</a:t>
            </a:r>
            <a:r>
              <a:rPr lang="en-US" altLang="it-IT" dirty="0" smtClean="0"/>
              <a:t> di </a:t>
            </a:r>
            <a:r>
              <a:rPr lang="en-US" altLang="it-IT" dirty="0" err="1" smtClean="0"/>
              <a:t>scoprire</a:t>
            </a:r>
            <a:r>
              <a:rPr lang="en-US" altLang="it-IT" dirty="0" smtClean="0"/>
              <a:t> </a:t>
            </a:r>
            <a:r>
              <a:rPr lang="en-US" altLang="it-IT" dirty="0" err="1" smtClean="0"/>
              <a:t>eventuali</a:t>
            </a:r>
            <a:r>
              <a:rPr lang="en-US" altLang="it-IT" dirty="0" smtClean="0"/>
              <a:t> </a:t>
            </a:r>
            <a:r>
              <a:rPr lang="en-US" altLang="it-IT" dirty="0" err="1" smtClean="0"/>
              <a:t>errori</a:t>
            </a:r>
            <a:endParaRPr lang="en-US" altLang="it-IT" dirty="0" smtClean="0"/>
          </a:p>
          <a:p>
            <a:pPr lvl="1" eaLnBrk="1" hangingPunct="1">
              <a:lnSpc>
                <a:spcPct val="90000"/>
              </a:lnSpc>
            </a:pPr>
            <a:r>
              <a:rPr lang="en-US" altLang="it-IT" sz="2400" dirty="0" smtClean="0"/>
              <a:t>Si </a:t>
            </a:r>
            <a:r>
              <a:rPr lang="en-US" altLang="it-IT" sz="2400" dirty="0" err="1" smtClean="0"/>
              <a:t>campionano</a:t>
            </a:r>
            <a:r>
              <a:rPr lang="en-US" altLang="it-IT" sz="2400" dirty="0" smtClean="0"/>
              <a:t> </a:t>
            </a:r>
            <a:r>
              <a:rPr lang="en-US" altLang="it-IT" sz="2400" dirty="0" err="1" smtClean="0"/>
              <a:t>comportamenti</a:t>
            </a:r>
            <a:endParaRPr lang="en-US" altLang="it-IT" sz="2400" dirty="0" smtClean="0"/>
          </a:p>
          <a:p>
            <a:pPr lvl="1" eaLnBrk="1" hangingPunct="1">
              <a:lnSpc>
                <a:spcPct val="90000"/>
              </a:lnSpc>
            </a:pPr>
            <a:r>
              <a:rPr lang="en-US" altLang="it-IT" sz="2400" dirty="0" smtClean="0"/>
              <a:t>Come </a:t>
            </a:r>
            <a:r>
              <a:rPr lang="en-US" altLang="it-IT" sz="2400" dirty="0" err="1" smtClean="0"/>
              <a:t>ogni</a:t>
            </a:r>
            <a:r>
              <a:rPr lang="en-US" altLang="it-IT" sz="2400" dirty="0" smtClean="0"/>
              <a:t> </a:t>
            </a:r>
            <a:r>
              <a:rPr lang="en-US" altLang="it-IT" sz="2400" dirty="0" err="1" smtClean="0"/>
              <a:t>risultato</a:t>
            </a:r>
            <a:r>
              <a:rPr lang="en-US" altLang="it-IT" sz="2400" dirty="0" smtClean="0"/>
              <a:t> </a:t>
            </a:r>
            <a:r>
              <a:rPr lang="en-US" altLang="it-IT" sz="2400" dirty="0" err="1" smtClean="0"/>
              <a:t>sperimentale</a:t>
            </a:r>
            <a:r>
              <a:rPr lang="en-US" altLang="it-IT" sz="2400" dirty="0" smtClean="0"/>
              <a:t>, </a:t>
            </a:r>
            <a:r>
              <a:rPr lang="en-US" altLang="it-IT" sz="2400" dirty="0" err="1" smtClean="0"/>
              <a:t>fornisce</a:t>
            </a:r>
            <a:r>
              <a:rPr lang="en-US" altLang="it-IT" sz="2400" dirty="0" smtClean="0"/>
              <a:t> </a:t>
            </a:r>
            <a:r>
              <a:rPr lang="en-US" altLang="it-IT" sz="2400" dirty="0" err="1" smtClean="0"/>
              <a:t>indicazioni</a:t>
            </a:r>
            <a:r>
              <a:rPr lang="en-US" altLang="it-IT" sz="2400" dirty="0" smtClean="0"/>
              <a:t> </a:t>
            </a:r>
            <a:r>
              <a:rPr lang="en-US" altLang="it-IT" sz="2400" i="1" dirty="0" err="1" smtClean="0"/>
              <a:t>parziali</a:t>
            </a:r>
            <a:r>
              <a:rPr lang="en-US" altLang="it-IT" sz="2400" dirty="0" smtClean="0"/>
              <a:t> relative al </a:t>
            </a:r>
            <a:r>
              <a:rPr lang="en-US" altLang="it-IT" sz="2400" dirty="0" err="1" smtClean="0"/>
              <a:t>particolare</a:t>
            </a:r>
            <a:r>
              <a:rPr lang="en-US" altLang="it-IT" sz="2400" dirty="0" smtClean="0"/>
              <a:t> </a:t>
            </a:r>
            <a:r>
              <a:rPr lang="en-US" altLang="it-IT" sz="2400" dirty="0" err="1" smtClean="0"/>
              <a:t>esperimenti</a:t>
            </a:r>
            <a:endParaRPr lang="en-US" altLang="it-IT" sz="2400" dirty="0" smtClean="0"/>
          </a:p>
          <a:p>
            <a:pPr lvl="2" eaLnBrk="1" hangingPunct="1">
              <a:lnSpc>
                <a:spcPct val="90000"/>
              </a:lnSpc>
            </a:pPr>
            <a:r>
              <a:rPr lang="en-US" altLang="it-IT" dirty="0" err="1" smtClean="0"/>
              <a:t>Programma</a:t>
            </a:r>
            <a:r>
              <a:rPr lang="en-US" altLang="it-IT" dirty="0" smtClean="0"/>
              <a:t> </a:t>
            </a:r>
            <a:r>
              <a:rPr lang="en-US" altLang="it-IT" dirty="0" err="1" smtClean="0"/>
              <a:t>provato</a:t>
            </a:r>
            <a:r>
              <a:rPr lang="en-US" altLang="it-IT" dirty="0" smtClean="0"/>
              <a:t> solo per </a:t>
            </a:r>
            <a:r>
              <a:rPr lang="en-US" altLang="it-IT" i="1" dirty="0" err="1" smtClean="0"/>
              <a:t>alcuni</a:t>
            </a:r>
            <a:r>
              <a:rPr lang="en-US" altLang="it-IT" i="1" dirty="0" smtClean="0"/>
              <a:t> </a:t>
            </a:r>
            <a:r>
              <a:rPr lang="en-US" altLang="it-IT" i="1" dirty="0" err="1" smtClean="0"/>
              <a:t>dati</a:t>
            </a:r>
            <a:endParaRPr lang="en-US" altLang="it-IT" i="1" dirty="0" smtClean="0"/>
          </a:p>
          <a:p>
            <a:pPr eaLnBrk="1" hangingPunct="1">
              <a:lnSpc>
                <a:spcPct val="90000"/>
              </a:lnSpc>
            </a:pPr>
            <a:r>
              <a:rPr lang="en-US" altLang="it-IT" dirty="0" err="1" smtClean="0"/>
              <a:t>Tecnica</a:t>
            </a:r>
            <a:r>
              <a:rPr lang="en-US" altLang="it-IT" dirty="0" smtClean="0"/>
              <a:t> </a:t>
            </a:r>
            <a:r>
              <a:rPr lang="en-US" altLang="it-IT" i="1" dirty="0" err="1" smtClean="0"/>
              <a:t>dinamica</a:t>
            </a:r>
            <a:r>
              <a:rPr lang="en-US" altLang="it-IT" dirty="0" smtClean="0"/>
              <a:t> </a:t>
            </a:r>
            <a:r>
              <a:rPr lang="en-US" altLang="it-IT" dirty="0" err="1" smtClean="0"/>
              <a:t>rispetto</a:t>
            </a:r>
            <a:r>
              <a:rPr lang="en-US" altLang="it-IT" dirty="0" smtClean="0"/>
              <a:t> </a:t>
            </a:r>
            <a:r>
              <a:rPr lang="en-US" altLang="it-IT" dirty="0" err="1" smtClean="0"/>
              <a:t>alle</a:t>
            </a:r>
            <a:r>
              <a:rPr lang="en-US" altLang="it-IT" dirty="0" smtClean="0"/>
              <a:t> </a:t>
            </a:r>
            <a:r>
              <a:rPr lang="en-US" altLang="it-IT" dirty="0" err="1" smtClean="0"/>
              <a:t>verifiche</a:t>
            </a:r>
            <a:r>
              <a:rPr lang="en-US" altLang="it-IT" dirty="0" smtClean="0"/>
              <a:t> </a:t>
            </a:r>
            <a:r>
              <a:rPr lang="en-US" altLang="it-IT" dirty="0" err="1" smtClean="0"/>
              <a:t>statiche</a:t>
            </a:r>
            <a:r>
              <a:rPr lang="en-US" altLang="it-IT" dirty="0" smtClean="0"/>
              <a:t> </a:t>
            </a:r>
            <a:r>
              <a:rPr lang="en-US" altLang="it-IT" dirty="0" err="1" smtClean="0"/>
              <a:t>fatte</a:t>
            </a:r>
            <a:r>
              <a:rPr lang="en-US" altLang="it-IT" dirty="0" smtClean="0"/>
              <a:t> dal </a:t>
            </a:r>
            <a:r>
              <a:rPr lang="en-US" altLang="it-IT" dirty="0" err="1" smtClean="0"/>
              <a:t>compilatore</a:t>
            </a:r>
            <a:endParaRPr lang="en-US" altLang="it-IT" i="1"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8638E436-55C3-404F-B262-92DBFF7F6EE1}" type="slidenum">
              <a:rPr lang="en-US" smtClean="0"/>
              <a:pPr algn="l">
                <a:defRPr/>
              </a:pPr>
              <a:t>80</a:t>
            </a:fld>
            <a:endParaRPr lang="en-US" smtClean="0"/>
          </a:p>
        </p:txBody>
      </p:sp>
      <p:sp>
        <p:nvSpPr>
          <p:cNvPr id="99331" name="Rectangle 1"/>
          <p:cNvSpPr>
            <a:spLocks noGrp="1" noChangeArrowheads="1"/>
          </p:cNvSpPr>
          <p:nvPr>
            <p:ph type="title"/>
          </p:nvPr>
        </p:nvSpPr>
        <p:spPr/>
        <p:txBody>
          <a:bodyPr rIns="132080"/>
          <a:lstStyle/>
          <a:p>
            <a:pPr eaLnBrk="1" hangingPunct="1"/>
            <a:r>
              <a:rPr lang="en-US" altLang="it-IT" smtClean="0"/>
              <a:t>Da Statechart a automa a stati finiti</a:t>
            </a:r>
          </a:p>
        </p:txBody>
      </p:sp>
      <p:pic>
        <p:nvPicPr>
          <p:cNvPr id="993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 y="1298575"/>
            <a:ext cx="9107488"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E309A671-3C9B-48BC-B3D4-D9CF189C2ABA}" type="slidenum">
              <a:rPr lang="en-US" smtClean="0"/>
              <a:pPr algn="l">
                <a:defRPr/>
              </a:pPr>
              <a:t>81</a:t>
            </a:fld>
            <a:endParaRPr lang="en-US" smtClean="0"/>
          </a:p>
        </p:txBody>
      </p:sp>
      <p:sp>
        <p:nvSpPr>
          <p:cNvPr id="100355" name="Rectangle 1"/>
          <p:cNvSpPr>
            <a:spLocks noGrp="1" noChangeArrowheads="1"/>
          </p:cNvSpPr>
          <p:nvPr>
            <p:ph type="title"/>
          </p:nvPr>
        </p:nvSpPr>
        <p:spPr/>
        <p:txBody>
          <a:bodyPr rIns="132080"/>
          <a:lstStyle/>
          <a:p>
            <a:pPr eaLnBrk="1" hangingPunct="1"/>
            <a:r>
              <a:rPr lang="en-US" altLang="it-IT" smtClean="0"/>
              <a:t>Ereditarietà</a:t>
            </a:r>
          </a:p>
        </p:txBody>
      </p:sp>
      <p:sp>
        <p:nvSpPr>
          <p:cNvPr id="100356" name="Rectangle 2"/>
          <p:cNvSpPr>
            <a:spLocks noGrp="1" noChangeArrowheads="1"/>
          </p:cNvSpPr>
          <p:nvPr>
            <p:ph type="body" idx="1"/>
          </p:nvPr>
        </p:nvSpPr>
        <p:spPr/>
        <p:txBody>
          <a:bodyPr rIns="132080"/>
          <a:lstStyle/>
          <a:p>
            <a:pPr eaLnBrk="1" hangingPunct="1"/>
            <a:r>
              <a:rPr lang="en-US" altLang="it-IT" smtClean="0"/>
              <a:t>Quando si testa una classe erede...</a:t>
            </a:r>
          </a:p>
          <a:p>
            <a:pPr marL="782638" lvl="1" eaLnBrk="1" hangingPunct="1"/>
            <a:r>
              <a:rPr lang="en-US" altLang="it-IT" smtClean="0"/>
              <a:t>vorremmo testare solo ciò che non è già stato testato nella classe di livello superiore da cui eredita</a:t>
            </a:r>
          </a:p>
          <a:p>
            <a:pPr marL="782638" lvl="1" eaLnBrk="1" hangingPunct="1"/>
            <a:r>
              <a:rPr lang="en-US" altLang="it-IT" smtClean="0"/>
              <a:t>ma ovviamente dobbiamo testare </a:t>
            </a:r>
          </a:p>
          <a:p>
            <a:pPr marL="1182688" lvl="2" eaLnBrk="1" hangingPunct="1"/>
            <a:r>
              <a:rPr lang="en-US" altLang="it-IT" smtClean="0"/>
              <a:t>i metodi introdotti ex-novo</a:t>
            </a:r>
          </a:p>
          <a:p>
            <a:pPr marL="1182688" lvl="2" eaLnBrk="1" hangingPunct="1"/>
            <a:r>
              <a:rPr lang="en-US" altLang="it-IT" smtClean="0"/>
              <a:t>i metodi ridefiniti</a:t>
            </a:r>
          </a:p>
          <a:p>
            <a:pPr marL="1639888" lvl="3" eaLnBrk="1" hangingPunct="1"/>
            <a:r>
              <a:rPr lang="en-US" altLang="it-IT" smtClean="0"/>
              <a:t>per questi possiamo in parte usare i casi di test usati per il metodo della classe superiore</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3"/>
          <p:cNvSpPr>
            <a:spLocks noGrp="1"/>
          </p:cNvSpPr>
          <p:nvPr>
            <p:ph type="sldNum" sz="quarter" idx="12"/>
          </p:nvPr>
        </p:nvSpPr>
        <p:spPr>
          <a:xfrm>
            <a:off x="457200" y="6356350"/>
            <a:ext cx="2133600" cy="365125"/>
          </a:xfrm>
        </p:spPr>
        <p:txBody>
          <a:bodyPr/>
          <a:lstStyle/>
          <a:p>
            <a:pPr algn="l">
              <a:defRPr/>
            </a:pPr>
            <a:fld id="{966771D8-19F5-461D-8412-74B09D933A9E}" type="slidenum">
              <a:rPr lang="en-US" smtClean="0"/>
              <a:pPr algn="l">
                <a:defRPr/>
              </a:pPr>
              <a:t>82</a:t>
            </a:fld>
            <a:endParaRPr lang="en-US" smtClean="0"/>
          </a:p>
        </p:txBody>
      </p:sp>
      <p:sp>
        <p:nvSpPr>
          <p:cNvPr id="101379" name="Rectangle 1"/>
          <p:cNvSpPr>
            <a:spLocks noGrp="1" noChangeArrowheads="1"/>
          </p:cNvSpPr>
          <p:nvPr>
            <p:ph type="title"/>
          </p:nvPr>
        </p:nvSpPr>
        <p:spPr/>
        <p:txBody>
          <a:bodyPr rIns="132080"/>
          <a:lstStyle/>
          <a:p>
            <a:pPr eaLnBrk="1" hangingPunct="1"/>
            <a:r>
              <a:rPr lang="en-US" altLang="it-IT" smtClean="0"/>
              <a:t>Test inter-classe</a:t>
            </a:r>
          </a:p>
        </p:txBody>
      </p:sp>
      <p:sp>
        <p:nvSpPr>
          <p:cNvPr id="101380" name="Rectangle 2"/>
          <p:cNvSpPr>
            <a:spLocks noGrp="1" noChangeArrowheads="1"/>
          </p:cNvSpPr>
          <p:nvPr>
            <p:ph type="body" idx="1"/>
          </p:nvPr>
        </p:nvSpPr>
        <p:spPr/>
        <p:txBody>
          <a:bodyPr rIns="132080"/>
          <a:lstStyle/>
          <a:p>
            <a:pPr eaLnBrk="1" hangingPunct="1"/>
            <a:r>
              <a:rPr lang="en-US" altLang="it-IT" smtClean="0"/>
              <a:t>Consideriamo la gerarchia introdotta dalle relazioni di dipendenza</a:t>
            </a:r>
          </a:p>
          <a:p>
            <a:pPr marL="782638" lvl="1" eaLnBrk="1" hangingPunct="1"/>
            <a:r>
              <a:rPr lang="en-US" altLang="it-IT" smtClean="0"/>
              <a:t>dipendenza D1: uso</a:t>
            </a:r>
          </a:p>
          <a:p>
            <a:pPr marL="1182688" lvl="2" eaLnBrk="1" hangingPunct="1"/>
            <a:r>
              <a:rPr lang="en-US" altLang="it-IT" smtClean="0"/>
              <a:t>classe A chiama metodi di classe B</a:t>
            </a:r>
          </a:p>
          <a:p>
            <a:pPr marL="782638" lvl="1" eaLnBrk="1" hangingPunct="1"/>
            <a:r>
              <a:rPr lang="en-US" altLang="it-IT" smtClean="0"/>
              <a:t>dipendenza D2</a:t>
            </a:r>
          </a:p>
          <a:p>
            <a:pPr marL="1182688" lvl="2" eaLnBrk="1" hangingPunct="1"/>
            <a:r>
              <a:rPr lang="en-US" altLang="it-IT" smtClean="0"/>
              <a:t>classe B parte di classe A (part-of o associazione</a:t>
            </a:r>
          </a:p>
          <a:p>
            <a:pPr marL="1639888" lvl="3" eaLnBrk="1" hangingPunct="1"/>
            <a:r>
              <a:rPr lang="en-US" altLang="it-IT" smtClean="0"/>
              <a:t>gli oggetti della classe A includono riferimenti a oggetti della classe B</a:t>
            </a:r>
          </a:p>
          <a:p>
            <a:pPr eaLnBrk="1" hangingPunct="1"/>
            <a:r>
              <a:rPr lang="en-US" altLang="it-IT" smtClean="0"/>
              <a:t>Procediamo top-down o bottom-up secondo i classici approcci di integrazione</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a:xfrm>
            <a:off x="457200" y="6356350"/>
            <a:ext cx="2133600" cy="365125"/>
          </a:xfrm>
        </p:spPr>
        <p:txBody>
          <a:bodyPr/>
          <a:lstStyle/>
          <a:p>
            <a:pPr algn="l">
              <a:defRPr/>
            </a:pPr>
            <a:fld id="{95FF6AC3-E1F7-4F32-8FED-096CD634B825}" type="slidenum">
              <a:rPr lang="en-US" smtClean="0"/>
              <a:pPr algn="l">
                <a:defRPr/>
              </a:pPr>
              <a:t>83</a:t>
            </a:fld>
            <a:endParaRPr lang="en-US" smtClean="0"/>
          </a:p>
        </p:txBody>
      </p:sp>
      <p:sp>
        <p:nvSpPr>
          <p:cNvPr id="102403" name="Rectangle 1"/>
          <p:cNvSpPr>
            <a:spLocks noGrp="1" noChangeArrowheads="1"/>
          </p:cNvSpPr>
          <p:nvPr>
            <p:ph type="title"/>
          </p:nvPr>
        </p:nvSpPr>
        <p:spPr>
          <a:xfrm>
            <a:off x="-2703513" y="2940050"/>
            <a:ext cx="8229601" cy="1168400"/>
          </a:xfrm>
        </p:spPr>
        <p:txBody>
          <a:bodyPr rIns="132080"/>
          <a:lstStyle/>
          <a:p>
            <a:pPr eaLnBrk="1" hangingPunct="1"/>
            <a:r>
              <a:rPr lang="en-US" altLang="it-IT" smtClean="0"/>
              <a:t>Esempio</a:t>
            </a:r>
          </a:p>
        </p:txBody>
      </p:sp>
      <p:pic>
        <p:nvPicPr>
          <p:cNvPr id="1024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238" y="357188"/>
            <a:ext cx="6627812" cy="634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4213" y="476250"/>
            <a:ext cx="7772400" cy="1143000"/>
          </a:xfrm>
        </p:spPr>
        <p:txBody>
          <a:bodyPr/>
          <a:lstStyle/>
          <a:p>
            <a:pPr eaLnBrk="1" hangingPunct="1"/>
            <a:r>
              <a:rPr lang="en-US" altLang="it-IT" smtClean="0"/>
              <a:t>Testing</a:t>
            </a:r>
          </a:p>
        </p:txBody>
      </p:sp>
      <p:sp>
        <p:nvSpPr>
          <p:cNvPr id="10243" name="Rectangle 3"/>
          <p:cNvSpPr>
            <a:spLocks noGrp="1" noChangeArrowheads="1"/>
          </p:cNvSpPr>
          <p:nvPr>
            <p:ph type="body" idx="1"/>
          </p:nvPr>
        </p:nvSpPr>
        <p:spPr>
          <a:xfrm>
            <a:off x="395288" y="1557338"/>
            <a:ext cx="8205787" cy="4114800"/>
          </a:xfrm>
        </p:spPr>
        <p:txBody>
          <a:bodyPr/>
          <a:lstStyle/>
          <a:p>
            <a:pPr eaLnBrk="1" hangingPunct="1">
              <a:lnSpc>
                <a:spcPct val="90000"/>
              </a:lnSpc>
            </a:pPr>
            <a:r>
              <a:rPr lang="en-US" altLang="it-IT" dirty="0" smtClean="0"/>
              <a:t>Testing </a:t>
            </a:r>
            <a:r>
              <a:rPr lang="en-US" altLang="it-IT" i="1" dirty="0" err="1" smtClean="0"/>
              <a:t>esaustivo</a:t>
            </a:r>
            <a:r>
              <a:rPr lang="en-US" altLang="it-IT" i="1" dirty="0" smtClean="0"/>
              <a:t> </a:t>
            </a:r>
            <a:r>
              <a:rPr lang="en-US" altLang="it-IT" dirty="0" smtClean="0"/>
              <a:t>(</a:t>
            </a:r>
            <a:r>
              <a:rPr lang="en-US" altLang="it-IT" dirty="0" err="1" smtClean="0"/>
              <a:t>esecuzione</a:t>
            </a:r>
            <a:r>
              <a:rPr lang="en-US" altLang="it-IT" dirty="0" smtClean="0"/>
              <a:t> per </a:t>
            </a:r>
            <a:r>
              <a:rPr lang="en-US" altLang="it-IT" i="1" dirty="0" err="1" smtClean="0"/>
              <a:t>tutti</a:t>
            </a:r>
            <a:r>
              <a:rPr lang="en-US" altLang="it-IT" dirty="0" smtClean="0"/>
              <a:t> </a:t>
            </a:r>
            <a:r>
              <a:rPr lang="en-US" altLang="it-IT" dirty="0" err="1" smtClean="0"/>
              <a:t>i</a:t>
            </a:r>
            <a:r>
              <a:rPr lang="en-US" altLang="it-IT" dirty="0" smtClean="0"/>
              <a:t> </a:t>
            </a:r>
            <a:r>
              <a:rPr lang="en-US" altLang="it-IT" dirty="0" err="1" smtClean="0"/>
              <a:t>possibili</a:t>
            </a:r>
            <a:r>
              <a:rPr lang="en-US" altLang="it-IT" dirty="0" smtClean="0"/>
              <a:t> </a:t>
            </a:r>
            <a:r>
              <a:rPr lang="en-US" altLang="it-IT" dirty="0" err="1" smtClean="0"/>
              <a:t>ingressi</a:t>
            </a:r>
            <a:r>
              <a:rPr lang="en-US" altLang="it-IT" dirty="0" smtClean="0"/>
              <a:t>) </a:t>
            </a:r>
            <a:r>
              <a:rPr lang="en-US" altLang="it-IT" dirty="0" err="1" smtClean="0"/>
              <a:t>dimostra</a:t>
            </a:r>
            <a:r>
              <a:rPr lang="en-US" altLang="it-IT" dirty="0" smtClean="0"/>
              <a:t> la </a:t>
            </a:r>
            <a:r>
              <a:rPr lang="en-US" altLang="it-IT" dirty="0" err="1" smtClean="0"/>
              <a:t>correttezza</a:t>
            </a:r>
            <a:endParaRPr lang="en-US" altLang="it-IT" dirty="0" smtClean="0"/>
          </a:p>
          <a:p>
            <a:pPr lvl="2" eaLnBrk="1" hangingPunct="1">
              <a:lnSpc>
                <a:spcPct val="90000"/>
              </a:lnSpc>
            </a:pPr>
            <a:r>
              <a:rPr lang="en-US" altLang="it-IT" dirty="0" smtClean="0"/>
              <a:t>Se </a:t>
            </a:r>
            <a:r>
              <a:rPr lang="en-US" altLang="it-IT" dirty="0" err="1" smtClean="0"/>
              <a:t>programma</a:t>
            </a:r>
            <a:r>
              <a:rPr lang="en-US" altLang="it-IT" dirty="0" smtClean="0"/>
              <a:t> </a:t>
            </a:r>
            <a:r>
              <a:rPr lang="en-US" altLang="it-IT" dirty="0" err="1" smtClean="0"/>
              <a:t>calcola</a:t>
            </a:r>
            <a:r>
              <a:rPr lang="en-US" altLang="it-IT" dirty="0" smtClean="0"/>
              <a:t> un </a:t>
            </a:r>
            <a:r>
              <a:rPr lang="en-US" altLang="it-IT" dirty="0" err="1" smtClean="0"/>
              <a:t>valore</a:t>
            </a:r>
            <a:r>
              <a:rPr lang="en-US" altLang="it-IT" dirty="0" smtClean="0"/>
              <a:t> in base a un </a:t>
            </a:r>
            <a:r>
              <a:rPr lang="en-US" altLang="it-IT" dirty="0" err="1" smtClean="0"/>
              <a:t>valore</a:t>
            </a:r>
            <a:r>
              <a:rPr lang="en-US" altLang="it-IT" dirty="0" smtClean="0"/>
              <a:t> di </a:t>
            </a:r>
            <a:r>
              <a:rPr lang="en-US" altLang="it-IT" dirty="0" err="1" smtClean="0"/>
              <a:t>ingresso</a:t>
            </a:r>
            <a:r>
              <a:rPr lang="en-US" altLang="it-IT" dirty="0" smtClean="0"/>
              <a:t> </a:t>
            </a:r>
            <a:r>
              <a:rPr lang="en-US" altLang="it-IT" dirty="0" err="1" smtClean="0"/>
              <a:t>nel</a:t>
            </a:r>
            <a:r>
              <a:rPr lang="en-US" altLang="it-IT" dirty="0" smtClean="0"/>
              <a:t> range 1..10, testing </a:t>
            </a:r>
            <a:r>
              <a:rPr lang="en-US" altLang="it-IT" dirty="0" err="1" smtClean="0"/>
              <a:t>esaustivo</a:t>
            </a:r>
            <a:r>
              <a:rPr lang="en-US" altLang="it-IT" dirty="0" smtClean="0"/>
              <a:t> </a:t>
            </a:r>
            <a:r>
              <a:rPr lang="en-US" altLang="it-IT" dirty="0" err="1" smtClean="0"/>
              <a:t>consiste</a:t>
            </a:r>
            <a:r>
              <a:rPr lang="en-US" altLang="it-IT" dirty="0" smtClean="0"/>
              <a:t> </a:t>
            </a:r>
            <a:r>
              <a:rPr lang="en-US" altLang="it-IT" dirty="0" err="1" smtClean="0"/>
              <a:t>nel</a:t>
            </a:r>
            <a:r>
              <a:rPr lang="en-US" altLang="it-IT" dirty="0" smtClean="0"/>
              <a:t> </a:t>
            </a:r>
            <a:r>
              <a:rPr lang="en-US" altLang="it-IT" dirty="0" err="1" smtClean="0"/>
              <a:t>provare</a:t>
            </a:r>
            <a:r>
              <a:rPr lang="en-US" altLang="it-IT" dirty="0" smtClean="0"/>
              <a:t> </a:t>
            </a:r>
            <a:r>
              <a:rPr lang="en-US" altLang="it-IT" dirty="0" err="1" smtClean="0"/>
              <a:t>tutti</a:t>
            </a:r>
            <a:r>
              <a:rPr lang="en-US" altLang="it-IT" dirty="0" smtClean="0"/>
              <a:t> </a:t>
            </a:r>
            <a:r>
              <a:rPr lang="en-US" altLang="it-IT" dirty="0" err="1" smtClean="0"/>
              <a:t>i</a:t>
            </a:r>
            <a:r>
              <a:rPr lang="en-US" altLang="it-IT" dirty="0" smtClean="0"/>
              <a:t> </a:t>
            </a:r>
            <a:r>
              <a:rPr lang="en-US" altLang="it-IT" dirty="0" err="1" smtClean="0"/>
              <a:t>valori</a:t>
            </a:r>
            <a:r>
              <a:rPr lang="en-US" altLang="it-IT" dirty="0" smtClean="0"/>
              <a:t>: per le 10 </a:t>
            </a:r>
            <a:r>
              <a:rPr lang="en-US" altLang="it-IT" dirty="0" err="1" smtClean="0"/>
              <a:t>esecuzioni</a:t>
            </a:r>
            <a:r>
              <a:rPr lang="en-US" altLang="it-IT" dirty="0" smtClean="0"/>
              <a:t> diverse </a:t>
            </a:r>
            <a:r>
              <a:rPr lang="en-US" altLang="it-IT" dirty="0" err="1" smtClean="0"/>
              <a:t>si</a:t>
            </a:r>
            <a:r>
              <a:rPr lang="en-US" altLang="it-IT" dirty="0" smtClean="0"/>
              <a:t> </a:t>
            </a:r>
            <a:r>
              <a:rPr lang="en-US" altLang="it-IT" dirty="0" err="1" smtClean="0"/>
              <a:t>verifica</a:t>
            </a:r>
            <a:r>
              <a:rPr lang="en-US" altLang="it-IT" dirty="0" smtClean="0"/>
              <a:t> se </a:t>
            </a:r>
            <a:r>
              <a:rPr lang="en-US" altLang="it-IT" dirty="0" err="1" smtClean="0"/>
              <a:t>il</a:t>
            </a:r>
            <a:r>
              <a:rPr lang="en-US" altLang="it-IT" dirty="0" smtClean="0"/>
              <a:t> </a:t>
            </a:r>
            <a:r>
              <a:rPr lang="en-US" altLang="it-IT" dirty="0" err="1" smtClean="0"/>
              <a:t>risultato</a:t>
            </a:r>
            <a:r>
              <a:rPr lang="en-US" altLang="it-IT" dirty="0" smtClean="0"/>
              <a:t> è </a:t>
            </a:r>
            <a:r>
              <a:rPr lang="en-US" altLang="it-IT" dirty="0" err="1" smtClean="0"/>
              <a:t>quello</a:t>
            </a:r>
            <a:r>
              <a:rPr lang="en-US" altLang="it-IT" dirty="0" smtClean="0"/>
              <a:t> </a:t>
            </a:r>
            <a:r>
              <a:rPr lang="en-US" altLang="it-IT" dirty="0" err="1" smtClean="0"/>
              <a:t>atteso</a:t>
            </a:r>
            <a:endParaRPr lang="en-US" altLang="it-IT" dirty="0" smtClean="0"/>
          </a:p>
          <a:p>
            <a:pPr eaLnBrk="1" hangingPunct="1">
              <a:lnSpc>
                <a:spcPct val="90000"/>
              </a:lnSpc>
            </a:pPr>
            <a:r>
              <a:rPr lang="en-US" altLang="it-IT" dirty="0" err="1" smtClean="0"/>
              <a:t>Impossibile</a:t>
            </a:r>
            <a:r>
              <a:rPr lang="en-US" altLang="it-IT" dirty="0" smtClean="0"/>
              <a:t> da </a:t>
            </a:r>
            <a:r>
              <a:rPr lang="en-US" altLang="it-IT" dirty="0" err="1" smtClean="0"/>
              <a:t>realizzare</a:t>
            </a:r>
            <a:r>
              <a:rPr lang="en-US" altLang="it-IT" dirty="0" smtClean="0"/>
              <a:t> in </a:t>
            </a:r>
            <a:r>
              <a:rPr lang="en-US" altLang="it-IT" dirty="0" err="1" smtClean="0"/>
              <a:t>generale</a:t>
            </a:r>
            <a:r>
              <a:rPr lang="en-US" altLang="it-IT" dirty="0" smtClean="0"/>
              <a:t>:</a:t>
            </a:r>
          </a:p>
          <a:p>
            <a:pPr lvl="2" eaLnBrk="1" hangingPunct="1">
              <a:lnSpc>
                <a:spcPct val="90000"/>
              </a:lnSpc>
            </a:pPr>
            <a:r>
              <a:rPr lang="en-US" altLang="it-IT" dirty="0" smtClean="0"/>
              <a:t>Se </a:t>
            </a:r>
            <a:r>
              <a:rPr lang="en-US" altLang="it-IT" dirty="0" err="1" smtClean="0"/>
              <a:t>programma</a:t>
            </a:r>
            <a:r>
              <a:rPr lang="en-US" altLang="it-IT" dirty="0" smtClean="0"/>
              <a:t> </a:t>
            </a:r>
            <a:r>
              <a:rPr lang="en-US" altLang="it-IT" dirty="0" err="1" smtClean="0"/>
              <a:t>legge</a:t>
            </a:r>
            <a:r>
              <a:rPr lang="en-US" altLang="it-IT" dirty="0" smtClean="0"/>
              <a:t> 3 </a:t>
            </a:r>
            <a:r>
              <a:rPr lang="en-US" altLang="it-IT" dirty="0" err="1" smtClean="0"/>
              <a:t>ingressi</a:t>
            </a:r>
            <a:r>
              <a:rPr lang="en-US" altLang="it-IT" dirty="0" smtClean="0"/>
              <a:t> </a:t>
            </a:r>
            <a:r>
              <a:rPr lang="en-US" altLang="it-IT" dirty="0" err="1" smtClean="0"/>
              <a:t>interi</a:t>
            </a:r>
            <a:r>
              <a:rPr lang="en-US" altLang="it-IT" dirty="0" smtClean="0"/>
              <a:t> </a:t>
            </a:r>
            <a:r>
              <a:rPr lang="en-US" altLang="it-IT" dirty="0" err="1" smtClean="0"/>
              <a:t>nel</a:t>
            </a:r>
            <a:r>
              <a:rPr lang="en-US" altLang="it-IT" dirty="0" smtClean="0"/>
              <a:t> range 1...10000 e </a:t>
            </a:r>
            <a:r>
              <a:rPr lang="en-US" altLang="it-IT" dirty="0" err="1" smtClean="0"/>
              <a:t>calcola</a:t>
            </a:r>
            <a:r>
              <a:rPr lang="en-US" altLang="it-IT" dirty="0" smtClean="0"/>
              <a:t> un </a:t>
            </a:r>
            <a:r>
              <a:rPr lang="en-US" altLang="it-IT" dirty="0" err="1" smtClean="0"/>
              <a:t>valore</a:t>
            </a:r>
            <a:r>
              <a:rPr lang="en-US" altLang="it-IT" dirty="0" smtClean="0"/>
              <a:t>, un testing </a:t>
            </a:r>
            <a:r>
              <a:rPr lang="en-US" altLang="it-IT" dirty="0" err="1" smtClean="0"/>
              <a:t>esaustivo</a:t>
            </a:r>
            <a:r>
              <a:rPr lang="en-US" altLang="it-IT" dirty="0" smtClean="0"/>
              <a:t> </a:t>
            </a:r>
            <a:r>
              <a:rPr lang="en-US" altLang="it-IT" dirty="0" err="1" smtClean="0"/>
              <a:t>richiede</a:t>
            </a:r>
            <a:r>
              <a:rPr lang="en-US" altLang="it-IT" dirty="0" smtClean="0"/>
              <a:t> 10</a:t>
            </a:r>
            <a:r>
              <a:rPr lang="en-US" altLang="it-IT" baseline="30000" dirty="0" smtClean="0"/>
              <a:t>12</a:t>
            </a:r>
            <a:r>
              <a:rPr lang="en-US" altLang="it-IT" dirty="0" smtClean="0"/>
              <a:t> </a:t>
            </a:r>
            <a:r>
              <a:rPr lang="en-US" altLang="it-IT" dirty="0" err="1" smtClean="0"/>
              <a:t>esecuzioni</a:t>
            </a:r>
            <a:endParaRPr lang="en-US" altLang="it-IT" dirty="0" smtClean="0"/>
          </a:p>
          <a:p>
            <a:pPr lvl="3" eaLnBrk="1" hangingPunct="1">
              <a:lnSpc>
                <a:spcPct val="90000"/>
              </a:lnSpc>
            </a:pPr>
            <a:r>
              <a:rPr lang="en-US" altLang="it-IT" dirty="0" smtClean="0"/>
              <a:t>Per </a:t>
            </a:r>
            <a:r>
              <a:rPr lang="en-US" altLang="it-IT" dirty="0" err="1" smtClean="0"/>
              <a:t>programmi</a:t>
            </a:r>
            <a:r>
              <a:rPr lang="en-US" altLang="it-IT" dirty="0" smtClean="0"/>
              <a:t> </a:t>
            </a:r>
            <a:r>
              <a:rPr lang="en-US" altLang="it-IT" dirty="0" err="1" smtClean="0"/>
              <a:t>banali</a:t>
            </a:r>
            <a:r>
              <a:rPr lang="en-US" altLang="it-IT" dirty="0" smtClean="0"/>
              <a:t> </a:t>
            </a:r>
            <a:r>
              <a:rPr lang="en-US" altLang="it-IT" dirty="0" err="1" smtClean="0"/>
              <a:t>si</a:t>
            </a:r>
            <a:r>
              <a:rPr lang="en-US" altLang="it-IT" dirty="0" smtClean="0"/>
              <a:t> </a:t>
            </a:r>
            <a:r>
              <a:rPr lang="en-US" altLang="it-IT" dirty="0" err="1" smtClean="0"/>
              <a:t>arriva</a:t>
            </a:r>
            <a:r>
              <a:rPr lang="en-US" altLang="it-IT" dirty="0" smtClean="0"/>
              <a:t> a tempi di </a:t>
            </a:r>
            <a:r>
              <a:rPr lang="en-US" altLang="it-IT" dirty="0" err="1" smtClean="0"/>
              <a:t>esecuzione</a:t>
            </a:r>
            <a:r>
              <a:rPr lang="en-US" altLang="it-IT" dirty="0" smtClean="0"/>
              <a:t> </a:t>
            </a:r>
            <a:r>
              <a:rPr lang="en-US" altLang="it-IT" dirty="0" err="1" smtClean="0"/>
              <a:t>superiori</a:t>
            </a:r>
            <a:r>
              <a:rPr lang="en-US" altLang="it-IT" dirty="0" smtClean="0"/>
              <a:t> al tempo </a:t>
            </a:r>
            <a:r>
              <a:rPr lang="en-US" altLang="it-IT" dirty="0" err="1" smtClean="0"/>
              <a:t>passato</a:t>
            </a:r>
            <a:r>
              <a:rPr lang="en-US" altLang="it-IT" dirty="0" smtClean="0"/>
              <a:t> dal big-bang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6121</Words>
  <Application>Microsoft Office PowerPoint</Application>
  <PresentationFormat>Presentazione su schermo (4:3)</PresentationFormat>
  <Paragraphs>769</Paragraphs>
  <Slides>83</Slides>
  <Notes>42</Notes>
  <HiddenSlides>0</HiddenSlides>
  <MMClips>0</MMClips>
  <ScaleCrop>false</ScaleCrop>
  <HeadingPairs>
    <vt:vector size="8" baseType="variant">
      <vt:variant>
        <vt:lpstr>Caratteri utilizzati</vt:lpstr>
      </vt:variant>
      <vt:variant>
        <vt:i4>14</vt:i4>
      </vt:variant>
      <vt:variant>
        <vt:lpstr>Tema</vt:lpstr>
      </vt:variant>
      <vt:variant>
        <vt:i4>1</vt:i4>
      </vt:variant>
      <vt:variant>
        <vt:lpstr>Server OLE incorporati</vt:lpstr>
      </vt:variant>
      <vt:variant>
        <vt:i4>1</vt:i4>
      </vt:variant>
      <vt:variant>
        <vt:lpstr>Titoli diapositive</vt:lpstr>
      </vt:variant>
      <vt:variant>
        <vt:i4>83</vt:i4>
      </vt:variant>
    </vt:vector>
  </HeadingPairs>
  <TitlesOfParts>
    <vt:vector size="99" baseType="lpstr">
      <vt:lpstr>ＭＳ Ｐゴシック</vt:lpstr>
      <vt:lpstr>ＭＳ Ｐゴシック</vt:lpstr>
      <vt:lpstr>AppleGothic</vt:lpstr>
      <vt:lpstr>Arial</vt:lpstr>
      <vt:lpstr>Calibri</vt:lpstr>
      <vt:lpstr>Courier New</vt:lpstr>
      <vt:lpstr>Gill Sans</vt:lpstr>
      <vt:lpstr>Helvetica</vt:lpstr>
      <vt:lpstr>Helvetica Neue</vt:lpstr>
      <vt:lpstr>Symbol</vt:lpstr>
      <vt:lpstr>Tahoma</vt:lpstr>
      <vt:lpstr>Times New Roman</vt:lpstr>
      <vt:lpstr>Times New Roman Bold</vt:lpstr>
      <vt:lpstr>TradeGothic</vt:lpstr>
      <vt:lpstr>Tema di Office</vt:lpstr>
      <vt:lpstr>VISIO</vt:lpstr>
      <vt:lpstr>Testing e Debugging</vt:lpstr>
      <vt:lpstr>Perché? Che cosa? Quando?</vt:lpstr>
      <vt:lpstr>Terminologia</vt:lpstr>
      <vt:lpstr>Terminologia</vt:lpstr>
      <vt:lpstr>Terminologia</vt:lpstr>
      <vt:lpstr>Terminologia (IEEE)</vt:lpstr>
      <vt:lpstr>Verifica dei programmi</vt:lpstr>
      <vt:lpstr>Testing</vt:lpstr>
      <vt:lpstr>Testing</vt:lpstr>
      <vt:lpstr>Testing</vt:lpstr>
      <vt:lpstr>Specificità del software</vt:lpstr>
      <vt:lpstr>Generazione di casi di test</vt:lpstr>
      <vt:lpstr>Criteri sistematici e test random</vt:lpstr>
      <vt:lpstr>Partizionamento sistematico</vt:lpstr>
      <vt:lpstr>Test black-box e white-box testing</vt:lpstr>
      <vt:lpstr>Black box e white box testing</vt:lpstr>
      <vt:lpstr>Test black-box (test funzionale)</vt:lpstr>
      <vt:lpstr>Utilità del test funzionale</vt:lpstr>
      <vt:lpstr>Test combinatorio</vt:lpstr>
      <vt:lpstr>Passo 1: Scomporre la specifica </vt:lpstr>
      <vt:lpstr>Passo 2: identificare i valori</vt:lpstr>
      <vt:lpstr>Passo 3: Introduzione di vincoli</vt:lpstr>
      <vt:lpstr>Esempio: una singola feature</vt:lpstr>
      <vt:lpstr>Scelta di casi significativi</vt:lpstr>
      <vt:lpstr>Esempio test combinatorio</vt:lpstr>
      <vt:lpstr>Esempi Valori limite</vt:lpstr>
      <vt:lpstr>Altri esempi</vt:lpstr>
      <vt:lpstr>Presentazione standard di PowerPoint</vt:lpstr>
      <vt:lpstr>Valori limite: Errori di aliasing</vt:lpstr>
      <vt:lpstr>Test White box (Test strutturale)</vt:lpstr>
      <vt:lpstr>Esempio Testing strutturale</vt:lpstr>
      <vt:lpstr>Copertura dei cammini</vt:lpstr>
      <vt:lpstr>Problemi copertura dei cammini</vt:lpstr>
      <vt:lpstr>Test Strutturale: cicli</vt:lpstr>
      <vt:lpstr>Copertura con i cicli</vt:lpstr>
      <vt:lpstr>Copertura strutturale</vt:lpstr>
      <vt:lpstr>Copertura delle istruzioni</vt:lpstr>
      <vt:lpstr>Esempio</vt:lpstr>
      <vt:lpstr>Copertura strutturale</vt:lpstr>
      <vt:lpstr>Come cercare di “coprire” un’istruzione?</vt:lpstr>
      <vt:lpstr>Esempio</vt:lpstr>
      <vt:lpstr>In generale</vt:lpstr>
      <vt:lpstr>Coperture non fattibili</vt:lpstr>
      <vt:lpstr>Criterio di copertura delle diramazioni (branch coverage)</vt:lpstr>
      <vt:lpstr>Esempio</vt:lpstr>
      <vt:lpstr>Anche qui</vt:lpstr>
      <vt:lpstr>Criterio di copertura delle condizioni</vt:lpstr>
      <vt:lpstr>Copertura delle Condizioni</vt:lpstr>
      <vt:lpstr>Confronto white-box/black box</vt:lpstr>
      <vt:lpstr>Test di unità, di integrazione  e di sistema</vt:lpstr>
      <vt:lpstr>Livelli di granularità</vt:lpstr>
      <vt:lpstr>Test di Integrazione</vt:lpstr>
      <vt:lpstr>Incrementale vs. big-bang</vt:lpstr>
      <vt:lpstr>Integrazione incrementale</vt:lpstr>
      <vt:lpstr>Passi per testing integrazione  dei sistemi sw</vt:lpstr>
      <vt:lpstr>Automazione del testing</vt:lpstr>
      <vt:lpstr>Esecuzione dei casi di test</vt:lpstr>
      <vt:lpstr>Automazione del testing</vt:lpstr>
      <vt:lpstr>Il problema dello scaffolding</vt:lpstr>
      <vt:lpstr>Creare lo scaffolding</vt:lpstr>
      <vt:lpstr>Automazione del testing (cont.)</vt:lpstr>
      <vt:lpstr>Testing con strumenti</vt:lpstr>
      <vt:lpstr>“L’imbragatura” di test (harness)</vt:lpstr>
      <vt:lpstr>Strumenti di testing di unità  (unit test framework)</vt:lpstr>
      <vt:lpstr>Test di regressione</vt:lpstr>
      <vt:lpstr>Test di regressione (cont.)</vt:lpstr>
      <vt:lpstr>Debugging</vt:lpstr>
      <vt:lpstr>Debugging</vt:lpstr>
      <vt:lpstr>Funzionalità essenziali</vt:lpstr>
      <vt:lpstr>Il debugger di Eclipse</vt:lpstr>
      <vt:lpstr>Programmazione difensiva</vt:lpstr>
      <vt:lpstr>Consigli</vt:lpstr>
      <vt:lpstr>Testing per software object-oriented</vt:lpstr>
      <vt:lpstr>Test intra-classe</vt:lpstr>
      <vt:lpstr>Specifica informale</vt:lpstr>
      <vt:lpstr>Dalla specifica informale al modello</vt:lpstr>
      <vt:lpstr>Dal modello ai casi di test</vt:lpstr>
      <vt:lpstr>Test guidato da modelli a stati</vt:lpstr>
      <vt:lpstr>Esempio</vt:lpstr>
      <vt:lpstr>Da Statechart a automa a stati finiti</vt:lpstr>
      <vt:lpstr>Ereditarietà</vt:lpstr>
      <vt:lpstr>Test inter-classe</vt:lpstr>
      <vt:lpstr>Esempio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dc:title>
  <dc:creator>Pierluigi</dc:creator>
  <cp:lastModifiedBy>campi</cp:lastModifiedBy>
  <cp:revision>32</cp:revision>
  <dcterms:created xsi:type="dcterms:W3CDTF">2011-06-04T13:58:27Z</dcterms:created>
  <dcterms:modified xsi:type="dcterms:W3CDTF">2017-05-23T13:50:41Z</dcterms:modified>
</cp:coreProperties>
</file>