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3" r:id="rId23"/>
    <p:sldId id="294" r:id="rId24"/>
    <p:sldId id="295" r:id="rId25"/>
    <p:sldId id="296" r:id="rId26"/>
    <p:sldId id="297" r:id="rId27"/>
    <p:sldId id="298" r:id="rId28"/>
    <p:sldId id="301" r:id="rId29"/>
    <p:sldId id="302" r:id="rId30"/>
    <p:sldId id="303" r:id="rId31"/>
    <p:sldId id="299" r:id="rId32"/>
    <p:sldId id="300" r:id="rId33"/>
    <p:sldId id="304" r:id="rId34"/>
    <p:sldId id="305" r:id="rId35"/>
    <p:sldId id="306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07" r:id="rId47"/>
    <p:sldId id="308" r:id="rId48"/>
    <p:sldId id="309" r:id="rId49"/>
    <p:sldId id="310" r:id="rId5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A43D02-242B-47CF-8C1E-2999748523A0}" type="datetimeFigureOut">
              <a:rPr lang="it-IT"/>
              <a:pPr>
                <a:defRPr/>
              </a:pPr>
              <a:t>12/05/2017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FE7822C-2865-4E16-9F92-3D6ADEE9F7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541E0B-00D1-4DCB-9F92-BBF4FF0ED73F}" type="slidenum">
              <a:rPr lang="it-IT" altLang="it-IT"/>
              <a:pPr eaLnBrk="1" hangingPunct="1"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E7213-4FB2-4F76-A894-5D5C3AA9B96D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CF77EC-003A-4956-9B71-148A0AAD6562}" type="slidenum">
              <a:rPr lang="it-IT" altLang="it-IT"/>
              <a:pPr eaLnBrk="1" hangingPunct="1"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C94E1-63B4-4407-8176-77ECD25ABA73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5044D-1341-4A15-9B99-67200906ADD2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51B0AE-15FB-4692-95C2-0461C46AE0CC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14458-9F1D-4537-ACBE-299779777227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F649F-0762-4DA5-8FDE-169D04208989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656FCC-CF3C-4C4B-9977-2F4030E52E7C}" type="slidenum">
              <a:rPr lang="it-IT" altLang="it-IT"/>
              <a:pPr eaLnBrk="1" hangingPunct="1"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73EE0-B180-4DB1-B929-77D607B3D46D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4ACD4-1E2E-45ED-A647-F9161542EC2D}" type="slidenum">
              <a:rPr lang="it-IT" altLang="it-IT"/>
              <a:pPr eaLnBrk="1" hangingPunct="1"/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116BEF-5645-49F4-B7F1-7289C2218D96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C80C23-61D3-4E6D-9F9F-37AB162D2BA0}" type="slidenum">
              <a:rPr lang="it-IT" altLang="it-IT"/>
              <a:pPr eaLnBrk="1" hangingPunct="1"/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03857-C99C-46C0-A599-CB8576455E42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7822C-2865-4E16-9F92-3D6ADEE9F7B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801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3C33F-92D8-475E-9127-31C935D0FB21}" type="slidenum">
              <a:rPr lang="it-IT" altLang="it-IT"/>
              <a:pPr eaLnBrk="1" hangingPunct="1"/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4471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5B19A3-CF53-4AE6-BC61-8310CDB3CAD1}" type="slidenum">
              <a:rPr lang="it-IT" altLang="it-IT"/>
              <a:pPr eaLnBrk="1" hangingPunct="1"/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3743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1C0377-2A68-4ED9-9D1E-ADAB20001478}" type="slidenum">
              <a:rPr lang="it-IT" altLang="it-IT"/>
              <a:pPr eaLnBrk="1" hangingPunct="1"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1120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29617-A3C8-4348-96D9-22CEFBB98A01}" type="slidenum">
              <a:rPr lang="it-IT" altLang="it-IT"/>
              <a:pPr eaLnBrk="1" hangingPunct="1"/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9539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8FB7EE-CB68-4545-B6A2-BE97D272D469}" type="slidenum">
              <a:rPr lang="it-IT" altLang="it-IT"/>
              <a:pPr eaLnBrk="1" hangingPunct="1"/>
              <a:t>40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94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558303-1BBA-4DFB-9A12-D3A30564507A}" type="slidenum">
              <a:rPr lang="it-IT" altLang="it-IT"/>
              <a:pPr eaLnBrk="1" hangingPunct="1"/>
              <a:t>41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4336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2AD51-04B1-4EFF-8210-2DF8E0086F22}" type="slidenum">
              <a:rPr lang="it-IT" altLang="it-IT"/>
              <a:pPr eaLnBrk="1" hangingPunct="1"/>
              <a:t>42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512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7069A-1A85-4C4C-9898-B9E4E23515B3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0BA08-00E9-45B7-92A2-B9EA4BF7A26B}" type="slidenum">
              <a:rPr lang="it-IT" altLang="it-IT"/>
              <a:pPr eaLnBrk="1" hangingPunct="1"/>
              <a:t>43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8325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DA848-1C20-42F8-B0F5-98B9EA01F4C3}" type="slidenum">
              <a:rPr lang="it-IT" altLang="it-IT"/>
              <a:pPr eaLnBrk="1" hangingPunct="1"/>
              <a:t>44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571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6144C6-AE95-49B2-A2BC-28C0F6FC2A3F}" type="slidenum">
              <a:rPr lang="it-IT" altLang="it-IT"/>
              <a:pPr eaLnBrk="1" hangingPunct="1"/>
              <a:t>45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421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86D5D6-C253-4C3C-9AE5-5F0921388B55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584F0-FB08-479C-970F-26EFB33B883E}" type="slidenum">
              <a:rPr lang="it-IT" altLang="it-IT"/>
              <a:pPr eaLnBrk="1" hangingPunct="1"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455CD-611F-46E8-92CD-E91D9CD0BFA7}" type="slidenum">
              <a:rPr lang="it-IT" altLang="it-IT"/>
              <a:pPr eaLnBrk="1" hangingPunct="1"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F2ACF-B585-4BB9-8D47-261DC59D0E87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96B88-D498-4C79-986F-A1830929615B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14A15F-4A82-47A7-BB73-05F32B2A8BC1}" type="slidenum">
              <a:rPr lang="it-IT" altLang="it-IT"/>
              <a:pPr eaLnBrk="1" hangingPunct="1"/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BE39-4574-40A8-9FE0-1B31C01B1B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BAEA-5ADE-49BC-93D0-C256764C6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69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E38F-579A-4066-99F7-EB1B9CD2F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AB1B-FC1B-4AC2-BA42-627CCBB89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7132-8FE1-4C2E-82AD-3E7B9FDA9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405C-E9FF-4D83-A300-F8BB5D20F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04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E9ED-BA4E-474B-B134-2D34F6C08A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7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5765-D7D5-49CF-9EF5-FCB8F4A8D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12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73C5-3F9E-4475-9B74-FD69D7649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003D-B34A-44B0-8543-1F7EE0256E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8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D132-8DFB-4F44-A257-6E6F104674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2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A84F0EF-836C-48DC-B8EF-EAD2EC70FA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dirty="0" err="1" smtClean="0"/>
              <a:t>Testing</a:t>
            </a:r>
            <a:endParaRPr lang="it-IT" altLang="it-IT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No, perché quelli sopra riportati permettono di rendere vere e false ognuna delle tre condizioni delle istruzioni if e anche ognuna delle due componenti della prima di esse (a[0]&gt;a[1] e a[1]&lt;a[2]).</a:t>
            </a:r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 riferimento al punto (c), </a:t>
            </a:r>
            <a:r>
              <a:rPr lang="it-IT" altLang="it-IT" i="1" smtClean="0"/>
              <a:t>definire un’eccezione TuttiUgualiException </a:t>
            </a:r>
            <a:r>
              <a:rPr lang="it-IT" altLang="it-IT" smtClean="0"/>
              <a:t>di tipo checked, che possieda solo due costruttori, uno senza argomenti e uno con un argomento di tipo stringa. </a:t>
            </a:r>
            <a:r>
              <a:rPr lang="it-IT" altLang="it-IT" i="1" smtClean="0"/>
              <a:t>Modificare il codice del metodo suGiuOgiuSu </a:t>
            </a:r>
            <a:r>
              <a:rPr lang="it-IT" altLang="it-IT" smtClean="0"/>
              <a:t>in modo che esso lanci un’eccezione </a:t>
            </a:r>
            <a:r>
              <a:rPr lang="it-IT" altLang="it-IT" i="1" smtClean="0"/>
              <a:t>TuttiUgualiException </a:t>
            </a:r>
            <a:r>
              <a:rPr lang="it-IT" altLang="it-IT" smtClean="0"/>
              <a:t>nel caso in cui i tre elementi dell’array siano tutti uguali.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mtClean="0"/>
              <a:t>Soluzione 5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class TuttiUgualiException extends Exception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public TuttiUgualiException () { super();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public TuttiUgualiException (String s) { super(s);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static boolean suGiuOgiuSu (int [] a) throws TuttiUgualiException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if (a[0]==a[1] &amp;&amp; a[1]==a[2])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throw new TuttiUgualiException ("suGiuOgiuSu 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if ( a[0]&gt;a[1] &amp;&amp; a[1]&lt;a[2]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else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if ( a[0]&lt;a[1]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if ( a[1]&gt;a[2]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	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else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else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}</a:t>
            </a:r>
            <a:endParaRPr lang="it-IT" alt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Esempio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Si consideri il seguente frammento di programma. Quanti casi di test sono necessari per coprire tutte le diramazioni (decisioni) e quanti sono necessari per coprire tutti i cammini? Motivare sinteticamente la risposta.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if (condizione_1) istruz_1;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else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if (condizione_2) istruz_2;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 	else istruz_3;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if (condizione_2) 	istruz_4;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else istruz_5;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smtClean="0"/>
              <a:t>Risposta: occorre aggiungere ulteriori ipotesi sulle condizioni e sulle istruzioni per poter determinare il numero necessario (ossia minimo) di cammini. Supponiamo allora che le due condizioni logiche siano indipendenti tra di loro (ossia, che possano essere verificate e falsificate indipendentemente l’una dall’altra) e atomiche, che le istruzioni non siano return, e che non modifichino condizione_2. Con queste assunzioni un test con tre casi è sufficiente: ad esempio un test nel quale il primo caso fa si che condizione_1 == true e condizione_2 == true (primo if, ramo then; terzo if, ramo then), il secondo fa si che condizione_1 == false e condizione_2 == true (primo if, ramo else; secondo e terzo if, ramo then), e il terzo fa si che condizione_1 == false e condizione_2 == false (primo if, ramo else; secondo e terzo if, ramo else). I cammini percorribili sono 4 (occorre aggiungere il caso: primo if, ramo then; terzo if, ramo else, gli altri cammini sul grafo di flusso non sono percorribili). Pertanto occorre aggiungere il caso di test con condizione_1 == true e condizione_2 == false.</a:t>
            </a:r>
            <a:endParaRPr lang="it-IT" altLang="it-IT" sz="2000" smtClean="0"/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Esercizio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Si consideri la specifica del seguente metodo: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static int triangolo (int a, int b, int c)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REQUIRES: a&gt;0 and b&gt;0 and c&gt;0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EFFECTS: restituisce 1 se i tre lati definiscono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un triangolo equilatero,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2 se definiscono un triangolo isoscele,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3 se definiscono un triangolo scaleno,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	// 0 se a, b, e c non possono essere lati di un triangolo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Si definisca un insieme di dati di test in base a una strategia di tipo “black box” (cioè funzionale), motivando sinteticamente ciascuna scelta.</a:t>
            </a:r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I dati &lt;5, 5, 5&gt;, &lt;5, 7, 7&gt;, &lt;5, 6, 7&gt; e &lt;5, 6, 12&gt; corrispondono alle quattro parti della clausola EFFECTS e per essi il metodo deve restituire, rispettivamente, i valori 1, 2, 3 e 0. Si potrebbero anche considerare i tre casi in cui un triangolo può essere isoscele, e quindi anche (7, 5, 7) e (5, 7, 7), nonché il caso degenere in cui un lato è la somma degli altri due (non è infatti chiaro se questo debba essere considerato un triangolo oppure no). Si potrebbe anche considerare il valore 1 come un valore di confine per i lati, e quindi aggiungere almeno un test che considera un lato di lunghezza 1. Come si vede da queste considerazioni, il test black box è suscettibile di interpretazione individuale, in quanto le specifiche sono spesso espresse in maniera informale.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Si consideri la seguente implementazione (che non tiene conto dell’ultima parte della clausola EFFECTS) del metodo precedente: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static int triangolo (int a, int b, int c)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if ((a==b) &amp;&amp; (b==c)) return 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if ((a==b) || (b==c) || (a==c)) return 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else return 3;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Si consideri la seguente formulazione di una strategia di tipo “white box”(cioè strutturale): deve esistere, per ciascun cammino percorribile del flusso di controllo, uno e un solo dato di test che ne genera la copertura.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/>
              <a:t>Quanti casi di test sono necessari?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/>
              <a:t>Si descrivano i test scelti:</a:t>
            </a:r>
            <a:endParaRPr lang="it-IT" altLang="it-IT" sz="2000" smtClean="0"/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Servono 3 dati di test. I dati possono essere &lt;5, 5, 5&gt;, &lt;5, 5, 7&gt;, &lt;5, 6, 7&gt;.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Esercizio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Il metodo statico suGiuOgiuSu riceve come parametro un array </a:t>
            </a:r>
            <a:r>
              <a:rPr lang="it-IT" altLang="it-IT" i="1" smtClean="0"/>
              <a:t>a </a:t>
            </a:r>
            <a:r>
              <a:rPr lang="it-IT" altLang="it-IT" smtClean="0"/>
              <a:t>contenente tre numeri interi e restituisce al chiamante un valore di tipo </a:t>
            </a:r>
            <a:r>
              <a:rPr lang="it-IT" altLang="it-IT" i="1" smtClean="0"/>
              <a:t>boolean</a:t>
            </a:r>
            <a:r>
              <a:rPr lang="it-IT" altLang="it-IT" smtClean="0"/>
              <a:t>; se a[0]&gt;a[1] allora se a[1]&lt;a[2] suGiuOgiuSu restituisce true, altrimenti restituisce false; se a[0]&lt;a[1] allora se a[1]&gt;a[2] restituisce true, altrimenti 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Si consideri la seguente implementazione alternativa della funzione precedente: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static int triangolo (int a, int b, int c)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if ((a==b) &amp;&amp; (b==c)) return 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else if (a==b) return 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else if (b==c) return 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else if (a==c) return 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	else return 3;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Considerando sempre la precedente formulazione del criterio di copertura dei cammini: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/>
              <a:t>Quanti casi di test sono necessari per questo programma?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/>
              <a:t>Si descrivano i test scelti:</a:t>
            </a:r>
            <a:endParaRPr lang="it-IT" altLang="it-IT" sz="2000" smtClean="0"/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Servono 5 dati di test. </a:t>
            </a:r>
          </a:p>
          <a:p>
            <a:pPr eaLnBrk="1" hangingPunct="1"/>
            <a:r>
              <a:rPr lang="it-IT" altLang="it-IT" smtClean="0"/>
              <a:t>I dati possono essere &lt;5, 5, 5&gt;, &lt;5, 5, 7&gt;, &lt;5, 7, 7&gt;, &lt;5, 7, 5&gt;, &lt;5, 6, 7&gt;.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17-7-2013)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24025"/>
            <a:ext cx="9010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80975"/>
            <a:ext cx="66484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972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9230"/>
            <a:ext cx="2162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9" y="3429000"/>
            <a:ext cx="2295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780928"/>
            <a:ext cx="8410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196752"/>
            <a:ext cx="32575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224213"/>
            <a:ext cx="1905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5-2-2016)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NimbusRomNo9L-Regu"/>
              </a:rPr>
              <a:t>Si consideri il seguente metodo statico Java:</a:t>
            </a:r>
          </a:p>
          <a:p>
            <a:r>
              <a:rPr lang="en-US" sz="2400" dirty="0">
                <a:latin typeface="NimbusMonL-Regu"/>
              </a:rPr>
              <a:t>public static </a:t>
            </a:r>
            <a:r>
              <a:rPr lang="en-US" sz="2400" dirty="0" err="1">
                <a:latin typeface="NimbusMonL-Regu"/>
              </a:rPr>
              <a:t>int</a:t>
            </a:r>
            <a:r>
              <a:rPr lang="en-US" sz="2400" dirty="0">
                <a:latin typeface="NimbusMonL-Regu"/>
              </a:rPr>
              <a:t> foo(</a:t>
            </a:r>
            <a:r>
              <a:rPr lang="en-US" sz="2400" dirty="0" err="1">
                <a:latin typeface="NimbusMonL-Regu"/>
              </a:rPr>
              <a:t>int</a:t>
            </a:r>
            <a:r>
              <a:rPr lang="en-US" sz="2400" dirty="0">
                <a:latin typeface="NimbusMonL-Regu"/>
              </a:rPr>
              <a:t> a, </a:t>
            </a:r>
            <a:r>
              <a:rPr lang="en-US" sz="2400" dirty="0" err="1">
                <a:latin typeface="NimbusMonL-Regu"/>
              </a:rPr>
              <a:t>int</a:t>
            </a:r>
            <a:r>
              <a:rPr lang="en-US" sz="2400" dirty="0">
                <a:latin typeface="NimbusMonL-Regu"/>
              </a:rPr>
              <a:t> b) {</a:t>
            </a:r>
          </a:p>
          <a:p>
            <a:r>
              <a:rPr lang="it-IT" sz="2400" dirty="0" smtClean="0">
                <a:latin typeface="NimbusMonL-Regu"/>
              </a:rPr>
              <a:t>	</a:t>
            </a:r>
            <a:r>
              <a:rPr lang="it-IT" sz="2400" dirty="0" err="1" smtClean="0">
                <a:latin typeface="NimbusMonL-Regu"/>
              </a:rPr>
              <a:t>int</a:t>
            </a:r>
            <a:r>
              <a:rPr lang="it-IT" sz="2400" dirty="0" smtClean="0">
                <a:latin typeface="NimbusMonL-Regu"/>
              </a:rPr>
              <a:t> </a:t>
            </a:r>
            <a:r>
              <a:rPr lang="it-IT" sz="2400" dirty="0">
                <a:latin typeface="NimbusMonL-Regu"/>
              </a:rPr>
              <a:t>n = 3;</a:t>
            </a:r>
          </a:p>
          <a:p>
            <a:r>
              <a:rPr lang="en-US" sz="2400" dirty="0" smtClean="0">
                <a:latin typeface="NimbusMonL-Regu"/>
              </a:rPr>
              <a:t>	if </a:t>
            </a:r>
            <a:r>
              <a:rPr lang="en-US" sz="2400" dirty="0">
                <a:latin typeface="NimbusMonL-Regu"/>
              </a:rPr>
              <a:t>(a == 0 || b == 0)</a:t>
            </a:r>
          </a:p>
          <a:p>
            <a:r>
              <a:rPr lang="it-IT" sz="2400" dirty="0" smtClean="0">
                <a:latin typeface="NimbusMonL-Regu"/>
              </a:rPr>
              <a:t>		</a:t>
            </a:r>
            <a:r>
              <a:rPr lang="it-IT" sz="2400" dirty="0" err="1" smtClean="0">
                <a:latin typeface="NimbusMonL-Regu"/>
              </a:rPr>
              <a:t>return</a:t>
            </a:r>
            <a:r>
              <a:rPr lang="it-IT" sz="2400" dirty="0" smtClean="0">
                <a:latin typeface="NimbusMonL-Regu"/>
              </a:rPr>
              <a:t> </a:t>
            </a:r>
            <a:r>
              <a:rPr lang="it-IT" sz="2400" dirty="0">
                <a:latin typeface="NimbusMonL-Regu"/>
              </a:rPr>
              <a:t>1;</a:t>
            </a:r>
          </a:p>
          <a:p>
            <a:r>
              <a:rPr lang="it-IT" sz="2400" dirty="0" smtClean="0">
                <a:latin typeface="NimbusMonL-Regu"/>
              </a:rPr>
              <a:t>	else</a:t>
            </a:r>
            <a:endParaRPr lang="it-IT" sz="2400" dirty="0">
              <a:latin typeface="NimbusMonL-Regu"/>
            </a:endParaRPr>
          </a:p>
          <a:p>
            <a:r>
              <a:rPr lang="it-IT" sz="2400" dirty="0" smtClean="0">
                <a:latin typeface="NimbusMonL-Regu"/>
              </a:rPr>
              <a:t>		</a:t>
            </a:r>
            <a:r>
              <a:rPr lang="it-IT" sz="2400" dirty="0" err="1" smtClean="0">
                <a:latin typeface="NimbusMonL-Regu"/>
              </a:rPr>
              <a:t>while</a:t>
            </a:r>
            <a:r>
              <a:rPr lang="it-IT" sz="2400" dirty="0" smtClean="0">
                <a:latin typeface="NimbusMonL-Regu"/>
              </a:rPr>
              <a:t> </a:t>
            </a:r>
            <a:r>
              <a:rPr lang="it-IT" sz="2400" dirty="0">
                <a:latin typeface="NimbusMonL-Regu"/>
              </a:rPr>
              <a:t>(</a:t>
            </a:r>
            <a:r>
              <a:rPr lang="it-IT" sz="2400" dirty="0" err="1">
                <a:latin typeface="NimbusMonL-Regu"/>
              </a:rPr>
              <a:t>a%n</a:t>
            </a:r>
            <a:r>
              <a:rPr lang="it-IT" sz="2400" dirty="0">
                <a:latin typeface="NimbusMonL-Regu"/>
              </a:rPr>
              <a:t> != 0)</a:t>
            </a:r>
          </a:p>
          <a:p>
            <a:r>
              <a:rPr lang="en-US" sz="2400" dirty="0" smtClean="0">
                <a:latin typeface="NimbusMonL-Regu"/>
              </a:rPr>
              <a:t>			if </a:t>
            </a:r>
            <a:r>
              <a:rPr lang="en-US" sz="2400" dirty="0">
                <a:latin typeface="NimbusMonL-Regu"/>
              </a:rPr>
              <a:t>(a &gt; b) </a:t>
            </a:r>
            <a:endParaRPr lang="en-US" sz="2400" dirty="0" smtClean="0">
              <a:latin typeface="NimbusMonL-Regu"/>
            </a:endParaRPr>
          </a:p>
          <a:p>
            <a:r>
              <a:rPr lang="en-US" sz="2400" dirty="0">
                <a:latin typeface="NimbusMonL-Regu"/>
              </a:rPr>
              <a:t>	</a:t>
            </a:r>
            <a:r>
              <a:rPr lang="en-US" sz="2400" dirty="0" smtClean="0">
                <a:latin typeface="NimbusMonL-Regu"/>
              </a:rPr>
              <a:t>			</a:t>
            </a:r>
            <a:r>
              <a:rPr lang="en-US" sz="2400" dirty="0" smtClean="0">
                <a:latin typeface="NimbusMonL-Regu"/>
              </a:rPr>
              <a:t>a </a:t>
            </a:r>
            <a:r>
              <a:rPr lang="en-US" sz="2400" dirty="0">
                <a:latin typeface="NimbusMonL-Regu"/>
              </a:rPr>
              <a:t>-= b;</a:t>
            </a:r>
          </a:p>
          <a:p>
            <a:r>
              <a:rPr lang="it-IT" sz="2400" dirty="0" smtClean="0">
                <a:latin typeface="NimbusMonL-Regu"/>
              </a:rPr>
              <a:t>	</a:t>
            </a:r>
            <a:r>
              <a:rPr lang="it-IT" sz="2400" dirty="0" err="1" smtClean="0">
                <a:latin typeface="NimbusMonL-Regu"/>
              </a:rPr>
              <a:t>return</a:t>
            </a:r>
            <a:r>
              <a:rPr lang="it-IT" sz="2400" dirty="0" smtClean="0">
                <a:latin typeface="NimbusMonL-Regu"/>
              </a:rPr>
              <a:t> </a:t>
            </a:r>
            <a:r>
              <a:rPr lang="it-IT" sz="2400" dirty="0">
                <a:latin typeface="NimbusMonL-Regu"/>
              </a:rPr>
              <a:t>b;</a:t>
            </a:r>
          </a:p>
          <a:p>
            <a:r>
              <a:rPr lang="it-IT" sz="2400" dirty="0">
                <a:latin typeface="NimbusMonL-Regu"/>
              </a:rPr>
              <a:t>}</a:t>
            </a:r>
          </a:p>
          <a:p>
            <a:r>
              <a:rPr lang="it-IT" sz="2400" dirty="0">
                <a:latin typeface="NimbusRomNo9L-Regu"/>
              </a:rPr>
              <a:t>e si </a:t>
            </a:r>
            <a:r>
              <a:rPr lang="it-IT" sz="2400" dirty="0" smtClean="0">
                <a:latin typeface="NimbusRomNo9L-Regu"/>
              </a:rPr>
              <a:t>definisca un </a:t>
            </a:r>
            <a:r>
              <a:rPr lang="it-IT" sz="2400" dirty="0">
                <a:latin typeface="NimbusRomNo9L-Regu"/>
              </a:rPr>
              <a:t>insieme minimo di casi di test che coprano tutte le </a:t>
            </a:r>
            <a:r>
              <a:rPr lang="it-IT" sz="2400" dirty="0" smtClean="0">
                <a:latin typeface="NimbusRomNo9L-Regu"/>
              </a:rPr>
              <a:t>istruzioni e </a:t>
            </a:r>
            <a:r>
              <a:rPr lang="it-IT" sz="2400" dirty="0">
                <a:latin typeface="NimbusRomNo9L-Regu"/>
              </a:rPr>
              <a:t>un insieme di casi di test che copra tutti i </a:t>
            </a:r>
            <a:r>
              <a:rPr lang="it-IT" sz="2400" dirty="0" err="1" smtClean="0">
                <a:latin typeface="NimbusRomNo9L-Regu"/>
              </a:rPr>
              <a:t>branch</a:t>
            </a:r>
            <a:r>
              <a:rPr lang="it-IT" sz="2400" smtClean="0">
                <a:latin typeface="NimbusRomNo9L-Regu"/>
              </a:rPr>
              <a:t>.</a:t>
            </a:r>
            <a:endParaRPr lang="it-IT" sz="2400" dirty="0">
              <a:latin typeface="NimbusRomNo9L-Regu"/>
            </a:endParaRPr>
          </a:p>
          <a:p>
            <a:r>
              <a:rPr lang="it-IT" sz="2400" dirty="0">
                <a:latin typeface="NimbusRomNo9L-Regu"/>
              </a:rPr>
              <a:t>Quali (probabili) errori sono evidenziati dall’insieme di test definito al punto precedente?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538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83671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latin typeface="NimbusRomNo9L-Regu"/>
              </a:rPr>
              <a:t>Copertura istruzioni</a:t>
            </a:r>
            <a:endParaRPr lang="it-IT" sz="3600" dirty="0">
              <a:latin typeface="NimbusRomNo9L-Regu"/>
            </a:endParaRPr>
          </a:p>
          <a:p>
            <a:r>
              <a:rPr lang="it-IT" sz="3600" dirty="0">
                <a:latin typeface="NimbusRomNo9L-Regu"/>
              </a:rPr>
              <a:t>(A=1, B=0), (A=4, B=1)</a:t>
            </a:r>
          </a:p>
          <a:p>
            <a:endParaRPr lang="it-IT" sz="3600" dirty="0" smtClean="0">
              <a:latin typeface="NimbusRomNo9L-Regu"/>
            </a:endParaRPr>
          </a:p>
          <a:p>
            <a:r>
              <a:rPr lang="it-IT" sz="3600" dirty="0" smtClean="0">
                <a:latin typeface="NimbusRomNo9L-Regu"/>
              </a:rPr>
              <a:t>Copertura </a:t>
            </a:r>
            <a:r>
              <a:rPr lang="it-IT" sz="3600" dirty="0" err="1" smtClean="0">
                <a:latin typeface="NimbusRomNo9L-Regu"/>
              </a:rPr>
              <a:t>branch</a:t>
            </a:r>
            <a:endParaRPr lang="it-IT" sz="3600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(A=1, B=0), (A=4, B=1), (A=4, B=2)</a:t>
            </a:r>
          </a:p>
          <a:p>
            <a:endParaRPr lang="it-IT" sz="3600" dirty="0" smtClean="0">
              <a:latin typeface="NimbusRomNo9L-Regu"/>
            </a:endParaRPr>
          </a:p>
          <a:p>
            <a:r>
              <a:rPr lang="it-IT" sz="3600" dirty="0" smtClean="0">
                <a:latin typeface="NimbusRomNo9L-Regu"/>
              </a:rPr>
              <a:t>Probabili errori</a:t>
            </a:r>
          </a:p>
          <a:p>
            <a:r>
              <a:rPr lang="it-IT" sz="3600" dirty="0" smtClean="0">
                <a:latin typeface="NimbusRomNo9L-Regu"/>
              </a:rPr>
              <a:t>infinite </a:t>
            </a:r>
            <a:r>
              <a:rPr lang="it-IT" sz="3600" dirty="0" err="1">
                <a:latin typeface="NimbusRomNo9L-Regu"/>
              </a:rPr>
              <a:t>loop</a:t>
            </a:r>
            <a:r>
              <a:rPr lang="it-IT" sz="3600" dirty="0">
                <a:latin typeface="NimbusRomNo9L-Regu"/>
              </a:rPr>
              <a:t> per i valori A=4, </a:t>
            </a:r>
            <a:r>
              <a:rPr lang="it-IT" sz="3600" dirty="0" smtClean="0">
                <a:latin typeface="NimbusRomNo9L-Regu"/>
              </a:rPr>
              <a:t>B=2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0645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14-9-2015)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7192" y="10256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Si consideri il </a:t>
            </a:r>
            <a:r>
              <a:rPr lang="it-IT" sz="2400" dirty="0" smtClean="0"/>
              <a:t>seguente </a:t>
            </a:r>
          </a:p>
          <a:p>
            <a:r>
              <a:rPr lang="it-IT" sz="2400" dirty="0" smtClean="0"/>
              <a:t>metodo:</a:t>
            </a:r>
            <a:endParaRPr lang="it-IT" sz="2400" dirty="0"/>
          </a:p>
          <a:p>
            <a:r>
              <a:rPr lang="en-US" sz="2400" dirty="0"/>
              <a:t>public static </a:t>
            </a:r>
            <a:r>
              <a:rPr lang="en-US" sz="2400" dirty="0" err="1"/>
              <a:t>int</a:t>
            </a:r>
            <a:r>
              <a:rPr lang="en-US" sz="2400" dirty="0"/>
              <a:t> foo(</a:t>
            </a:r>
            <a:r>
              <a:rPr lang="en-US" sz="2400" dirty="0" err="1"/>
              <a:t>int</a:t>
            </a:r>
            <a:r>
              <a:rPr lang="en-US" sz="2400" dirty="0"/>
              <a:t> n) {</a:t>
            </a:r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int</a:t>
            </a:r>
            <a:r>
              <a:rPr lang="it-IT" sz="2400" dirty="0" smtClean="0"/>
              <a:t> </a:t>
            </a:r>
            <a:r>
              <a:rPr lang="it-IT" sz="2400" dirty="0"/>
              <a:t>t=0;</a:t>
            </a:r>
          </a:p>
          <a:p>
            <a:r>
              <a:rPr lang="pt-BR" sz="2400" dirty="0" smtClean="0"/>
              <a:t>	if </a:t>
            </a:r>
            <a:r>
              <a:rPr lang="pt-BR" sz="2400" dirty="0"/>
              <a:t>(n &lt; 0)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	n </a:t>
            </a:r>
            <a:r>
              <a:rPr lang="pt-BR" sz="2400" dirty="0"/>
              <a:t>= -n;</a:t>
            </a:r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while</a:t>
            </a:r>
            <a:r>
              <a:rPr lang="it-IT" sz="2400" dirty="0" smtClean="0"/>
              <a:t> </a:t>
            </a:r>
            <a:r>
              <a:rPr lang="it-IT" sz="2400" dirty="0"/>
              <a:t>(n &gt;0) {</a:t>
            </a:r>
          </a:p>
          <a:p>
            <a:r>
              <a:rPr lang="it-IT" sz="2400" dirty="0" smtClean="0"/>
              <a:t>		t </a:t>
            </a:r>
            <a:r>
              <a:rPr lang="it-IT" sz="2400" dirty="0"/>
              <a:t>= n%3;</a:t>
            </a:r>
          </a:p>
          <a:p>
            <a:r>
              <a:rPr lang="en-US" sz="2400" dirty="0" smtClean="0"/>
              <a:t>		if </a:t>
            </a:r>
            <a:r>
              <a:rPr lang="en-US" sz="2400" dirty="0"/>
              <a:t>(t == 3)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n </a:t>
            </a:r>
            <a:r>
              <a:rPr lang="en-US" sz="2400" dirty="0"/>
              <a:t>= -1;</a:t>
            </a:r>
          </a:p>
          <a:p>
            <a:r>
              <a:rPr lang="it-IT" sz="2400" dirty="0" smtClean="0"/>
              <a:t>		else 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		n</a:t>
            </a:r>
            <a:r>
              <a:rPr lang="it-IT" sz="2400" dirty="0"/>
              <a:t>++;</a:t>
            </a:r>
          </a:p>
          <a:p>
            <a:r>
              <a:rPr lang="it-IT" sz="2400" dirty="0" smtClean="0"/>
              <a:t>	}</a:t>
            </a:r>
            <a:endParaRPr lang="it-IT" sz="2400" dirty="0"/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return</a:t>
            </a:r>
            <a:r>
              <a:rPr lang="it-IT" sz="2400" dirty="0" smtClean="0"/>
              <a:t> </a:t>
            </a:r>
            <a:r>
              <a:rPr lang="it-IT" sz="2400" dirty="0"/>
              <a:t>t;</a:t>
            </a:r>
          </a:p>
          <a:p>
            <a:r>
              <a:rPr lang="it-IT" sz="2400" dirty="0" smtClean="0"/>
              <a:t>}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4184520" y="1025646"/>
            <a:ext cx="5013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Si </a:t>
            </a:r>
            <a:r>
              <a:rPr lang="it-IT" sz="2000" dirty="0"/>
              <a:t>definisca</a:t>
            </a:r>
          </a:p>
          <a:p>
            <a:r>
              <a:rPr lang="it-IT" sz="2000" dirty="0"/>
              <a:t>1. Il diagramma del flusso di controllo.</a:t>
            </a:r>
          </a:p>
          <a:p>
            <a:r>
              <a:rPr lang="it-IT" sz="2000" dirty="0"/>
              <a:t>2. Un insieme minimo di test che copra tutte le istruzioni. Nel caso non fosse possibile, definire </a:t>
            </a:r>
            <a:r>
              <a:rPr lang="it-IT" sz="2000" dirty="0" smtClean="0"/>
              <a:t>la copertura </a:t>
            </a:r>
            <a:r>
              <a:rPr lang="it-IT" sz="2000" dirty="0"/>
              <a:t>(in percentuale) dell’insieme di test definiti.</a:t>
            </a:r>
          </a:p>
          <a:p>
            <a:r>
              <a:rPr lang="it-IT" sz="2000" dirty="0"/>
              <a:t>3. La condizione che n deve rispettare per eseguire il programma senza entrare nel ciclo </a:t>
            </a:r>
            <a:r>
              <a:rPr lang="it-IT" sz="2000" dirty="0" err="1"/>
              <a:t>while</a:t>
            </a:r>
            <a:r>
              <a:rPr lang="it-IT" sz="2000" dirty="0"/>
              <a:t>. </a:t>
            </a:r>
            <a:r>
              <a:rPr lang="it-IT" sz="2000" dirty="0" smtClean="0"/>
              <a:t>È possibile</a:t>
            </a:r>
            <a:r>
              <a:rPr lang="it-IT" sz="2000" dirty="0"/>
              <a:t>? Cosa restituirebbe il programma?</a:t>
            </a:r>
          </a:p>
          <a:p>
            <a:r>
              <a:rPr lang="it-IT" sz="2000" dirty="0"/>
              <a:t>4. Si modifichi il test dell’istruzione </a:t>
            </a:r>
            <a:r>
              <a:rPr lang="it-IT" sz="2000" dirty="0" err="1"/>
              <a:t>if</a:t>
            </a:r>
            <a:r>
              <a:rPr lang="it-IT" sz="2000" dirty="0"/>
              <a:t> da t==3 in t==2 e si calcoli la precondizione che n </a:t>
            </a:r>
            <a:r>
              <a:rPr lang="it-IT" sz="2000" dirty="0" smtClean="0"/>
              <a:t>dovrebbe rispettare affinché </a:t>
            </a:r>
            <a:r>
              <a:rPr lang="it-IT" sz="2000" dirty="0"/>
              <a:t>si entri nel ciclo due volte e la prima volta si esegua il ramo </a:t>
            </a:r>
            <a:r>
              <a:rPr lang="it-IT" sz="2000" dirty="0" err="1"/>
              <a:t>then</a:t>
            </a:r>
            <a:r>
              <a:rPr lang="it-IT" sz="2000" dirty="0"/>
              <a:t> mentre la seconda</a:t>
            </a:r>
          </a:p>
          <a:p>
            <a:r>
              <a:rPr lang="it-IT" sz="2000" dirty="0"/>
              <a:t>si esegua il ramo else. Calcolare anche un caso di test, se esiste, che soddisfa la </a:t>
            </a:r>
            <a:r>
              <a:rPr lang="it-IT" sz="2000" dirty="0" smtClean="0"/>
              <a:t>precondizione</a:t>
            </a:r>
            <a:r>
              <a:rPr lang="it-IT" sz="2000" dirty="0"/>
              <a:t>.</a:t>
            </a:r>
            <a:endParaRPr lang="it-IT" sz="2800" dirty="0"/>
          </a:p>
        </p:txBody>
      </p:sp>
      <p:cxnSp>
        <p:nvCxnSpPr>
          <p:cNvPr id="6" name="Connettore diritto 5"/>
          <p:cNvCxnSpPr/>
          <p:nvPr/>
        </p:nvCxnSpPr>
        <p:spPr>
          <a:xfrm>
            <a:off x="3995936" y="1092792"/>
            <a:ext cx="72008" cy="57606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971256" cy="68443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SOLUZIONE </a:t>
            </a:r>
            <a:r>
              <a:rPr lang="it-IT" sz="2400" dirty="0" smtClean="0"/>
              <a:t>PUNTO 1: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09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Considerando il paragrafo precedente come una specifica del metodo suGiuOgiuSu </a:t>
            </a:r>
            <a:r>
              <a:rPr lang="it-IT" altLang="it-IT" i="1" smtClean="0"/>
              <a:t>evidenziare un suo difetto </a:t>
            </a:r>
            <a:r>
              <a:rPr lang="it-IT" altLang="it-IT" smtClean="0"/>
              <a:t>particolarmente rilevante, motivando adeguatamente la risposta.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SOLUZIONE PUNTO 2:</a:t>
            </a:r>
          </a:p>
          <a:p>
            <a:r>
              <a:rPr lang="it-IT" sz="2400" dirty="0"/>
              <a:t>n=-1</a:t>
            </a:r>
          </a:p>
          <a:p>
            <a:r>
              <a:rPr lang="it-IT" sz="2400" dirty="0"/>
              <a:t>Copre tutte le istruzioni tranne il ramo </a:t>
            </a:r>
            <a:r>
              <a:rPr lang="it-IT" sz="2400" dirty="0" err="1"/>
              <a:t>then</a:t>
            </a:r>
            <a:r>
              <a:rPr lang="it-IT" sz="2400" dirty="0"/>
              <a:t> del secondo </a:t>
            </a:r>
            <a:r>
              <a:rPr lang="it-IT" sz="2400" dirty="0" err="1"/>
              <a:t>if</a:t>
            </a:r>
            <a:r>
              <a:rPr lang="it-IT" sz="2400" dirty="0"/>
              <a:t>. Infatti, all’ingresso del ciclo </a:t>
            </a:r>
            <a:r>
              <a:rPr lang="it-IT" sz="2400" dirty="0" err="1"/>
              <a:t>while</a:t>
            </a:r>
            <a:r>
              <a:rPr lang="it-IT" sz="2400" dirty="0"/>
              <a:t>, n=1. Ad ogni iterazione il valore di n viene sempre incrementato </a:t>
            </a:r>
            <a:r>
              <a:rPr lang="it-IT" sz="2400" dirty="0" smtClean="0"/>
              <a:t>finché </a:t>
            </a:r>
            <a:r>
              <a:rPr lang="it-IT" sz="2400" dirty="0"/>
              <a:t>il valore di n </a:t>
            </a:r>
            <a:r>
              <a:rPr lang="it-IT" sz="2400" dirty="0" smtClean="0"/>
              <a:t>non causa </a:t>
            </a:r>
            <a:r>
              <a:rPr lang="it-IT" sz="2400" dirty="0" err="1" smtClean="0"/>
              <a:t>overflow</a:t>
            </a:r>
            <a:r>
              <a:rPr lang="it-IT" sz="2400" dirty="0" smtClean="0"/>
              <a:t> e diviene </a:t>
            </a:r>
            <a:r>
              <a:rPr lang="it-IT" sz="2400" dirty="0"/>
              <a:t>negativo. </a:t>
            </a:r>
            <a:endParaRPr lang="it-IT" sz="2400" dirty="0" smtClean="0"/>
          </a:p>
          <a:p>
            <a:r>
              <a:rPr lang="it-IT" sz="2400" dirty="0" smtClean="0"/>
              <a:t>A </a:t>
            </a:r>
            <a:r>
              <a:rPr lang="it-IT" sz="2400" dirty="0"/>
              <a:t>quel punto si esce dal ciclo </a:t>
            </a:r>
            <a:r>
              <a:rPr lang="it-IT" sz="2400" dirty="0" err="1"/>
              <a:t>while</a:t>
            </a:r>
            <a:r>
              <a:rPr lang="it-IT" sz="2400" dirty="0"/>
              <a:t>.</a:t>
            </a:r>
          </a:p>
          <a:p>
            <a:r>
              <a:rPr lang="it-IT" sz="2400" dirty="0"/>
              <a:t>Copertura 8/9, 88,88%</a:t>
            </a:r>
          </a:p>
          <a:p>
            <a:endParaRPr lang="it-IT" sz="2400" dirty="0"/>
          </a:p>
          <a:p>
            <a:r>
              <a:rPr lang="it-IT" sz="2400" dirty="0"/>
              <a:t>SOLUZIONE PUNTO 3:</a:t>
            </a:r>
          </a:p>
          <a:p>
            <a:r>
              <a:rPr lang="it-IT" sz="2400" dirty="0"/>
              <a:t>n=0</a:t>
            </a:r>
          </a:p>
          <a:p>
            <a:r>
              <a:rPr lang="it-IT" sz="2400" dirty="0"/>
              <a:t>restituisce </a:t>
            </a:r>
            <a:r>
              <a:rPr lang="it-IT" sz="2400" dirty="0" smtClean="0"/>
              <a:t>0</a:t>
            </a:r>
          </a:p>
          <a:p>
            <a:endParaRPr lang="it-IT" sz="2400" dirty="0"/>
          </a:p>
          <a:p>
            <a:r>
              <a:rPr lang="it-IT" sz="2400" dirty="0"/>
              <a:t>SOLUZIONE PUNTO </a:t>
            </a:r>
            <a:r>
              <a:rPr lang="it-IT" sz="2400" dirty="0" smtClean="0"/>
              <a:t>4: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" y="5200650"/>
            <a:ext cx="17049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25-9-2015)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124744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Si consideri il seguente </a:t>
            </a:r>
            <a:r>
              <a:rPr lang="it-IT" dirty="0" smtClean="0"/>
              <a:t>metodo (in </a:t>
            </a:r>
            <a:r>
              <a:rPr lang="it-IT" dirty="0"/>
              <a:t>cui ogni istruzione </a:t>
            </a:r>
            <a:r>
              <a:rPr lang="it-IT" dirty="0" smtClean="0"/>
              <a:t>è numerata):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void</a:t>
            </a:r>
            <a:r>
              <a:rPr lang="it-IT" dirty="0"/>
              <a:t> esegui(</a:t>
            </a:r>
            <a:r>
              <a:rPr lang="it-IT" dirty="0" err="1"/>
              <a:t>int</a:t>
            </a:r>
            <a:r>
              <a:rPr lang="it-IT" dirty="0"/>
              <a:t> a, </a:t>
            </a:r>
            <a:r>
              <a:rPr lang="it-IT" dirty="0" err="1"/>
              <a:t>int</a:t>
            </a:r>
            <a:r>
              <a:rPr lang="it-IT" dirty="0"/>
              <a:t> b) {</a:t>
            </a:r>
          </a:p>
          <a:p>
            <a:r>
              <a:rPr lang="en-US" dirty="0"/>
              <a:t>2 </a:t>
            </a:r>
            <a:r>
              <a:rPr lang="en-US" dirty="0" smtClean="0"/>
              <a:t>	if </a:t>
            </a:r>
            <a:r>
              <a:rPr lang="en-US" dirty="0"/>
              <a:t>(b&gt;= 0 &amp;&amp; a&gt;0) {</a:t>
            </a:r>
          </a:p>
          <a:p>
            <a:r>
              <a:rPr lang="it-IT" dirty="0"/>
              <a:t>3 </a:t>
            </a:r>
            <a:r>
              <a:rPr lang="it-IT" dirty="0" smtClean="0"/>
              <a:t>		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/>
              <a:t>(b !=0) {</a:t>
            </a:r>
          </a:p>
          <a:p>
            <a:r>
              <a:rPr lang="it-IT" dirty="0"/>
              <a:t>4 </a:t>
            </a:r>
            <a:r>
              <a:rPr lang="it-IT" dirty="0" smtClean="0"/>
              <a:t>			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(b &gt;= 3)</a:t>
            </a:r>
          </a:p>
          <a:p>
            <a:r>
              <a:rPr lang="it-IT" dirty="0"/>
              <a:t>5 </a:t>
            </a:r>
            <a:r>
              <a:rPr lang="it-IT" dirty="0" smtClean="0"/>
              <a:t>				a</a:t>
            </a:r>
            <a:r>
              <a:rPr lang="it-IT" dirty="0"/>
              <a:t>++;</a:t>
            </a:r>
          </a:p>
          <a:p>
            <a:r>
              <a:rPr lang="it-IT" dirty="0"/>
              <a:t>6 </a:t>
            </a:r>
            <a:r>
              <a:rPr lang="it-IT" dirty="0" smtClean="0"/>
              <a:t>			else </a:t>
            </a:r>
            <a:r>
              <a:rPr lang="it-IT" dirty="0"/>
              <a:t>a--;</a:t>
            </a:r>
          </a:p>
          <a:p>
            <a:r>
              <a:rPr lang="it-IT" dirty="0"/>
              <a:t>7 </a:t>
            </a:r>
            <a:r>
              <a:rPr lang="it-IT" dirty="0" smtClean="0"/>
              <a:t>			b-</a:t>
            </a:r>
            <a:r>
              <a:rPr lang="it-IT" dirty="0"/>
              <a:t>-;</a:t>
            </a:r>
          </a:p>
          <a:p>
            <a:r>
              <a:rPr lang="it-IT" dirty="0" smtClean="0"/>
              <a:t>		};</a:t>
            </a:r>
            <a:endParaRPr lang="it-IT" dirty="0"/>
          </a:p>
          <a:p>
            <a:r>
              <a:rPr lang="it-IT" dirty="0" smtClean="0"/>
              <a:t>	};</a:t>
            </a:r>
            <a:endParaRPr lang="it-IT" dirty="0"/>
          </a:p>
          <a:p>
            <a:r>
              <a:rPr lang="it-IT" dirty="0"/>
              <a:t>8 </a:t>
            </a:r>
            <a:r>
              <a:rPr lang="it-IT" dirty="0" smtClean="0"/>
              <a:t>	</a:t>
            </a:r>
            <a:r>
              <a:rPr lang="it-IT" dirty="0" err="1" smtClean="0"/>
              <a:t>return</a:t>
            </a:r>
            <a:r>
              <a:rPr lang="it-IT" dirty="0" smtClean="0"/>
              <a:t> </a:t>
            </a:r>
            <a:r>
              <a:rPr lang="it-IT" dirty="0"/>
              <a:t>a;</a:t>
            </a:r>
          </a:p>
          <a:p>
            <a:r>
              <a:rPr lang="it-IT" dirty="0"/>
              <a:t>}</a:t>
            </a:r>
          </a:p>
          <a:p>
            <a:r>
              <a:rPr lang="it-IT" dirty="0" smtClean="0"/>
              <a:t>1. Si </a:t>
            </a:r>
            <a:r>
              <a:rPr lang="it-IT" dirty="0"/>
              <a:t>scriva la </a:t>
            </a:r>
            <a:r>
              <a:rPr lang="it-IT" dirty="0" err="1"/>
              <a:t>path</a:t>
            </a:r>
            <a:r>
              <a:rPr lang="it-IT" dirty="0"/>
              <a:t> </a:t>
            </a:r>
            <a:r>
              <a:rPr lang="it-IT" dirty="0" err="1"/>
              <a:t>condition</a:t>
            </a:r>
            <a:r>
              <a:rPr lang="it-IT" dirty="0"/>
              <a:t> e si sintetizzi un dato di test per percorrere il cammino seguente: 1, 2, 3, </a:t>
            </a:r>
            <a:r>
              <a:rPr lang="it-IT" dirty="0" smtClean="0"/>
              <a:t>4, 5</a:t>
            </a:r>
            <a:r>
              <a:rPr lang="it-IT" dirty="0"/>
              <a:t>, 7, 3, 4, 6, 7, 3, 4, 6, 7, 8. </a:t>
            </a:r>
            <a:endParaRPr lang="it-IT" dirty="0" smtClean="0"/>
          </a:p>
          <a:p>
            <a:r>
              <a:rPr lang="it-IT" dirty="0" smtClean="0"/>
              <a:t>2</a:t>
            </a:r>
            <a:r>
              <a:rPr lang="it-IT" dirty="0"/>
              <a:t>. </a:t>
            </a:r>
            <a:r>
              <a:rPr lang="it-IT" dirty="0" err="1"/>
              <a:t>Qual’`e</a:t>
            </a:r>
            <a:r>
              <a:rPr lang="it-IT" dirty="0"/>
              <a:t> il numero minimo di dati di test necessari per coprire tutte le condizioni del programma?</a:t>
            </a:r>
          </a:p>
          <a:p>
            <a:r>
              <a:rPr lang="it-IT" dirty="0" smtClean="0"/>
              <a:t>3</a:t>
            </a:r>
            <a:r>
              <a:rPr lang="it-IT" dirty="0"/>
              <a:t>. Si sintetizzino i dati di test che soddisfano il requisito di cui al punto (2).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215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4868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SOLUZIONE PUNTO 1:</a:t>
            </a:r>
          </a:p>
          <a:p>
            <a:r>
              <a:rPr lang="es-ES" sz="2400" dirty="0"/>
              <a:t>b=3 &amp;&amp; a&gt;0 (es. b=3 &amp;&amp; a = 1)</a:t>
            </a:r>
          </a:p>
          <a:p>
            <a:endParaRPr lang="it-IT" sz="2400" dirty="0" smtClean="0"/>
          </a:p>
          <a:p>
            <a:r>
              <a:rPr lang="it-IT" sz="2400" dirty="0" smtClean="0"/>
              <a:t>SOLUZIONE </a:t>
            </a:r>
            <a:r>
              <a:rPr lang="it-IT" sz="2400" dirty="0"/>
              <a:t>PUNTO 2:</a:t>
            </a:r>
          </a:p>
          <a:p>
            <a:r>
              <a:rPr lang="it-IT" sz="2400" dirty="0"/>
              <a:t>Il caso trovato nel punto precedente copre già le condizioni del </a:t>
            </a:r>
            <a:r>
              <a:rPr lang="it-IT" sz="2400" dirty="0" err="1"/>
              <a:t>while</a:t>
            </a:r>
            <a:r>
              <a:rPr lang="it-IT" sz="2400" dirty="0"/>
              <a:t> e del secondo </a:t>
            </a:r>
            <a:r>
              <a:rPr lang="it-IT" sz="2400" dirty="0" err="1"/>
              <a:t>if</a:t>
            </a:r>
            <a:r>
              <a:rPr lang="it-IT" sz="2400" dirty="0"/>
              <a:t> (durante le varie iterazioni del ciclo). Basta quindi coprire il caso false del primo </a:t>
            </a:r>
            <a:r>
              <a:rPr lang="it-IT" sz="2400" dirty="0" err="1"/>
              <a:t>if</a:t>
            </a:r>
            <a:r>
              <a:rPr lang="it-IT" sz="2400" dirty="0"/>
              <a:t> (con due casi di test).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/>
              <a:t>SOLUZIONE PUNTO </a:t>
            </a:r>
            <a:r>
              <a:rPr lang="it-IT" sz="2400" dirty="0" smtClean="0"/>
              <a:t>3:</a:t>
            </a:r>
            <a:endParaRPr lang="it-IT" sz="2400" dirty="0"/>
          </a:p>
          <a:p>
            <a:r>
              <a:rPr lang="it-IT" sz="2400" dirty="0" smtClean="0"/>
              <a:t>I casi </a:t>
            </a:r>
            <a:r>
              <a:rPr lang="it-IT" sz="2400" dirty="0"/>
              <a:t>di test minimi sono quindi solo 3:</a:t>
            </a:r>
          </a:p>
          <a:p>
            <a:r>
              <a:rPr lang="de-DE" sz="2400" dirty="0"/>
              <a:t>1) b&lt;0 (es- b=-1)</a:t>
            </a:r>
          </a:p>
          <a:p>
            <a:r>
              <a:rPr lang="es-ES" sz="2400" dirty="0"/>
              <a:t>2) b&gt;=0 &amp;&amp; a&lt;=0 (es. b=1 &amp;&amp; a=0)</a:t>
            </a:r>
          </a:p>
          <a:p>
            <a:r>
              <a:rPr lang="it-IT" sz="2400" dirty="0"/>
              <a:t>3) b=3 &amp;&amp; a=1</a:t>
            </a:r>
          </a:p>
        </p:txBody>
      </p:sp>
    </p:spTree>
    <p:extLst>
      <p:ext uri="{BB962C8B-B14F-4D97-AF65-F5344CB8AC3E}">
        <p14:creationId xmlns:p14="http://schemas.microsoft.com/office/powerpoint/2010/main" val="2397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23-7-2015)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Si consideri questo frammento di programma che opera su interi:</a:t>
            </a:r>
          </a:p>
          <a:p>
            <a:r>
              <a:rPr lang="en-US" sz="2400" dirty="0"/>
              <a:t>static void method(</a:t>
            </a:r>
            <a:r>
              <a:rPr lang="en-US" sz="2400" dirty="0" err="1"/>
              <a:t>int</a:t>
            </a:r>
            <a:r>
              <a:rPr lang="en-US" sz="2400" dirty="0"/>
              <a:t> x, </a:t>
            </a:r>
            <a:r>
              <a:rPr lang="en-US" sz="2400" dirty="0" err="1"/>
              <a:t>int</a:t>
            </a:r>
            <a:r>
              <a:rPr lang="en-US" sz="2400" dirty="0"/>
              <a:t> y) {</a:t>
            </a:r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int</a:t>
            </a:r>
            <a:r>
              <a:rPr lang="it-IT" sz="2400" dirty="0" smtClean="0"/>
              <a:t> </a:t>
            </a:r>
            <a:r>
              <a:rPr lang="it-IT" sz="2400" dirty="0"/>
              <a:t>z = x/2;</a:t>
            </a:r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/>
              <a:t>(x == y)</a:t>
            </a:r>
          </a:p>
          <a:p>
            <a:r>
              <a:rPr lang="it-IT" sz="2400" dirty="0" smtClean="0"/>
              <a:t>		...</a:t>
            </a:r>
            <a:endParaRPr lang="it-IT" sz="2400" dirty="0"/>
          </a:p>
          <a:p>
            <a:r>
              <a:rPr lang="it-IT" sz="2400" dirty="0" smtClean="0"/>
              <a:t>	else </a:t>
            </a:r>
            <a:r>
              <a:rPr lang="it-IT" sz="2400" dirty="0" err="1" smtClean="0"/>
              <a:t>while</a:t>
            </a:r>
            <a:r>
              <a:rPr lang="it-IT" sz="2400" dirty="0" smtClean="0"/>
              <a:t> </a:t>
            </a:r>
            <a:r>
              <a:rPr lang="it-IT" sz="2400" dirty="0"/>
              <a:t>(z &lt; x)</a:t>
            </a:r>
          </a:p>
          <a:p>
            <a:r>
              <a:rPr lang="it-IT" sz="2400" dirty="0" smtClean="0"/>
              <a:t>		 z</a:t>
            </a:r>
            <a:r>
              <a:rPr lang="it-IT" sz="2400" dirty="0"/>
              <a:t>++;</a:t>
            </a:r>
          </a:p>
          <a:p>
            <a:r>
              <a:rPr lang="it-IT" sz="2400" dirty="0"/>
              <a:t>}</a:t>
            </a:r>
          </a:p>
          <a:p>
            <a:r>
              <a:rPr lang="it-IT" sz="2400" dirty="0" smtClean="0"/>
              <a:t>1. Si </a:t>
            </a:r>
            <a:r>
              <a:rPr lang="it-IT" sz="2400" dirty="0"/>
              <a:t>definisca un insieme di casi di test che copre tutti i </a:t>
            </a:r>
            <a:r>
              <a:rPr lang="it-IT" sz="2400" dirty="0" err="1"/>
              <a:t>branch</a:t>
            </a:r>
            <a:endParaRPr lang="it-IT" sz="2400" dirty="0"/>
          </a:p>
          <a:p>
            <a:r>
              <a:rPr lang="it-IT" sz="2400" dirty="0" smtClean="0"/>
              <a:t>2. Si </a:t>
            </a:r>
            <a:r>
              <a:rPr lang="it-IT" sz="2400" dirty="0"/>
              <a:t>calcoli il predicato </a:t>
            </a:r>
            <a:r>
              <a:rPr lang="it-IT" sz="2400" dirty="0" smtClean="0"/>
              <a:t>e si sintetizzi il caso di test che </a:t>
            </a:r>
            <a:r>
              <a:rPr lang="it-IT" sz="2400" dirty="0"/>
              <a:t>deve essere soddisfatto da un caso di test che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Entra </a:t>
            </a:r>
            <a:r>
              <a:rPr lang="it-IT" sz="2400" dirty="0"/>
              <a:t>nel ramo else e percorre il ciclo 0 volte;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Entra </a:t>
            </a:r>
            <a:r>
              <a:rPr lang="it-IT" sz="2400" dirty="0"/>
              <a:t>nel ramo else e percorre il ciclo 1 volta;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Entra </a:t>
            </a:r>
            <a:r>
              <a:rPr lang="it-IT" sz="2400" dirty="0"/>
              <a:t>nel ramo else e percorre il ciclo 2 volte;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Entra </a:t>
            </a:r>
            <a:r>
              <a:rPr lang="it-IT" sz="2400" dirty="0"/>
              <a:t>nel ramo </a:t>
            </a:r>
            <a:r>
              <a:rPr lang="it-IT" sz="2400" dirty="0" err="1" smtClean="0"/>
              <a:t>then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077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86374" y="548680"/>
            <a:ext cx="38576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SOLUZIONE PUNTO 1:</a:t>
            </a:r>
          </a:p>
          <a:p>
            <a:r>
              <a:rPr lang="it-IT" sz="2400" dirty="0"/>
              <a:t>Dopo aver rappresentato il control flow </a:t>
            </a:r>
            <a:r>
              <a:rPr lang="it-IT" sz="2400" dirty="0" smtClean="0"/>
              <a:t>è </a:t>
            </a:r>
            <a:r>
              <a:rPr lang="it-IT" sz="2400" dirty="0"/>
              <a:t>necessario coprire i </a:t>
            </a:r>
            <a:r>
              <a:rPr lang="it-IT" sz="2400" dirty="0" err="1"/>
              <a:t>branch</a:t>
            </a:r>
            <a:r>
              <a:rPr lang="it-IT" sz="2400" dirty="0"/>
              <a:t>/</a:t>
            </a:r>
            <a:r>
              <a:rPr lang="it-IT" sz="2400" dirty="0" err="1"/>
              <a:t>edge</a:t>
            </a:r>
            <a:r>
              <a:rPr lang="it-IT" sz="2400" dirty="0"/>
              <a:t> marcati con 1, 2, 3, 4, 5, 6.</a:t>
            </a:r>
          </a:p>
          <a:p>
            <a:endParaRPr lang="it-IT" sz="2400" dirty="0" smtClean="0"/>
          </a:p>
          <a:p>
            <a:r>
              <a:rPr lang="it-IT" sz="2400" dirty="0" smtClean="0"/>
              <a:t>x </a:t>
            </a:r>
            <a:r>
              <a:rPr lang="it-IT" sz="2400" dirty="0"/>
              <a:t>= 2, y = 2 copre i </a:t>
            </a:r>
            <a:r>
              <a:rPr lang="it-IT" sz="2400" dirty="0" err="1"/>
              <a:t>branches</a:t>
            </a:r>
            <a:r>
              <a:rPr lang="it-IT" sz="2400" dirty="0"/>
              <a:t> 1 e 6.</a:t>
            </a:r>
          </a:p>
          <a:p>
            <a:endParaRPr lang="it-IT" sz="2400" dirty="0" smtClean="0"/>
          </a:p>
          <a:p>
            <a:r>
              <a:rPr lang="it-IT" sz="2400" dirty="0" smtClean="0"/>
              <a:t>x </a:t>
            </a:r>
            <a:r>
              <a:rPr lang="it-IT" sz="2400" dirty="0"/>
              <a:t>= 2, y = 1 copre i </a:t>
            </a:r>
            <a:r>
              <a:rPr lang="it-IT" sz="2400" dirty="0" err="1"/>
              <a:t>branches</a:t>
            </a:r>
            <a:r>
              <a:rPr lang="it-IT" sz="2400" dirty="0"/>
              <a:t> </a:t>
            </a:r>
            <a:r>
              <a:rPr lang="it-IT" sz="2400" dirty="0" smtClean="0"/>
              <a:t>1, 2, 3, 4 </a:t>
            </a:r>
            <a:r>
              <a:rPr lang="it-IT" sz="2400" dirty="0"/>
              <a:t>e 5 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80"/>
            <a:ext cx="52863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504825"/>
            <a:ext cx="37433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Esercizio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69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6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8"/>
            <a:ext cx="9144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08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144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89439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8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La specifica è incompleta, perché non è definito il valore restituito nel caso in cui a[0] è uguale ad a[1].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488"/>
            <a:ext cx="91440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1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0789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05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800"/>
            <a:ext cx="9144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34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Esercizio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Si consideri la seguente specifica informale sotto riportata che definisce le regole riguardanti il superamento dell’esame di Ingegneria del Software.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“Verranno svolte due prove intermedie. Ogni prova intermedia assegna un massimo di 13 punti ed è considerata valida se lo studente ottiene almeno un punteggio minimo di 6 punti per la I prova e di 6 punti per la II prova; chi ottiene un punteggio inferiore a quello minimo in una prova è obbligato a ripeterla nelle prove di recupero. La ripetizione riguarda comunque entrambe le prove; pertanto il mancato raggiungimento della soglia minima in una delle due prove richiede la partecipazione a una prova di recupero che riguarda l’intero programma del corso. L'attività svolta in laboratorio permette di ottenere un massimo di 4 punti, ed è considerata sufficiente se lo studente ottiene almeno 2 punti. Non è previsto il recupero del laboratorio. Pertanto in caso di valutazione insufficiente lo studente dovrà ripetere il corso nell'anno accademico successivo: saranno annullati gli eventuali risultati ottenuti durante le prove in itinere e non sarà possibile partecipare agli appelli. Per superare l'esame è inoltre necessario che la somma dei punteggi delle due prove in itinere sia almeno di 16 punti sui 26 disponibili e che il risultato complessivo (che comprende anche il voto relativo all'attività di laboratorio) sia almeno 18; lo studente che non soddisfa le precedenti condizioni dovrà recuperare entrambe le prove in un appello a propria scelta.”</a:t>
            </a:r>
          </a:p>
        </p:txBody>
      </p:sp>
    </p:spTree>
    <p:extLst>
      <p:ext uri="{BB962C8B-B14F-4D97-AF65-F5344CB8AC3E}">
        <p14:creationId xmlns:p14="http://schemas.microsoft.com/office/powerpoint/2010/main" val="1307710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 base alla specifica fornita, si definiscano dati a supporto del test funzionale (black-box testing) in base al criterio di copertura delle combinazioni proposizionali e i risultati attesi per ciascun dato.</a:t>
            </a:r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57752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&lt; 7, 7, 0 &gt; valore atteso: -1</a:t>
            </a:r>
          </a:p>
          <a:p>
            <a:pPr eaLnBrk="1" hangingPunct="1">
              <a:buFontTx/>
              <a:buNone/>
            </a:pPr>
            <a:r>
              <a:rPr lang="it-IT" altLang="it-IT" smtClean="0"/>
              <a:t>&lt; 3, 4, 3 &gt; valore atteso: 0</a:t>
            </a:r>
          </a:p>
          <a:p>
            <a:pPr eaLnBrk="1" hangingPunct="1">
              <a:buFontTx/>
              <a:buNone/>
            </a:pPr>
            <a:r>
              <a:rPr lang="it-IT" altLang="it-IT" smtClean="0"/>
              <a:t>&lt; 7, 7, 3 &gt; valore atteso: 0</a:t>
            </a:r>
          </a:p>
          <a:p>
            <a:pPr eaLnBrk="1" hangingPunct="1">
              <a:buFontTx/>
              <a:buNone/>
            </a:pPr>
            <a:r>
              <a:rPr lang="it-IT" altLang="it-IT" smtClean="0"/>
              <a:t>&lt; 10, 9, 3 &gt; valore atteso: 22</a:t>
            </a:r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35708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</a:t>
            </a:r>
            <a:r>
              <a:rPr lang="it-IT" dirty="0" err="1" smtClean="0"/>
              <a:t>tde</a:t>
            </a:r>
            <a:r>
              <a:rPr lang="it-IT" dirty="0" smtClean="0"/>
              <a:t> 28-6-2013)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62238"/>
            <a:ext cx="8982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86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28913"/>
            <a:ext cx="8505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7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57538"/>
            <a:ext cx="877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22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84537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58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Sempre considerando il primo paragrafo come una specifica del metodo, </a:t>
            </a:r>
            <a:r>
              <a:rPr lang="it-IT" altLang="it-IT" i="1" smtClean="0"/>
              <a:t>fornire 4 casi di test funzionali </a:t>
            </a:r>
            <a:r>
              <a:rPr lang="it-IT" altLang="it-IT" smtClean="0"/>
              <a:t>per tale metodo, scegliendoli, e motivando tale scelta, sulla base del criterio delle combinazioni proposizionali.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Si possono scegliere 4 casi che rendano vere o false le due proposizioni a[0]&gt;a[1] e a[1]&gt;a[2]. Per esempio, si possono quindi ottenere</a:t>
            </a:r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Si consideri la seguente implementazione del metodo, non necessariamente corretta rispetto alla specifica.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static boolean suGiuOgiuSu (int 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if ( a[0]&gt;a[1] &amp;&amp; a[1]&lt;a[2]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else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if ( a[0]&lt;a[1]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	if ( a[1]&gt;a[2]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		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	else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		else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smtClean="0"/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Indicare, motivando la risposta, </a:t>
            </a:r>
            <a:r>
              <a:rPr lang="it-IT" altLang="it-IT" sz="2000" i="1" smtClean="0"/>
              <a:t>quanti dati di test occorrono </a:t>
            </a:r>
            <a:r>
              <a:rPr lang="it-IT" altLang="it-IT" sz="2000" smtClean="0"/>
              <a:t>per effettuare un test strutturale che copra tutte le diramazioni. Fornire un esempio di tali dati di test.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Soluzione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Bastano 4 dati di test, che corrispondono ai 4 cammini che portano alle 4 istruzioni return.</a:t>
            </a:r>
          </a:p>
          <a:p>
            <a:pPr eaLnBrk="1" hangingPunct="1">
              <a:buFontTx/>
              <a:buNone/>
            </a:pPr>
            <a:r>
              <a:rPr lang="it-IT" altLang="it-IT" sz="2800" b="1" smtClean="0"/>
              <a:t>1) a[0]&gt;a[1] e a[1]&lt;a[2] e.g. a[0]=2, a[1]=1, a[2]=3</a:t>
            </a:r>
          </a:p>
          <a:p>
            <a:pPr eaLnBrk="1" hangingPunct="1">
              <a:buFontTx/>
              <a:buNone/>
            </a:pPr>
            <a:r>
              <a:rPr lang="it-IT" altLang="it-IT" sz="2800" b="1" smtClean="0"/>
              <a:t>2) a[0]&lt;a[1] e a[1]&gt;a[2] e.g. a[0]=2, a[1]=3, a[2]=1</a:t>
            </a:r>
          </a:p>
          <a:p>
            <a:pPr eaLnBrk="1" hangingPunct="1">
              <a:buFontTx/>
              <a:buNone/>
            </a:pPr>
            <a:r>
              <a:rPr lang="it-IT" altLang="it-IT" sz="2800" b="1" smtClean="0"/>
              <a:t>3) a[0]&lt;a[1] e a[1]&lt;=a[2] e.g. a[0]=2, a[1]=3, a[2]=4</a:t>
            </a:r>
          </a:p>
          <a:p>
            <a:pPr eaLnBrk="1" hangingPunct="1">
              <a:buFontTx/>
              <a:buNone/>
            </a:pPr>
            <a:r>
              <a:rPr lang="it-IT" altLang="it-IT" sz="2800" b="1" smtClean="0"/>
              <a:t>4) a[0]&gt;a[1] e a[1]&gt;=a[2] e.g. a[0]=3, a[1]=2, a[2]=1</a:t>
            </a:r>
            <a:endParaRPr lang="it-IT" altLang="it-IT" sz="2800" smtClean="0"/>
          </a:p>
          <a:p>
            <a:pPr eaLnBrk="1" hangingPunct="1"/>
            <a:endParaRPr lang="it-IT" alt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Quesito 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Per ottenere la copertura rispetto al criterio delle condizioni </a:t>
            </a:r>
            <a:r>
              <a:rPr lang="it-IT" altLang="it-IT" i="1" smtClean="0"/>
              <a:t>è necessario aggiungere altri dati di test oltre a quelli indicati </a:t>
            </a:r>
            <a:r>
              <a:rPr lang="it-IT" altLang="it-IT" smtClean="0"/>
              <a:t>al punto (3)? Se sì, indicare quali, se no, spiegare perché.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1995</Words>
  <Application>Microsoft Office PowerPoint</Application>
  <PresentationFormat>Presentazione su schermo (4:3)</PresentationFormat>
  <Paragraphs>260</Paragraphs>
  <Slides>49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</vt:lpstr>
      <vt:lpstr>Calibri</vt:lpstr>
      <vt:lpstr>NimbusMonL-Regu</vt:lpstr>
      <vt:lpstr>NimbusRomNo9L-Regu</vt:lpstr>
      <vt:lpstr>Struttura predefinita</vt:lpstr>
      <vt:lpstr>Testing</vt:lpstr>
      <vt:lpstr>Esercizio</vt:lpstr>
      <vt:lpstr>Quesito 1</vt:lpstr>
      <vt:lpstr>Soluzione 1</vt:lpstr>
      <vt:lpstr>Quesito 2</vt:lpstr>
      <vt:lpstr>Soluzione 2</vt:lpstr>
      <vt:lpstr>Quesito 3</vt:lpstr>
      <vt:lpstr>Soluzione 3</vt:lpstr>
      <vt:lpstr>Quesito 4</vt:lpstr>
      <vt:lpstr>Soluzione 4</vt:lpstr>
      <vt:lpstr>Quesito 5</vt:lpstr>
      <vt:lpstr>Soluzione 5</vt:lpstr>
      <vt:lpstr>Esempio</vt:lpstr>
      <vt:lpstr>Soluzione</vt:lpstr>
      <vt:lpstr>Esercizio</vt:lpstr>
      <vt:lpstr>Quesito 1</vt:lpstr>
      <vt:lpstr>Soluzione 1</vt:lpstr>
      <vt:lpstr>Quesito 2</vt:lpstr>
      <vt:lpstr>Soluzione 2</vt:lpstr>
      <vt:lpstr>Quesito 3</vt:lpstr>
      <vt:lpstr>Soluzione 3</vt:lpstr>
      <vt:lpstr>Esercizio (tde 17-7-2013)</vt:lpstr>
      <vt:lpstr>Presentazione standard di PowerPoint</vt:lpstr>
      <vt:lpstr>Presentazione standard di PowerPoint</vt:lpstr>
      <vt:lpstr>Presentazione standard di PowerPoint</vt:lpstr>
      <vt:lpstr>Esercizio (tde 5-2-2016)</vt:lpstr>
      <vt:lpstr>Presentazione standard di PowerPoint</vt:lpstr>
      <vt:lpstr>Esercizio (tde 14-9-2015)</vt:lpstr>
      <vt:lpstr>Presentazione standard di PowerPoint</vt:lpstr>
      <vt:lpstr>Presentazione standard di PowerPoint</vt:lpstr>
      <vt:lpstr>Esercizio (tde 25-9-2015)</vt:lpstr>
      <vt:lpstr>Presentazione standard di PowerPoint</vt:lpstr>
      <vt:lpstr>Esercizio (tde 23-7-2015)</vt:lpstr>
      <vt:lpstr>Presentazione standard di PowerPoint</vt:lpstr>
      <vt:lpstr>Presentazione standard di PowerPoint</vt:lpstr>
      <vt:lpstr>Esercizio</vt:lpstr>
      <vt:lpstr>Quesito 1</vt:lpstr>
      <vt:lpstr>Soluzione 1</vt:lpstr>
      <vt:lpstr>Quesito 2</vt:lpstr>
      <vt:lpstr>Soluzione 2</vt:lpstr>
      <vt:lpstr>Quesito 3</vt:lpstr>
      <vt:lpstr>Soluzione 3</vt:lpstr>
      <vt:lpstr>Esercizio</vt:lpstr>
      <vt:lpstr>Presentazione standard di PowerPoint</vt:lpstr>
      <vt:lpstr>Soluzione</vt:lpstr>
      <vt:lpstr>Esercizio (tde 28-6-2013)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Sessione live 29/05/2006</dc:title>
  <dc:creator>campi</dc:creator>
  <cp:lastModifiedBy>Alessandro Campi</cp:lastModifiedBy>
  <cp:revision>17</cp:revision>
  <dcterms:created xsi:type="dcterms:W3CDTF">2006-05-29T11:57:40Z</dcterms:created>
  <dcterms:modified xsi:type="dcterms:W3CDTF">2017-05-12T07:28:29Z</dcterms:modified>
</cp:coreProperties>
</file>