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7" r:id="rId15"/>
    <p:sldId id="276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79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77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13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5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35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07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30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93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86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24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60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66BC8-0DB2-479F-BDC6-9823B22D643F}" type="datetimeFigureOut">
              <a:rPr lang="it-IT" smtClean="0"/>
              <a:t>09/06/2017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6469-28F4-4749-8B41-DBE4BF401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9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JML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7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public 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 smtClean="0"/>
              <a:t>computeScore</a:t>
            </a:r>
            <a:r>
              <a:rPr lang="it-IT" b="1" dirty="0" smtClean="0"/>
              <a:t>(</a:t>
            </a:r>
            <a:r>
              <a:rPr lang="it-IT" b="1" dirty="0" err="1" smtClean="0"/>
              <a:t>int</a:t>
            </a:r>
            <a:r>
              <a:rPr lang="it-IT" b="1" dirty="0" smtClean="0"/>
              <a:t> P1, </a:t>
            </a:r>
            <a:r>
              <a:rPr lang="it-IT" b="1" dirty="0" err="1" smtClean="0"/>
              <a:t>int</a:t>
            </a:r>
            <a:r>
              <a:rPr lang="it-IT" b="1" dirty="0" smtClean="0"/>
              <a:t> P2, </a:t>
            </a:r>
            <a:r>
              <a:rPr lang="it-IT" b="1" dirty="0" err="1" smtClean="0"/>
              <a:t>int</a:t>
            </a:r>
            <a:r>
              <a:rPr lang="it-IT" b="1" dirty="0" smtClean="0"/>
              <a:t> L</a:t>
            </a:r>
            <a:r>
              <a:rPr lang="it-IT" b="1" dirty="0"/>
              <a:t>)</a:t>
            </a:r>
            <a:endParaRPr lang="it-IT" sz="3200" dirty="0"/>
          </a:p>
          <a:p>
            <a:r>
              <a:rPr lang="it-IT" dirty="0"/>
              <a:t>P1 = primo compitino; P2 = secondo compitino; L = laboratorio</a:t>
            </a:r>
          </a:p>
          <a:p>
            <a:r>
              <a:rPr lang="it-IT" dirty="0" smtClean="0"/>
              <a:t>Ogni </a:t>
            </a:r>
            <a:r>
              <a:rPr lang="it-IT" dirty="0"/>
              <a:t>prova intermedia assegna fino a 13 punti. Lo studente deve prendere almeno 6 punti in ognuna, altrimenti deve recuperare entrambe le prove.</a:t>
            </a:r>
          </a:p>
          <a:p>
            <a:r>
              <a:rPr lang="it-IT" dirty="0" smtClean="0"/>
              <a:t>Il </a:t>
            </a:r>
            <a:r>
              <a:rPr lang="it-IT" dirty="0"/>
              <a:t>laboratorio assegna fino a 4 punti. Lo studente deve prenderne almeno 2 punti, pena la ripetizione dell’intero corso l’anno successivo.</a:t>
            </a:r>
          </a:p>
          <a:p>
            <a:r>
              <a:rPr lang="it-IT" dirty="0" smtClean="0"/>
              <a:t>Per </a:t>
            </a:r>
            <a:r>
              <a:rPr lang="it-IT" dirty="0"/>
              <a:t>superare l’esame, la somma di P1 e P2 deve essere almeno 16, ed il totale con il laboratorio deve essere almeno 18, pena il recupero.</a:t>
            </a:r>
          </a:p>
          <a:p>
            <a:r>
              <a:rPr lang="it-IT" dirty="0" smtClean="0"/>
              <a:t>Il </a:t>
            </a:r>
            <a:r>
              <a:rPr lang="it-IT" dirty="0"/>
              <a:t>metodo restituisce il voto, oppure 0 in caso di recupero, oppure -1 in caso di ripetizione del corso.</a:t>
            </a:r>
          </a:p>
        </p:txBody>
      </p:sp>
    </p:spTree>
    <p:extLst>
      <p:ext uri="{BB962C8B-B14F-4D97-AF65-F5344CB8AC3E}">
        <p14:creationId xmlns:p14="http://schemas.microsoft.com/office/powerpoint/2010/main" val="4094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79" y="1775936"/>
            <a:ext cx="117826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 </a:t>
            </a:r>
            <a:r>
              <a:rPr lang="it-IT" sz="2800" b="1" dirty="0" err="1">
                <a:solidFill>
                  <a:srgbClr val="00B050"/>
                </a:solidFill>
              </a:rPr>
              <a:t>requires</a:t>
            </a:r>
            <a:r>
              <a:rPr lang="it-IT" sz="2800" b="1" dirty="0"/>
              <a:t> </a:t>
            </a:r>
            <a:endParaRPr lang="it-IT" sz="2800" dirty="0"/>
          </a:p>
          <a:p>
            <a:r>
              <a:rPr lang="it-IT" sz="2800" b="1" dirty="0" smtClean="0">
                <a:solidFill>
                  <a:srgbClr val="FF0000"/>
                </a:solidFill>
              </a:rPr>
              <a:t>@     0</a:t>
            </a:r>
            <a:r>
              <a:rPr lang="it-IT" sz="2800" b="1" dirty="0">
                <a:solidFill>
                  <a:srgbClr val="FF0000"/>
                </a:solidFill>
              </a:rPr>
              <a:t>&lt;=P1&lt;=13 &amp;&amp; 0&lt;=P2&lt;=13 &amp;&amp; 0&lt;=L&lt;=4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  <a:endParaRPr lang="it-IT" sz="2800" dirty="0">
              <a:solidFill>
                <a:srgbClr val="FF0000"/>
              </a:solidFill>
            </a:endParaRPr>
          </a:p>
          <a:p>
            <a:r>
              <a:rPr lang="it-IT" sz="2800" b="1" dirty="0"/>
              <a:t>@ </a:t>
            </a:r>
            <a:r>
              <a:rPr lang="it-IT" sz="2800" b="1" dirty="0" err="1">
                <a:solidFill>
                  <a:srgbClr val="00B050"/>
                </a:solidFill>
              </a:rPr>
              <a:t>ensures</a:t>
            </a:r>
            <a:r>
              <a:rPr lang="it-IT" sz="2800" b="1" dirty="0"/>
              <a:t> </a:t>
            </a:r>
            <a:endParaRPr lang="it-IT" sz="2800" dirty="0"/>
          </a:p>
          <a:p>
            <a:r>
              <a:rPr lang="it-IT" sz="2800" b="1" dirty="0" smtClean="0">
                <a:solidFill>
                  <a:srgbClr val="0070C0"/>
                </a:solidFill>
              </a:rPr>
              <a:t>@   ( (\</a:t>
            </a:r>
            <a:r>
              <a:rPr lang="it-IT" sz="2800" b="1" dirty="0" err="1">
                <a:solidFill>
                  <a:srgbClr val="0070C0"/>
                </a:solidFill>
              </a:rPr>
              <a:t>result</a:t>
            </a:r>
            <a:r>
              <a:rPr lang="it-IT" sz="2800" b="1" dirty="0">
                <a:solidFill>
                  <a:srgbClr val="0070C0"/>
                </a:solidFill>
              </a:rPr>
              <a:t> == -1) &lt;==&gt; (L &lt; 2</a:t>
            </a:r>
            <a:r>
              <a:rPr lang="it-IT" sz="2800" b="1" dirty="0" smtClean="0">
                <a:solidFill>
                  <a:srgbClr val="0070C0"/>
                </a:solidFill>
              </a:rPr>
              <a:t>) ) 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  &amp;&amp;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800" b="1" dirty="0" smtClean="0">
                <a:solidFill>
                  <a:srgbClr val="0070C0"/>
                </a:solidFill>
              </a:rPr>
              <a:t>@   ( (\</a:t>
            </a:r>
            <a:r>
              <a:rPr lang="it-IT" sz="2800" b="1" dirty="0" err="1">
                <a:solidFill>
                  <a:srgbClr val="0070C0"/>
                </a:solidFill>
              </a:rPr>
              <a:t>result</a:t>
            </a:r>
            <a:r>
              <a:rPr lang="it-IT" sz="2800" b="1" dirty="0">
                <a:solidFill>
                  <a:srgbClr val="0070C0"/>
                </a:solidFill>
              </a:rPr>
              <a:t> == 0) &lt;==&gt; </a:t>
            </a:r>
            <a:r>
              <a:rPr lang="it-IT" sz="2800" b="1" dirty="0" smtClean="0">
                <a:solidFill>
                  <a:srgbClr val="0070C0"/>
                </a:solidFill>
              </a:rPr>
              <a:t>( (</a:t>
            </a:r>
            <a:r>
              <a:rPr lang="it-IT" sz="2800" b="1" dirty="0">
                <a:solidFill>
                  <a:srgbClr val="0070C0"/>
                </a:solidFill>
              </a:rPr>
              <a:t>L &gt;= 2)&amp;&amp;(P1&lt;6 || P2&lt;6 || P1+P2&lt;16</a:t>
            </a:r>
            <a:r>
              <a:rPr lang="it-IT" sz="2800" b="1" dirty="0" smtClean="0">
                <a:solidFill>
                  <a:srgbClr val="0070C0"/>
                </a:solidFill>
              </a:rPr>
              <a:t>) ) ) 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  &amp;&amp;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800" b="1" dirty="0" smtClean="0">
                <a:solidFill>
                  <a:srgbClr val="0070C0"/>
                </a:solidFill>
              </a:rPr>
              <a:t>@   ( (\</a:t>
            </a:r>
            <a:r>
              <a:rPr lang="it-IT" sz="2800" b="1" dirty="0" err="1">
                <a:solidFill>
                  <a:srgbClr val="0070C0"/>
                </a:solidFill>
              </a:rPr>
              <a:t>result</a:t>
            </a:r>
            <a:r>
              <a:rPr lang="it-IT" sz="2800" b="1" dirty="0">
                <a:solidFill>
                  <a:srgbClr val="0070C0"/>
                </a:solidFill>
              </a:rPr>
              <a:t> == P1+P2+L </a:t>
            </a:r>
            <a:r>
              <a:rPr lang="it-IT" sz="2800" b="1" dirty="0" smtClean="0">
                <a:solidFill>
                  <a:srgbClr val="0070C0"/>
                </a:solidFill>
              </a:rPr>
              <a:t>) &lt;==&gt; </a:t>
            </a:r>
            <a:r>
              <a:rPr lang="it-IT" sz="2800" b="1" dirty="0">
                <a:solidFill>
                  <a:srgbClr val="0070C0"/>
                </a:solidFill>
              </a:rPr>
              <a:t>(L &gt;= </a:t>
            </a:r>
            <a:r>
              <a:rPr lang="it-IT" sz="2800" b="1" dirty="0" smtClean="0">
                <a:solidFill>
                  <a:srgbClr val="0070C0"/>
                </a:solidFill>
              </a:rPr>
              <a:t>2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smtClean="0">
                <a:solidFill>
                  <a:srgbClr val="0070C0"/>
                </a:solidFill>
              </a:rPr>
              <a:t>&amp;&amp; P1</a:t>
            </a:r>
            <a:r>
              <a:rPr lang="it-IT" sz="2800" b="1" dirty="0">
                <a:solidFill>
                  <a:srgbClr val="0070C0"/>
                </a:solidFill>
              </a:rPr>
              <a:t>&gt;=6 &amp;&amp; P2&gt;=</a:t>
            </a:r>
            <a:r>
              <a:rPr lang="it-IT" sz="2800" b="1" dirty="0" smtClean="0">
                <a:solidFill>
                  <a:srgbClr val="0070C0"/>
                </a:solidFill>
              </a:rPr>
              <a:t>6 &amp;&amp; P1+P2</a:t>
            </a:r>
            <a:r>
              <a:rPr lang="it-IT" sz="2800" b="1" dirty="0">
                <a:solidFill>
                  <a:srgbClr val="0070C0"/>
                </a:solidFill>
              </a:rPr>
              <a:t>&gt;=16</a:t>
            </a:r>
            <a:r>
              <a:rPr lang="it-IT" sz="2800" b="1" dirty="0" smtClean="0">
                <a:solidFill>
                  <a:srgbClr val="0070C0"/>
                </a:solidFill>
              </a:rPr>
              <a:t>) );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800" b="1" dirty="0"/>
              <a:t>@*/</a:t>
            </a:r>
            <a:endParaRPr lang="it-IT" sz="2800" dirty="0"/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computeScore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P1,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P2,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L</a:t>
            </a:r>
            <a:r>
              <a:rPr lang="it-IT" sz="2800" b="1" dirty="0"/>
              <a:t>)</a:t>
            </a:r>
            <a:endParaRPr lang="it-IT" sz="54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public </a:t>
            </a:r>
            <a:r>
              <a:rPr lang="it-IT" dirty="0" err="1" smtClean="0"/>
              <a:t>static</a:t>
            </a:r>
            <a:r>
              <a:rPr lang="it-IT" dirty="0" smtClean="0"/>
              <a:t> </a:t>
            </a: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highLowNums</a:t>
            </a:r>
            <a:r>
              <a:rPr lang="it-IT" dirty="0" smtClean="0"/>
              <a:t> (</a:t>
            </a:r>
            <a:r>
              <a:rPr lang="it-IT" dirty="0" err="1" smtClean="0"/>
              <a:t>int</a:t>
            </a:r>
            <a:r>
              <a:rPr lang="it-IT" dirty="0" smtClean="0"/>
              <a:t> [] </a:t>
            </a:r>
            <a:r>
              <a:rPr lang="it-IT" dirty="0" err="1" smtClean="0"/>
              <a:t>nums</a:t>
            </a:r>
            <a:r>
              <a:rPr lang="it-IT" dirty="0" smtClean="0"/>
              <a:t>, </a:t>
            </a:r>
            <a:r>
              <a:rPr lang="it-IT" dirty="0" err="1" smtClean="0"/>
              <a:t>int</a:t>
            </a:r>
            <a:r>
              <a:rPr lang="it-IT" dirty="0" smtClean="0"/>
              <a:t> [] </a:t>
            </a:r>
            <a:r>
              <a:rPr lang="it-IT" dirty="0" err="1" smtClean="0"/>
              <a:t>highs</a:t>
            </a:r>
            <a:r>
              <a:rPr lang="it-IT" dirty="0" smtClean="0"/>
              <a:t>, </a:t>
            </a:r>
            <a:r>
              <a:rPr lang="it-IT" dirty="0" err="1" smtClean="0"/>
              <a:t>int</a:t>
            </a:r>
            <a:r>
              <a:rPr lang="it-IT" dirty="0" smtClean="0"/>
              <a:t> n);</a:t>
            </a:r>
          </a:p>
          <a:p>
            <a:r>
              <a:rPr lang="it-IT" dirty="0" smtClean="0"/>
              <a:t>L’array </a:t>
            </a:r>
            <a:r>
              <a:rPr lang="it-IT" dirty="0" err="1" smtClean="0"/>
              <a:t>nums</a:t>
            </a:r>
            <a:r>
              <a:rPr lang="it-IT" dirty="0" smtClean="0"/>
              <a:t> contiene interi tutti diversi tra di loro</a:t>
            </a:r>
          </a:p>
          <a:p>
            <a:r>
              <a:rPr lang="it-IT" dirty="0" smtClean="0"/>
              <a:t>L’array </a:t>
            </a:r>
            <a:r>
              <a:rPr lang="it-IT" dirty="0" err="1" smtClean="0"/>
              <a:t>highs</a:t>
            </a:r>
            <a:r>
              <a:rPr lang="it-IT" dirty="0" smtClean="0"/>
              <a:t> è lungo esattamente n</a:t>
            </a:r>
          </a:p>
          <a:p>
            <a:r>
              <a:rPr lang="it-IT" dirty="0" smtClean="0"/>
              <a:t>Il metodo trova gli n numeri interi più grandi di </a:t>
            </a:r>
            <a:r>
              <a:rPr lang="it-IT" dirty="0" err="1" smtClean="0"/>
              <a:t>nums</a:t>
            </a:r>
            <a:r>
              <a:rPr lang="it-IT" dirty="0" smtClean="0"/>
              <a:t> e li inserisce in ordine decrescente nell’array </a:t>
            </a:r>
            <a:r>
              <a:rPr lang="it-IT" dirty="0" err="1" smtClean="0"/>
              <a:t>highs</a:t>
            </a:r>
            <a:endParaRPr lang="it-IT" dirty="0" smtClean="0"/>
          </a:p>
          <a:p>
            <a:r>
              <a:rPr lang="it-IT" dirty="0" smtClean="0"/>
              <a:t>L’array </a:t>
            </a:r>
            <a:r>
              <a:rPr lang="it-IT" dirty="0" err="1" smtClean="0"/>
              <a:t>nums</a:t>
            </a:r>
            <a:r>
              <a:rPr lang="it-IT" dirty="0" smtClean="0"/>
              <a:t> non viene modificato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22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/*@ </a:t>
            </a:r>
            <a:r>
              <a:rPr lang="it-IT" sz="2400" b="1" dirty="0" err="1">
                <a:solidFill>
                  <a:srgbClr val="00B050"/>
                </a:solidFill>
              </a:rPr>
              <a:t>assignable</a:t>
            </a:r>
            <a:r>
              <a:rPr lang="it-IT" sz="2400" b="1" dirty="0"/>
              <a:t> </a:t>
            </a:r>
            <a:r>
              <a:rPr lang="it-IT" sz="2400" b="1" dirty="0" err="1"/>
              <a:t>highs</a:t>
            </a:r>
            <a:r>
              <a:rPr lang="it-IT" sz="2400" b="1" dirty="0"/>
              <a:t>[*];</a:t>
            </a:r>
            <a:endParaRPr lang="it-IT" sz="2400" dirty="0"/>
          </a:p>
          <a:p>
            <a:r>
              <a:rPr lang="it-IT" sz="2400" b="1" dirty="0"/>
              <a:t>@</a:t>
            </a:r>
            <a:endParaRPr lang="it-IT" sz="2400" dirty="0"/>
          </a:p>
          <a:p>
            <a:r>
              <a:rPr lang="it-IT" sz="2400" b="1" dirty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requires</a:t>
            </a:r>
            <a:r>
              <a:rPr lang="it-IT" sz="2400" b="1" dirty="0"/>
              <a:t> </a:t>
            </a:r>
            <a:endParaRPr lang="it-IT" sz="2400" b="1" dirty="0" smtClean="0"/>
          </a:p>
          <a:p>
            <a:r>
              <a:rPr lang="en-US" sz="2400" b="1" dirty="0" smtClean="0"/>
              <a:t>@     </a:t>
            </a:r>
            <a:r>
              <a:rPr lang="en-US" sz="2400" b="1" dirty="0" err="1" smtClean="0"/>
              <a:t>nums</a:t>
            </a:r>
            <a:r>
              <a:rPr lang="en-US" sz="2400" b="1" dirty="0" smtClean="0"/>
              <a:t> </a:t>
            </a:r>
            <a:r>
              <a:rPr lang="en-US" sz="2400" b="1" dirty="0"/>
              <a:t>!= null &amp;&amp; highs != null &amp;&amp; </a:t>
            </a:r>
            <a:r>
              <a:rPr lang="en-US" sz="2400" b="1" dirty="0" err="1"/>
              <a:t>highs.length</a:t>
            </a:r>
            <a:r>
              <a:rPr lang="en-US" sz="2400" b="1" dirty="0"/>
              <a:t> == n</a:t>
            </a:r>
            <a:endParaRPr lang="en-US" sz="2400" dirty="0"/>
          </a:p>
          <a:p>
            <a:r>
              <a:rPr lang="it-IT" sz="2400" b="1" dirty="0" smtClean="0"/>
              <a:t>@     </a:t>
            </a:r>
            <a:r>
              <a:rPr lang="it-IT" sz="2400" b="1" dirty="0"/>
              <a:t>&amp;&amp; </a:t>
            </a:r>
            <a:r>
              <a:rPr lang="it-IT" sz="2400" b="1" dirty="0" err="1"/>
              <a:t>nums.length</a:t>
            </a:r>
            <a:r>
              <a:rPr lang="it-IT" sz="2400" b="1" dirty="0"/>
              <a:t> &gt;= n</a:t>
            </a:r>
            <a:endParaRPr lang="it-IT" sz="2400" dirty="0"/>
          </a:p>
          <a:p>
            <a:r>
              <a:rPr lang="it-IT" sz="2400" b="1" dirty="0"/>
              <a:t>@ </a:t>
            </a:r>
            <a:r>
              <a:rPr lang="it-IT" sz="2400" b="1" dirty="0" smtClean="0"/>
              <a:t>    &amp;&amp; </a:t>
            </a:r>
            <a:r>
              <a:rPr lang="it-IT" sz="2400" b="1" dirty="0">
                <a:solidFill>
                  <a:srgbClr val="FF0000"/>
                </a:solidFill>
              </a:rPr>
              <a:t>(\</a:t>
            </a:r>
            <a:r>
              <a:rPr lang="it-IT" sz="2400" b="1" dirty="0" err="1">
                <a:solidFill>
                  <a:srgbClr val="FF0000"/>
                </a:solidFill>
              </a:rPr>
              <a:t>forall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i; 0&lt;=i&lt;nums.length-1; 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@ </a:t>
            </a:r>
            <a:r>
              <a:rPr lang="en-US" sz="2400" b="1" dirty="0" smtClean="0"/>
              <a:t>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!(\</a:t>
            </a:r>
            <a:r>
              <a:rPr lang="en-US" sz="2400" b="1" dirty="0">
                <a:solidFill>
                  <a:srgbClr val="0070C0"/>
                </a:solidFill>
              </a:rPr>
              <a:t>exists </a:t>
            </a:r>
            <a:r>
              <a:rPr lang="en-US" sz="2400" b="1" dirty="0" err="1">
                <a:solidFill>
                  <a:srgbClr val="0070C0"/>
                </a:solidFill>
              </a:rPr>
              <a:t>int</a:t>
            </a:r>
            <a:r>
              <a:rPr lang="en-US" sz="2400" b="1" dirty="0">
                <a:solidFill>
                  <a:srgbClr val="0070C0"/>
                </a:solidFill>
              </a:rPr>
              <a:t> j; </a:t>
            </a:r>
            <a:r>
              <a:rPr lang="en-US" sz="2400" b="1" dirty="0" err="1">
                <a:solidFill>
                  <a:srgbClr val="0070C0"/>
                </a:solidFill>
              </a:rPr>
              <a:t>i</a:t>
            </a:r>
            <a:r>
              <a:rPr lang="en-US" sz="2400" b="1" dirty="0">
                <a:solidFill>
                  <a:srgbClr val="0070C0"/>
                </a:solidFill>
              </a:rPr>
              <a:t>&lt;j&lt;</a:t>
            </a:r>
            <a:r>
              <a:rPr lang="en-US" sz="2400" b="1" dirty="0" err="1">
                <a:solidFill>
                  <a:srgbClr val="0070C0"/>
                </a:solidFill>
              </a:rPr>
              <a:t>nums.length</a:t>
            </a:r>
            <a:r>
              <a:rPr lang="en-US" sz="2400" b="1" dirty="0">
                <a:solidFill>
                  <a:srgbClr val="0070C0"/>
                </a:solidFill>
              </a:rPr>
              <a:t>; </a:t>
            </a:r>
            <a:r>
              <a:rPr lang="en-US" sz="2400" b="1" dirty="0" err="1">
                <a:solidFill>
                  <a:srgbClr val="0070C0"/>
                </a:solidFill>
              </a:rPr>
              <a:t>nums</a:t>
            </a:r>
            <a:r>
              <a:rPr lang="en-US" sz="2400" b="1" dirty="0">
                <a:solidFill>
                  <a:srgbClr val="0070C0"/>
                </a:solidFill>
              </a:rPr>
              <a:t>[</a:t>
            </a:r>
            <a:r>
              <a:rPr lang="en-US" sz="2400" b="1" dirty="0" err="1">
                <a:solidFill>
                  <a:srgbClr val="0070C0"/>
                </a:solidFill>
              </a:rPr>
              <a:t>i</a:t>
            </a:r>
            <a:r>
              <a:rPr lang="en-US" sz="2400" b="1" dirty="0">
                <a:solidFill>
                  <a:srgbClr val="0070C0"/>
                </a:solidFill>
              </a:rPr>
              <a:t>] == </a:t>
            </a:r>
            <a:r>
              <a:rPr lang="en-US" sz="2400" b="1" dirty="0" err="1">
                <a:solidFill>
                  <a:srgbClr val="0070C0"/>
                </a:solidFill>
              </a:rPr>
              <a:t>nums</a:t>
            </a:r>
            <a:r>
              <a:rPr lang="en-US" sz="2400" b="1" dirty="0">
                <a:solidFill>
                  <a:srgbClr val="0070C0"/>
                </a:solidFill>
              </a:rPr>
              <a:t>[j])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b="1" dirty="0"/>
              <a:t>;</a:t>
            </a:r>
            <a:endParaRPr lang="en-US" sz="2400" dirty="0"/>
          </a:p>
          <a:p>
            <a:r>
              <a:rPr lang="it-IT" sz="2400" b="1" dirty="0" smtClean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ensures</a:t>
            </a:r>
            <a:r>
              <a:rPr lang="it-IT" sz="2400" b="1" dirty="0"/>
              <a:t> </a:t>
            </a:r>
            <a:endParaRPr lang="it-IT" sz="2400" dirty="0"/>
          </a:p>
          <a:p>
            <a:r>
              <a:rPr lang="it-IT" sz="2400" b="1" dirty="0" smtClean="0"/>
              <a:t>@   </a:t>
            </a:r>
            <a:r>
              <a:rPr lang="it-IT" sz="2400" b="1" dirty="0" smtClean="0">
                <a:solidFill>
                  <a:srgbClr val="FF0000"/>
                </a:solidFill>
              </a:rPr>
              <a:t>(* </a:t>
            </a:r>
            <a:r>
              <a:rPr lang="it-IT" sz="2400" b="1" dirty="0" err="1">
                <a:solidFill>
                  <a:srgbClr val="FF0000"/>
                </a:solidFill>
              </a:rPr>
              <a:t>highs</a:t>
            </a:r>
            <a:r>
              <a:rPr lang="it-IT" sz="2400" b="1" dirty="0">
                <a:solidFill>
                  <a:srgbClr val="FF0000"/>
                </a:solidFill>
              </a:rPr>
              <a:t> contiene gli n numeri più grandi di </a:t>
            </a:r>
            <a:r>
              <a:rPr lang="it-IT" sz="2400" b="1" dirty="0" err="1">
                <a:solidFill>
                  <a:srgbClr val="FF0000"/>
                </a:solidFill>
              </a:rPr>
              <a:t>nums</a:t>
            </a:r>
            <a:r>
              <a:rPr lang="it-IT" sz="2400" b="1" dirty="0">
                <a:solidFill>
                  <a:srgbClr val="FF0000"/>
                </a:solidFill>
              </a:rPr>
              <a:t> *)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b="1" dirty="0"/>
              <a:t>@ </a:t>
            </a:r>
            <a:r>
              <a:rPr lang="it-IT" sz="2400" b="1" dirty="0" smtClean="0"/>
              <a:t>  &amp;&amp; </a:t>
            </a:r>
            <a:r>
              <a:rPr lang="it-IT" sz="2400" b="1" dirty="0"/>
              <a:t>(\</a:t>
            </a:r>
            <a:r>
              <a:rPr lang="it-IT" sz="2400" b="1" dirty="0" err="1"/>
              <a:t>forall</a:t>
            </a:r>
            <a:r>
              <a:rPr lang="it-IT" sz="2400" b="1" dirty="0"/>
              <a:t> </a:t>
            </a:r>
            <a:r>
              <a:rPr lang="it-IT" sz="2400" b="1" dirty="0" err="1"/>
              <a:t>int</a:t>
            </a:r>
            <a:r>
              <a:rPr lang="it-IT" sz="2400" b="1" dirty="0"/>
              <a:t> i; 0&lt;=i&lt;n-1; </a:t>
            </a:r>
            <a:r>
              <a:rPr lang="it-IT" sz="2400" b="1" dirty="0" err="1"/>
              <a:t>highs</a:t>
            </a:r>
            <a:r>
              <a:rPr lang="it-IT" sz="2400" b="1" dirty="0"/>
              <a:t>[i]&gt;=</a:t>
            </a:r>
            <a:r>
              <a:rPr lang="it-IT" sz="2400" b="1" dirty="0" err="1"/>
              <a:t>highs</a:t>
            </a:r>
            <a:r>
              <a:rPr lang="it-IT" sz="2400" b="1" dirty="0"/>
              <a:t>[i+1</a:t>
            </a:r>
            <a:r>
              <a:rPr lang="it-IT" sz="2400" b="1" dirty="0" smtClean="0"/>
              <a:t>]); </a:t>
            </a:r>
            <a:endParaRPr lang="it-IT" sz="2400" dirty="0"/>
          </a:p>
          <a:p>
            <a:r>
              <a:rPr lang="it-IT" sz="2400" b="1" dirty="0"/>
              <a:t>@*/</a:t>
            </a:r>
            <a:endParaRPr lang="it-IT" sz="36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9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/*@ </a:t>
            </a:r>
            <a:r>
              <a:rPr lang="it-IT" sz="2400" b="1" dirty="0" err="1">
                <a:solidFill>
                  <a:srgbClr val="00B050"/>
                </a:solidFill>
              </a:rPr>
              <a:t>assignable</a:t>
            </a:r>
            <a:r>
              <a:rPr lang="it-IT" sz="2400" b="1" dirty="0"/>
              <a:t> </a:t>
            </a:r>
            <a:r>
              <a:rPr lang="it-IT" sz="2400" b="1" dirty="0" err="1"/>
              <a:t>highs</a:t>
            </a:r>
            <a:r>
              <a:rPr lang="it-IT" sz="2400" b="1" dirty="0"/>
              <a:t>[*];</a:t>
            </a:r>
            <a:endParaRPr lang="it-IT" sz="2400" dirty="0"/>
          </a:p>
          <a:p>
            <a:r>
              <a:rPr lang="it-IT" sz="2400" b="1" dirty="0"/>
              <a:t>@</a:t>
            </a:r>
            <a:endParaRPr lang="it-IT" sz="2400" dirty="0"/>
          </a:p>
          <a:p>
            <a:r>
              <a:rPr lang="it-IT" sz="2400" b="1" dirty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requires</a:t>
            </a:r>
            <a:r>
              <a:rPr lang="it-IT" sz="2400" b="1" dirty="0"/>
              <a:t> </a:t>
            </a:r>
            <a:endParaRPr lang="it-IT" sz="2400" b="1" dirty="0" smtClean="0"/>
          </a:p>
          <a:p>
            <a:r>
              <a:rPr lang="en-US" sz="2400" b="1" dirty="0" smtClean="0"/>
              <a:t>@     </a:t>
            </a:r>
            <a:r>
              <a:rPr lang="en-US" sz="2400" b="1" dirty="0" err="1" smtClean="0"/>
              <a:t>nums</a:t>
            </a:r>
            <a:r>
              <a:rPr lang="en-US" sz="2400" b="1" dirty="0" smtClean="0"/>
              <a:t> </a:t>
            </a:r>
            <a:r>
              <a:rPr lang="en-US" sz="2400" b="1" dirty="0"/>
              <a:t>!= null &amp;&amp; highs != null &amp;&amp; </a:t>
            </a:r>
            <a:r>
              <a:rPr lang="en-US" sz="2400" b="1" dirty="0" err="1"/>
              <a:t>highs.length</a:t>
            </a:r>
            <a:r>
              <a:rPr lang="en-US" sz="2400" b="1" dirty="0"/>
              <a:t> == n</a:t>
            </a:r>
            <a:endParaRPr lang="en-US" sz="2400" dirty="0"/>
          </a:p>
          <a:p>
            <a:r>
              <a:rPr lang="it-IT" sz="2400" b="1" dirty="0" smtClean="0"/>
              <a:t>@     </a:t>
            </a:r>
            <a:r>
              <a:rPr lang="it-IT" sz="2400" b="1" dirty="0"/>
              <a:t>&amp;&amp; </a:t>
            </a:r>
            <a:r>
              <a:rPr lang="it-IT" sz="2400" b="1" dirty="0" err="1"/>
              <a:t>nums.length</a:t>
            </a:r>
            <a:r>
              <a:rPr lang="it-IT" sz="2400" b="1" dirty="0"/>
              <a:t> &gt;= n</a:t>
            </a:r>
            <a:endParaRPr lang="it-IT" sz="2400" dirty="0"/>
          </a:p>
          <a:p>
            <a:r>
              <a:rPr lang="it-IT" sz="2400" b="1" dirty="0"/>
              <a:t>@ </a:t>
            </a:r>
            <a:r>
              <a:rPr lang="it-IT" sz="2400" b="1" dirty="0" smtClean="0"/>
              <a:t>    &amp;&amp; </a:t>
            </a:r>
            <a:r>
              <a:rPr lang="it-IT" sz="2400" b="1" dirty="0">
                <a:solidFill>
                  <a:srgbClr val="FF0000"/>
                </a:solidFill>
              </a:rPr>
              <a:t>(\</a:t>
            </a:r>
            <a:r>
              <a:rPr lang="it-IT" sz="2400" b="1" dirty="0" err="1">
                <a:solidFill>
                  <a:srgbClr val="FF0000"/>
                </a:solidFill>
              </a:rPr>
              <a:t>forall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i; 0&lt;=i&lt;nums.length-1; 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@ </a:t>
            </a:r>
            <a:r>
              <a:rPr lang="en-US" sz="2400" b="1" dirty="0" smtClean="0"/>
              <a:t>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!(\</a:t>
            </a:r>
            <a:r>
              <a:rPr lang="en-US" sz="2400" b="1" dirty="0">
                <a:solidFill>
                  <a:srgbClr val="0070C0"/>
                </a:solidFill>
              </a:rPr>
              <a:t>exists </a:t>
            </a:r>
            <a:r>
              <a:rPr lang="en-US" sz="2400" b="1" dirty="0" err="1">
                <a:solidFill>
                  <a:srgbClr val="0070C0"/>
                </a:solidFill>
              </a:rPr>
              <a:t>int</a:t>
            </a:r>
            <a:r>
              <a:rPr lang="en-US" sz="2400" b="1" dirty="0">
                <a:solidFill>
                  <a:srgbClr val="0070C0"/>
                </a:solidFill>
              </a:rPr>
              <a:t> j; </a:t>
            </a:r>
            <a:r>
              <a:rPr lang="en-US" sz="2400" b="1" dirty="0" err="1">
                <a:solidFill>
                  <a:srgbClr val="0070C0"/>
                </a:solidFill>
              </a:rPr>
              <a:t>i</a:t>
            </a:r>
            <a:r>
              <a:rPr lang="en-US" sz="2400" b="1" dirty="0">
                <a:solidFill>
                  <a:srgbClr val="0070C0"/>
                </a:solidFill>
              </a:rPr>
              <a:t>&lt;j&lt;</a:t>
            </a:r>
            <a:r>
              <a:rPr lang="en-US" sz="2400" b="1" dirty="0" err="1">
                <a:solidFill>
                  <a:srgbClr val="0070C0"/>
                </a:solidFill>
              </a:rPr>
              <a:t>nums.length</a:t>
            </a:r>
            <a:r>
              <a:rPr lang="en-US" sz="2400" b="1" dirty="0">
                <a:solidFill>
                  <a:srgbClr val="0070C0"/>
                </a:solidFill>
              </a:rPr>
              <a:t>; </a:t>
            </a:r>
            <a:r>
              <a:rPr lang="en-US" sz="2400" b="1" dirty="0" err="1">
                <a:solidFill>
                  <a:srgbClr val="0070C0"/>
                </a:solidFill>
              </a:rPr>
              <a:t>nums</a:t>
            </a:r>
            <a:r>
              <a:rPr lang="en-US" sz="2400" b="1" dirty="0">
                <a:solidFill>
                  <a:srgbClr val="0070C0"/>
                </a:solidFill>
              </a:rPr>
              <a:t>[</a:t>
            </a:r>
            <a:r>
              <a:rPr lang="en-US" sz="2400" b="1" dirty="0" err="1">
                <a:solidFill>
                  <a:srgbClr val="0070C0"/>
                </a:solidFill>
              </a:rPr>
              <a:t>i</a:t>
            </a:r>
            <a:r>
              <a:rPr lang="en-US" sz="2400" b="1" dirty="0">
                <a:solidFill>
                  <a:srgbClr val="0070C0"/>
                </a:solidFill>
              </a:rPr>
              <a:t>] == </a:t>
            </a:r>
            <a:r>
              <a:rPr lang="en-US" sz="2400" b="1" dirty="0" err="1">
                <a:solidFill>
                  <a:srgbClr val="0070C0"/>
                </a:solidFill>
              </a:rPr>
              <a:t>nums</a:t>
            </a:r>
            <a:r>
              <a:rPr lang="en-US" sz="2400" b="1" dirty="0">
                <a:solidFill>
                  <a:srgbClr val="0070C0"/>
                </a:solidFill>
              </a:rPr>
              <a:t>[j])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b="1" dirty="0"/>
              <a:t>;</a:t>
            </a:r>
            <a:endParaRPr lang="en-US" sz="2400" dirty="0"/>
          </a:p>
          <a:p>
            <a:r>
              <a:rPr lang="it-IT" sz="2400" b="1" dirty="0" smtClean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ensures</a:t>
            </a:r>
            <a:r>
              <a:rPr lang="it-IT" sz="2400" b="1" dirty="0"/>
              <a:t> </a:t>
            </a:r>
            <a:endParaRPr lang="it-IT" sz="2400" dirty="0"/>
          </a:p>
          <a:p>
            <a:r>
              <a:rPr lang="it-IT" sz="2400" b="1" dirty="0" smtClean="0"/>
              <a:t>@    </a:t>
            </a:r>
            <a:r>
              <a:rPr lang="it-IT" sz="2400" b="1" dirty="0" smtClean="0">
                <a:solidFill>
                  <a:srgbClr val="FF0000"/>
                </a:solidFill>
              </a:rPr>
              <a:t>(* </a:t>
            </a:r>
            <a:r>
              <a:rPr lang="it-IT" sz="2400" b="1" dirty="0">
                <a:solidFill>
                  <a:srgbClr val="FF0000"/>
                </a:solidFill>
              </a:rPr>
              <a:t>per ogni numero in </a:t>
            </a:r>
            <a:r>
              <a:rPr lang="it-IT" sz="2400" b="1" dirty="0" err="1">
                <a:solidFill>
                  <a:srgbClr val="FF0000"/>
                </a:solidFill>
              </a:rPr>
              <a:t>highs</a:t>
            </a:r>
            <a:r>
              <a:rPr lang="it-IT" sz="2400" b="1" dirty="0">
                <a:solidFill>
                  <a:srgbClr val="FF0000"/>
                </a:solidFill>
              </a:rPr>
              <a:t> esiste il corrispondente in </a:t>
            </a:r>
            <a:r>
              <a:rPr lang="it-IT" sz="2400" b="1" dirty="0" err="1">
                <a:solidFill>
                  <a:srgbClr val="FF0000"/>
                </a:solidFill>
              </a:rPr>
              <a:t>nums</a:t>
            </a:r>
            <a:r>
              <a:rPr lang="it-IT" sz="2400" b="1" dirty="0">
                <a:solidFill>
                  <a:srgbClr val="FF0000"/>
                </a:solidFill>
              </a:rPr>
              <a:t> ed esistono in </a:t>
            </a:r>
            <a:r>
              <a:rPr lang="it-IT" sz="2400" b="1" dirty="0" err="1">
                <a:solidFill>
                  <a:srgbClr val="FF0000"/>
                </a:solidFill>
              </a:rPr>
              <a:t>nums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/>
              <a:t>             </a:t>
            </a:r>
            <a:r>
              <a:rPr lang="it-IT" sz="2400" b="1" dirty="0" smtClean="0">
                <a:solidFill>
                  <a:srgbClr val="FF0000"/>
                </a:solidFill>
              </a:rPr>
              <a:t>esattamente </a:t>
            </a:r>
            <a:r>
              <a:rPr lang="it-IT" sz="2400" b="1" dirty="0">
                <a:solidFill>
                  <a:srgbClr val="FF0000"/>
                </a:solidFill>
              </a:rPr>
              <a:t>“</a:t>
            </a:r>
            <a:r>
              <a:rPr lang="it-IT" sz="2400" b="1" dirty="0" err="1">
                <a:solidFill>
                  <a:srgbClr val="FF0000"/>
                </a:solidFill>
              </a:rPr>
              <a:t>posizione_in_highs</a:t>
            </a:r>
            <a:r>
              <a:rPr lang="it-IT" sz="2400" b="1" dirty="0">
                <a:solidFill>
                  <a:srgbClr val="FF0000"/>
                </a:solidFill>
              </a:rPr>
              <a:t>” numeri maggiori di esso *)</a:t>
            </a:r>
          </a:p>
          <a:p>
            <a:r>
              <a:rPr lang="it-IT" sz="2400" b="1" dirty="0" smtClean="0"/>
              <a:t>@   &amp;&amp; </a:t>
            </a:r>
            <a:r>
              <a:rPr lang="it-IT" sz="2400" b="1" dirty="0"/>
              <a:t>(\</a:t>
            </a:r>
            <a:r>
              <a:rPr lang="it-IT" sz="2400" b="1" dirty="0" err="1"/>
              <a:t>forall</a:t>
            </a:r>
            <a:r>
              <a:rPr lang="it-IT" sz="2400" b="1" dirty="0"/>
              <a:t> </a:t>
            </a:r>
            <a:r>
              <a:rPr lang="it-IT" sz="2400" b="1" dirty="0" err="1"/>
              <a:t>int</a:t>
            </a:r>
            <a:r>
              <a:rPr lang="it-IT" sz="2400" b="1" dirty="0"/>
              <a:t> i; 0&lt;=i&lt;n-1; </a:t>
            </a:r>
            <a:r>
              <a:rPr lang="it-IT" sz="2400" b="1" dirty="0" err="1"/>
              <a:t>highs</a:t>
            </a:r>
            <a:r>
              <a:rPr lang="it-IT" sz="2400" b="1" dirty="0"/>
              <a:t>[i]&gt;=</a:t>
            </a:r>
            <a:r>
              <a:rPr lang="it-IT" sz="2400" b="1" dirty="0" err="1"/>
              <a:t>highs</a:t>
            </a:r>
            <a:r>
              <a:rPr lang="it-IT" sz="2400" b="1" dirty="0"/>
              <a:t>[i+1</a:t>
            </a:r>
            <a:r>
              <a:rPr lang="it-IT" sz="2400" b="1" dirty="0" smtClean="0"/>
              <a:t>]); </a:t>
            </a:r>
            <a:endParaRPr lang="it-IT" sz="2400" dirty="0"/>
          </a:p>
          <a:p>
            <a:r>
              <a:rPr lang="it-IT" sz="2400" b="1" dirty="0"/>
              <a:t>@*/</a:t>
            </a:r>
            <a:endParaRPr lang="it-IT" sz="36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50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/*@ </a:t>
            </a:r>
            <a:r>
              <a:rPr lang="it-IT" sz="2400" b="1" dirty="0" err="1">
                <a:solidFill>
                  <a:srgbClr val="00B050"/>
                </a:solidFill>
              </a:rPr>
              <a:t>assignable</a:t>
            </a:r>
            <a:r>
              <a:rPr lang="it-IT" sz="2400" b="1" dirty="0"/>
              <a:t> </a:t>
            </a:r>
            <a:r>
              <a:rPr lang="it-IT" sz="2400" b="1" dirty="0" err="1"/>
              <a:t>highs</a:t>
            </a:r>
            <a:r>
              <a:rPr lang="it-IT" sz="2400" b="1" dirty="0"/>
              <a:t>[*];</a:t>
            </a:r>
            <a:endParaRPr lang="it-IT" sz="2400" dirty="0"/>
          </a:p>
          <a:p>
            <a:r>
              <a:rPr lang="it-IT" sz="2400" b="1" dirty="0"/>
              <a:t>@</a:t>
            </a:r>
            <a:endParaRPr lang="it-IT" sz="2400" dirty="0"/>
          </a:p>
          <a:p>
            <a:r>
              <a:rPr lang="it-IT" sz="2400" b="1" dirty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requires</a:t>
            </a:r>
            <a:r>
              <a:rPr lang="it-IT" sz="2400" b="1" dirty="0"/>
              <a:t> </a:t>
            </a:r>
            <a:endParaRPr lang="it-IT" sz="2400" b="1" dirty="0" smtClean="0"/>
          </a:p>
          <a:p>
            <a:r>
              <a:rPr lang="en-US" sz="2400" b="1" dirty="0" smtClean="0"/>
              <a:t>@     </a:t>
            </a:r>
            <a:r>
              <a:rPr lang="en-US" sz="2400" b="1" dirty="0" err="1" smtClean="0"/>
              <a:t>nums</a:t>
            </a:r>
            <a:r>
              <a:rPr lang="en-US" sz="2400" b="1" dirty="0" smtClean="0"/>
              <a:t> </a:t>
            </a:r>
            <a:r>
              <a:rPr lang="en-US" sz="2400" b="1" dirty="0"/>
              <a:t>!= null &amp;&amp; highs != null &amp;&amp; </a:t>
            </a:r>
            <a:r>
              <a:rPr lang="en-US" sz="2400" b="1" dirty="0" err="1"/>
              <a:t>highs.length</a:t>
            </a:r>
            <a:r>
              <a:rPr lang="en-US" sz="2400" b="1" dirty="0"/>
              <a:t> == n</a:t>
            </a:r>
            <a:endParaRPr lang="en-US" sz="2400" dirty="0"/>
          </a:p>
          <a:p>
            <a:r>
              <a:rPr lang="it-IT" sz="2400" b="1" dirty="0" smtClean="0"/>
              <a:t>@     </a:t>
            </a:r>
            <a:r>
              <a:rPr lang="it-IT" sz="2400" b="1" dirty="0"/>
              <a:t>&amp;&amp; </a:t>
            </a:r>
            <a:r>
              <a:rPr lang="it-IT" sz="2400" b="1" dirty="0" err="1"/>
              <a:t>nums.length</a:t>
            </a:r>
            <a:r>
              <a:rPr lang="it-IT" sz="2400" b="1" dirty="0"/>
              <a:t> &gt;= n</a:t>
            </a:r>
            <a:endParaRPr lang="it-IT" sz="2400" dirty="0"/>
          </a:p>
          <a:p>
            <a:r>
              <a:rPr lang="it-IT" sz="2400" b="1" dirty="0"/>
              <a:t>@ </a:t>
            </a:r>
            <a:r>
              <a:rPr lang="it-IT" sz="2400" b="1" dirty="0" smtClean="0"/>
              <a:t>    &amp;&amp; </a:t>
            </a:r>
            <a:r>
              <a:rPr lang="it-IT" sz="2400" b="1" dirty="0">
                <a:solidFill>
                  <a:srgbClr val="FF0000"/>
                </a:solidFill>
              </a:rPr>
              <a:t>(\</a:t>
            </a:r>
            <a:r>
              <a:rPr lang="it-IT" sz="2400" b="1" dirty="0" err="1">
                <a:solidFill>
                  <a:srgbClr val="FF0000"/>
                </a:solidFill>
              </a:rPr>
              <a:t>forall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i; 0&lt;=i&lt;nums.length-1; 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@ </a:t>
            </a:r>
            <a:r>
              <a:rPr lang="en-US" sz="2400" b="1" dirty="0" smtClean="0"/>
              <a:t>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!(\</a:t>
            </a:r>
            <a:r>
              <a:rPr lang="en-US" sz="2400" b="1" dirty="0">
                <a:solidFill>
                  <a:srgbClr val="0070C0"/>
                </a:solidFill>
              </a:rPr>
              <a:t>exists </a:t>
            </a:r>
            <a:r>
              <a:rPr lang="en-US" sz="2400" b="1" dirty="0" err="1">
                <a:solidFill>
                  <a:srgbClr val="0070C0"/>
                </a:solidFill>
              </a:rPr>
              <a:t>int</a:t>
            </a:r>
            <a:r>
              <a:rPr lang="en-US" sz="2400" b="1" dirty="0">
                <a:solidFill>
                  <a:srgbClr val="0070C0"/>
                </a:solidFill>
              </a:rPr>
              <a:t> j; </a:t>
            </a:r>
            <a:r>
              <a:rPr lang="en-US" sz="2400" b="1" dirty="0" err="1">
                <a:solidFill>
                  <a:srgbClr val="0070C0"/>
                </a:solidFill>
              </a:rPr>
              <a:t>i</a:t>
            </a:r>
            <a:r>
              <a:rPr lang="en-US" sz="2400" b="1" dirty="0">
                <a:solidFill>
                  <a:srgbClr val="0070C0"/>
                </a:solidFill>
              </a:rPr>
              <a:t>&lt;j&lt;</a:t>
            </a:r>
            <a:r>
              <a:rPr lang="en-US" sz="2400" b="1" dirty="0" err="1">
                <a:solidFill>
                  <a:srgbClr val="0070C0"/>
                </a:solidFill>
              </a:rPr>
              <a:t>nums.length</a:t>
            </a:r>
            <a:r>
              <a:rPr lang="en-US" sz="2400" b="1" dirty="0">
                <a:solidFill>
                  <a:srgbClr val="0070C0"/>
                </a:solidFill>
              </a:rPr>
              <a:t>; </a:t>
            </a:r>
            <a:r>
              <a:rPr lang="en-US" sz="2400" b="1" dirty="0" err="1">
                <a:solidFill>
                  <a:srgbClr val="0070C0"/>
                </a:solidFill>
              </a:rPr>
              <a:t>nums</a:t>
            </a:r>
            <a:r>
              <a:rPr lang="en-US" sz="2400" b="1" dirty="0">
                <a:solidFill>
                  <a:srgbClr val="0070C0"/>
                </a:solidFill>
              </a:rPr>
              <a:t>[</a:t>
            </a:r>
            <a:r>
              <a:rPr lang="en-US" sz="2400" b="1" dirty="0" err="1">
                <a:solidFill>
                  <a:srgbClr val="0070C0"/>
                </a:solidFill>
              </a:rPr>
              <a:t>i</a:t>
            </a:r>
            <a:r>
              <a:rPr lang="en-US" sz="2400" b="1" dirty="0">
                <a:solidFill>
                  <a:srgbClr val="0070C0"/>
                </a:solidFill>
              </a:rPr>
              <a:t>] == </a:t>
            </a:r>
            <a:r>
              <a:rPr lang="en-US" sz="2400" b="1" dirty="0" err="1">
                <a:solidFill>
                  <a:srgbClr val="0070C0"/>
                </a:solidFill>
              </a:rPr>
              <a:t>nums</a:t>
            </a:r>
            <a:r>
              <a:rPr lang="en-US" sz="2400" b="1" dirty="0">
                <a:solidFill>
                  <a:srgbClr val="0070C0"/>
                </a:solidFill>
              </a:rPr>
              <a:t>[j])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b="1" dirty="0"/>
              <a:t>;</a:t>
            </a:r>
            <a:endParaRPr lang="en-US" sz="2400" dirty="0"/>
          </a:p>
          <a:p>
            <a:r>
              <a:rPr lang="it-IT" sz="2400" b="1" dirty="0" smtClean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ensures</a:t>
            </a:r>
            <a:r>
              <a:rPr lang="it-IT" sz="2400" b="1" dirty="0"/>
              <a:t> </a:t>
            </a:r>
            <a:endParaRPr lang="it-IT" sz="2400" dirty="0"/>
          </a:p>
          <a:p>
            <a:r>
              <a:rPr lang="it-IT" sz="2400" b="1" dirty="0"/>
              <a:t>@   </a:t>
            </a:r>
            <a:r>
              <a:rPr lang="it-IT" sz="2400" b="1" dirty="0">
                <a:solidFill>
                  <a:srgbClr val="FF0000"/>
                </a:solidFill>
              </a:rPr>
              <a:t>(\</a:t>
            </a:r>
            <a:r>
              <a:rPr lang="it-IT" sz="2400" b="1" dirty="0" err="1">
                <a:solidFill>
                  <a:srgbClr val="FF0000"/>
                </a:solidFill>
              </a:rPr>
              <a:t>forall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i; 0&lt;=i&lt;n</a:t>
            </a:r>
            <a:r>
              <a:rPr lang="it-IT" sz="24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@          (\</a:t>
            </a:r>
            <a:r>
              <a:rPr lang="it-IT" sz="2400" b="1" dirty="0" err="1">
                <a:solidFill>
                  <a:srgbClr val="FF0000"/>
                </a:solidFill>
              </a:rPr>
              <a:t>exists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j; 0&lt;=j&lt;</a:t>
            </a:r>
            <a:r>
              <a:rPr lang="it-IT" sz="2400" b="1" dirty="0" err="1">
                <a:solidFill>
                  <a:srgbClr val="FF0000"/>
                </a:solidFill>
              </a:rPr>
              <a:t>nums.length</a:t>
            </a:r>
            <a:r>
              <a:rPr lang="it-IT" sz="2400" b="1" dirty="0">
                <a:solidFill>
                  <a:srgbClr val="FF0000"/>
                </a:solidFill>
              </a:rPr>
              <a:t>; </a:t>
            </a:r>
            <a:r>
              <a:rPr lang="it-IT" sz="2400" b="1" dirty="0" err="1">
                <a:solidFill>
                  <a:srgbClr val="FF0000"/>
                </a:solidFill>
              </a:rPr>
              <a:t>highs</a:t>
            </a:r>
            <a:r>
              <a:rPr lang="it-IT" sz="2400" b="1" dirty="0">
                <a:solidFill>
                  <a:srgbClr val="FF0000"/>
                </a:solidFill>
              </a:rPr>
              <a:t>[i] == </a:t>
            </a:r>
            <a:r>
              <a:rPr lang="it-IT" sz="2400" b="1" dirty="0" err="1">
                <a:solidFill>
                  <a:srgbClr val="FF0000"/>
                </a:solidFill>
              </a:rPr>
              <a:t>nums</a:t>
            </a:r>
            <a:r>
              <a:rPr lang="it-IT" sz="2400" b="1" dirty="0">
                <a:solidFill>
                  <a:srgbClr val="FF0000"/>
                </a:solidFill>
              </a:rPr>
              <a:t>[j])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/>
              <a:t>@    </a:t>
            </a:r>
            <a:r>
              <a:rPr lang="it-IT" sz="2400" b="1" dirty="0" smtClean="0">
                <a:solidFill>
                  <a:srgbClr val="FF0000"/>
                </a:solidFill>
              </a:rPr>
              <a:t>&amp;&amp; </a:t>
            </a:r>
            <a:r>
              <a:rPr lang="it-IT" sz="2400" b="1" dirty="0">
                <a:solidFill>
                  <a:srgbClr val="FF0000"/>
                </a:solidFill>
              </a:rPr>
              <a:t>(\</a:t>
            </a:r>
            <a:r>
              <a:rPr lang="it-IT" sz="2400" b="1" dirty="0" err="1">
                <a:solidFill>
                  <a:srgbClr val="FF0000"/>
                </a:solidFill>
              </a:rPr>
              <a:t>numof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k; 0&lt;=k&lt;</a:t>
            </a:r>
            <a:r>
              <a:rPr lang="it-IT" sz="2400" b="1" dirty="0" err="1">
                <a:solidFill>
                  <a:srgbClr val="FF0000"/>
                </a:solidFill>
              </a:rPr>
              <a:t>nums.length</a:t>
            </a:r>
            <a:r>
              <a:rPr lang="it-IT" sz="2400" b="1" dirty="0">
                <a:solidFill>
                  <a:srgbClr val="FF0000"/>
                </a:solidFill>
              </a:rPr>
              <a:t>; </a:t>
            </a:r>
            <a:r>
              <a:rPr lang="it-IT" sz="2400" b="1" dirty="0" err="1">
                <a:solidFill>
                  <a:srgbClr val="FF0000"/>
                </a:solidFill>
              </a:rPr>
              <a:t>nums</a:t>
            </a:r>
            <a:r>
              <a:rPr lang="it-IT" sz="2400" b="1" dirty="0">
                <a:solidFill>
                  <a:srgbClr val="FF0000"/>
                </a:solidFill>
              </a:rPr>
              <a:t>[k] &gt; </a:t>
            </a:r>
            <a:r>
              <a:rPr lang="it-IT" sz="2400" b="1" dirty="0" err="1">
                <a:solidFill>
                  <a:srgbClr val="FF0000"/>
                </a:solidFill>
              </a:rPr>
              <a:t>highs</a:t>
            </a:r>
            <a:r>
              <a:rPr lang="it-IT" sz="2400" b="1" dirty="0">
                <a:solidFill>
                  <a:srgbClr val="FF0000"/>
                </a:solidFill>
              </a:rPr>
              <a:t>[i]) == i</a:t>
            </a:r>
            <a:r>
              <a:rPr lang="it-IT" sz="2400" b="1" dirty="0" smtClean="0">
                <a:solidFill>
                  <a:srgbClr val="FF0000"/>
                </a:solidFill>
              </a:rPr>
              <a:t>) );</a:t>
            </a:r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/>
              <a:t>@ </a:t>
            </a:r>
            <a:r>
              <a:rPr lang="it-IT" sz="2400" b="1" dirty="0" smtClean="0"/>
              <a:t>  &amp;&amp; </a:t>
            </a:r>
            <a:r>
              <a:rPr lang="it-IT" sz="2400" b="1" dirty="0"/>
              <a:t>(\</a:t>
            </a:r>
            <a:r>
              <a:rPr lang="it-IT" sz="2400" b="1" dirty="0" err="1"/>
              <a:t>forall</a:t>
            </a:r>
            <a:r>
              <a:rPr lang="it-IT" sz="2400" b="1" dirty="0"/>
              <a:t> </a:t>
            </a:r>
            <a:r>
              <a:rPr lang="it-IT" sz="2400" b="1" dirty="0" err="1"/>
              <a:t>int</a:t>
            </a:r>
            <a:r>
              <a:rPr lang="it-IT" sz="2400" b="1" dirty="0"/>
              <a:t> i; 0&lt;=i&lt;n-1; </a:t>
            </a:r>
            <a:r>
              <a:rPr lang="it-IT" sz="2400" b="1" dirty="0" err="1"/>
              <a:t>highs</a:t>
            </a:r>
            <a:r>
              <a:rPr lang="it-IT" sz="2400" b="1" dirty="0"/>
              <a:t>[i]&gt;=</a:t>
            </a:r>
            <a:r>
              <a:rPr lang="it-IT" sz="2400" b="1" dirty="0" err="1"/>
              <a:t>highs</a:t>
            </a:r>
            <a:r>
              <a:rPr lang="it-IT" sz="2400" b="1" dirty="0"/>
              <a:t>[i+1</a:t>
            </a:r>
            <a:r>
              <a:rPr lang="it-IT" sz="2400" b="1" dirty="0" smtClean="0"/>
              <a:t>])</a:t>
            </a:r>
            <a:r>
              <a:rPr lang="it-IT" sz="2000" b="1" dirty="0" smtClean="0"/>
              <a:t>;</a:t>
            </a:r>
            <a:r>
              <a:rPr lang="it-IT" sz="2400" b="1" dirty="0" smtClean="0"/>
              <a:t> </a:t>
            </a:r>
            <a:endParaRPr lang="it-IT" sz="2400" dirty="0"/>
          </a:p>
          <a:p>
            <a:r>
              <a:rPr lang="it-IT" sz="2400" b="1" dirty="0"/>
              <a:t>@*/</a:t>
            </a:r>
            <a:endParaRPr lang="it-IT" sz="36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09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public 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 smtClean="0"/>
              <a:t>boolean</a:t>
            </a:r>
            <a:r>
              <a:rPr lang="it-IT" b="1" dirty="0" smtClean="0"/>
              <a:t> </a:t>
            </a:r>
            <a:r>
              <a:rPr lang="it-IT" b="1" dirty="0" err="1" smtClean="0"/>
              <a:t>isPermutation</a:t>
            </a:r>
            <a:r>
              <a:rPr lang="it-IT" b="1" dirty="0" smtClean="0"/>
              <a:t>(</a:t>
            </a:r>
            <a:r>
              <a:rPr lang="it-IT" b="1" dirty="0" err="1" smtClean="0"/>
              <a:t>int</a:t>
            </a:r>
            <a:r>
              <a:rPr lang="it-IT" b="1" dirty="0" smtClean="0"/>
              <a:t> x[], </a:t>
            </a:r>
            <a:r>
              <a:rPr lang="it-IT" b="1" dirty="0" err="1" smtClean="0"/>
              <a:t>int</a:t>
            </a:r>
            <a:r>
              <a:rPr lang="it-IT" b="1" dirty="0" smtClean="0"/>
              <a:t> y[])</a:t>
            </a:r>
          </a:p>
          <a:p>
            <a:r>
              <a:rPr lang="it-IT" dirty="0"/>
              <a:t>True se y è una permutazione di x, false altrimenti</a:t>
            </a:r>
          </a:p>
          <a:p>
            <a:r>
              <a:rPr lang="it-IT" dirty="0" smtClean="0"/>
              <a:t>Sotto </a:t>
            </a:r>
            <a:r>
              <a:rPr lang="it-IT" dirty="0"/>
              <a:t>l’ipotesi di assenza di duplicati nei due array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72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 </a:t>
            </a:r>
            <a:r>
              <a:rPr lang="it-IT" sz="2800" b="1" dirty="0" err="1"/>
              <a:t>requires</a:t>
            </a:r>
            <a:r>
              <a:rPr lang="it-IT" sz="2800" b="1" dirty="0"/>
              <a:t> </a:t>
            </a:r>
            <a:r>
              <a:rPr lang="it-IT" sz="2800" b="1" dirty="0" smtClean="0"/>
              <a:t>x </a:t>
            </a:r>
            <a:r>
              <a:rPr lang="it-IT" sz="2800" b="1" dirty="0"/>
              <a:t>!= </a:t>
            </a:r>
            <a:r>
              <a:rPr lang="it-IT" sz="2800" b="1" dirty="0" err="1"/>
              <a:t>null</a:t>
            </a:r>
            <a:r>
              <a:rPr lang="it-IT" sz="2800" b="1" dirty="0"/>
              <a:t> &amp;&amp; y != </a:t>
            </a:r>
            <a:r>
              <a:rPr lang="it-IT" sz="2800" b="1" dirty="0" err="1"/>
              <a:t>null</a:t>
            </a:r>
            <a:r>
              <a:rPr lang="it-IT" sz="2800" b="1" dirty="0"/>
              <a:t>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>
                <a:solidFill>
                  <a:srgbClr val="FF0000"/>
                </a:solidFill>
              </a:rPr>
              <a:t> -1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sz="2800" b="1" dirty="0" smtClean="0"/>
              <a:t>@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</a:t>
            </a:r>
            <a:r>
              <a:rPr lang="it-IT" sz="2800" b="1" dirty="0" smtClean="0">
                <a:solidFill>
                  <a:srgbClr val="0070C0"/>
                </a:solidFill>
              </a:rPr>
              <a:t>&lt; </a:t>
            </a:r>
            <a:r>
              <a:rPr lang="it-IT" sz="2800" b="1" dirty="0">
                <a:solidFill>
                  <a:srgbClr val="0070C0"/>
                </a:solidFill>
              </a:rPr>
              <a:t>j &lt; 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x[i] != x[j])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&amp;&amp; (* </a:t>
            </a:r>
            <a:r>
              <a:rPr lang="it-IT" sz="2800" b="1" dirty="0" err="1"/>
              <a:t>same</a:t>
            </a:r>
            <a:r>
              <a:rPr lang="it-IT" sz="2800" b="1" dirty="0"/>
              <a:t> for y </a:t>
            </a:r>
            <a:r>
              <a:rPr lang="it-IT" sz="2800" b="1" dirty="0" smtClean="0"/>
              <a:t>*);</a:t>
            </a:r>
          </a:p>
          <a:p>
            <a:r>
              <a:rPr lang="it-IT" sz="2800" b="1" dirty="0" smtClean="0"/>
              <a:t>@</a:t>
            </a:r>
          </a:p>
          <a:p>
            <a:r>
              <a:rPr lang="it-IT" sz="2800" b="1" dirty="0" smtClean="0"/>
              <a:t>@ 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r>
              <a:rPr lang="it-IT" sz="2800" b="1" dirty="0" smtClean="0"/>
              <a:t>(\</a:t>
            </a:r>
            <a:r>
              <a:rPr lang="it-IT" sz="2800" b="1" dirty="0" err="1"/>
              <a:t>result</a:t>
            </a:r>
            <a:r>
              <a:rPr lang="it-IT" sz="2800" b="1" dirty="0"/>
              <a:t> == </a:t>
            </a:r>
            <a:r>
              <a:rPr lang="it-IT" sz="2800" b="1" dirty="0" err="1"/>
              <a:t>true</a:t>
            </a:r>
            <a:r>
              <a:rPr lang="it-IT" sz="2800" b="1" dirty="0"/>
              <a:t>) &lt;==&gt; </a:t>
            </a:r>
            <a:r>
              <a:rPr lang="it-IT" sz="2800" b="1" dirty="0" smtClean="0"/>
              <a:t>(</a:t>
            </a:r>
            <a:r>
              <a:rPr lang="it-IT" sz="2800" b="1" dirty="0" err="1"/>
              <a:t>x.length</a:t>
            </a:r>
            <a:r>
              <a:rPr lang="it-IT" sz="2800" b="1" dirty="0"/>
              <a:t> == </a:t>
            </a:r>
            <a:r>
              <a:rPr lang="it-IT" sz="2800" b="1" dirty="0" err="1"/>
              <a:t>y.length</a:t>
            </a:r>
            <a:r>
              <a:rPr lang="it-IT" sz="2800" b="1" dirty="0"/>
              <a:t>)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  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sz="2800" b="1" dirty="0" smtClean="0"/>
              <a:t>@     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0 &lt;= j &lt; </a:t>
            </a:r>
            <a:r>
              <a:rPr lang="it-IT" sz="2800" b="1" dirty="0" err="1">
                <a:solidFill>
                  <a:srgbClr val="0070C0"/>
                </a:solidFill>
              </a:rPr>
              <a:t>y.length</a:t>
            </a:r>
            <a:r>
              <a:rPr lang="it-IT" sz="2800" b="1" dirty="0">
                <a:solidFill>
                  <a:srgbClr val="0070C0"/>
                </a:solidFill>
              </a:rPr>
              <a:t>; x[i] == y[j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boolean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isPermutation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x[],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y[])</a:t>
            </a:r>
            <a:endParaRPr lang="it-IT" sz="40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59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7bis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public 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 smtClean="0"/>
              <a:t>boolean</a:t>
            </a:r>
            <a:r>
              <a:rPr lang="it-IT" b="1" dirty="0" smtClean="0"/>
              <a:t> </a:t>
            </a:r>
            <a:r>
              <a:rPr lang="it-IT" b="1" dirty="0" err="1" smtClean="0"/>
              <a:t>isPermutation</a:t>
            </a:r>
            <a:r>
              <a:rPr lang="it-IT" b="1" dirty="0" smtClean="0"/>
              <a:t>(</a:t>
            </a:r>
            <a:r>
              <a:rPr lang="it-IT" b="1" dirty="0" err="1" smtClean="0"/>
              <a:t>int</a:t>
            </a:r>
            <a:r>
              <a:rPr lang="it-IT" b="1" dirty="0" smtClean="0"/>
              <a:t> x[], </a:t>
            </a:r>
            <a:r>
              <a:rPr lang="it-IT" b="1" dirty="0" err="1" smtClean="0"/>
              <a:t>int</a:t>
            </a:r>
            <a:r>
              <a:rPr lang="it-IT" b="1" dirty="0" smtClean="0"/>
              <a:t> y[])</a:t>
            </a:r>
          </a:p>
          <a:p>
            <a:r>
              <a:rPr lang="it-IT" dirty="0"/>
              <a:t>True se y è una permutazione di x, false altrimenti</a:t>
            </a:r>
          </a:p>
          <a:p>
            <a:r>
              <a:rPr lang="it-IT" dirty="0"/>
              <a:t>Rimuovere l’ipotesi di assenza di duplicati nei due array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83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/*@ </a:t>
            </a:r>
            <a:r>
              <a:rPr lang="it-IT" sz="2400" b="1" dirty="0" err="1">
                <a:solidFill>
                  <a:srgbClr val="00B050"/>
                </a:solidFill>
              </a:rPr>
              <a:t>requires</a:t>
            </a:r>
            <a:r>
              <a:rPr lang="it-IT" sz="2400" b="1" dirty="0"/>
              <a:t> </a:t>
            </a:r>
            <a:endParaRPr lang="it-IT" sz="2400" dirty="0"/>
          </a:p>
          <a:p>
            <a:r>
              <a:rPr lang="it-IT" sz="2400" b="1" dirty="0"/>
              <a:t>@ x != </a:t>
            </a:r>
            <a:r>
              <a:rPr lang="it-IT" sz="2400" b="1" dirty="0" err="1"/>
              <a:t>null</a:t>
            </a:r>
            <a:r>
              <a:rPr lang="it-IT" sz="2400" b="1" dirty="0"/>
              <a:t> &amp;&amp; y != </a:t>
            </a:r>
            <a:r>
              <a:rPr lang="it-IT" sz="2400" b="1" dirty="0" err="1"/>
              <a:t>null</a:t>
            </a:r>
            <a:r>
              <a:rPr lang="it-IT" sz="2400" b="1" dirty="0" smtClean="0"/>
              <a:t>;</a:t>
            </a:r>
          </a:p>
          <a:p>
            <a:r>
              <a:rPr lang="it-IT" sz="2400" b="1" dirty="0" smtClean="0"/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ensures</a:t>
            </a:r>
            <a:r>
              <a:rPr lang="it-IT" sz="2400" b="1" dirty="0"/>
              <a:t> </a:t>
            </a:r>
            <a:endParaRPr lang="it-IT" sz="2400" dirty="0"/>
          </a:p>
          <a:p>
            <a:r>
              <a:rPr lang="it-IT" sz="2400" b="1" dirty="0"/>
              <a:t>@(\</a:t>
            </a:r>
            <a:r>
              <a:rPr lang="it-IT" sz="2400" b="1" dirty="0" err="1"/>
              <a:t>result</a:t>
            </a:r>
            <a:r>
              <a:rPr lang="it-IT" sz="2400" b="1" dirty="0"/>
              <a:t> == </a:t>
            </a:r>
            <a:r>
              <a:rPr lang="it-IT" sz="2400" b="1" dirty="0" err="1"/>
              <a:t>true</a:t>
            </a:r>
            <a:r>
              <a:rPr lang="it-IT" sz="2400" b="1" dirty="0"/>
              <a:t>) </a:t>
            </a:r>
            <a:r>
              <a:rPr lang="it-IT" sz="2400" b="1" dirty="0" smtClean="0"/>
              <a:t>&lt;==&gt; (</a:t>
            </a:r>
            <a:r>
              <a:rPr lang="it-IT" sz="2400" b="1" dirty="0" err="1"/>
              <a:t>x.length</a:t>
            </a:r>
            <a:r>
              <a:rPr lang="it-IT" sz="2400" b="1"/>
              <a:t> </a:t>
            </a:r>
            <a:r>
              <a:rPr lang="it-IT" sz="2400" b="1" smtClean="0"/>
              <a:t>== </a:t>
            </a:r>
            <a:r>
              <a:rPr lang="it-IT" sz="2400" b="1" dirty="0" err="1"/>
              <a:t>y.length</a:t>
            </a:r>
            <a:r>
              <a:rPr lang="it-IT" sz="2400" b="1" dirty="0"/>
              <a:t>) &amp;&amp;</a:t>
            </a:r>
            <a:endParaRPr lang="it-IT" sz="2400" dirty="0"/>
          </a:p>
          <a:p>
            <a:r>
              <a:rPr lang="nn-NO" sz="2400" b="1" dirty="0"/>
              <a:t>@</a:t>
            </a:r>
            <a:r>
              <a:rPr lang="nn-NO" sz="2400" b="1" dirty="0">
                <a:solidFill>
                  <a:srgbClr val="FF0000"/>
                </a:solidFill>
              </a:rPr>
              <a:t>(\forall int i; 0 &lt;= i &lt; x.length;</a:t>
            </a:r>
            <a:endParaRPr lang="nn-NO" sz="2400" dirty="0">
              <a:solidFill>
                <a:srgbClr val="FF0000"/>
              </a:solidFill>
            </a:endParaRPr>
          </a:p>
          <a:p>
            <a:r>
              <a:rPr lang="nb-NO" sz="2400" b="1" dirty="0" smtClean="0"/>
              <a:t>@    </a:t>
            </a:r>
            <a:r>
              <a:rPr lang="nb-NO" sz="2400" b="1" dirty="0" smtClean="0">
                <a:solidFill>
                  <a:srgbClr val="0070C0"/>
                </a:solidFill>
              </a:rPr>
              <a:t>(\</a:t>
            </a:r>
            <a:r>
              <a:rPr lang="nb-NO" sz="2400" b="1" dirty="0">
                <a:solidFill>
                  <a:srgbClr val="0070C0"/>
                </a:solidFill>
              </a:rPr>
              <a:t>numof int j; 0 &lt;= j &lt; x.length; x[i] == x[j])) </a:t>
            </a:r>
            <a:endParaRPr lang="nb-NO" sz="2400" dirty="0">
              <a:solidFill>
                <a:srgbClr val="0070C0"/>
              </a:solidFill>
            </a:endParaRPr>
          </a:p>
          <a:p>
            <a:r>
              <a:rPr lang="it-IT" sz="2400" b="1" dirty="0" smtClean="0"/>
              <a:t>@</a:t>
            </a:r>
            <a:r>
              <a:rPr lang="it-IT" sz="2400" b="1" dirty="0" smtClean="0">
                <a:solidFill>
                  <a:srgbClr val="0070C0"/>
                </a:solidFill>
              </a:rPr>
              <a:t>         ==</a:t>
            </a:r>
          </a:p>
          <a:p>
            <a:r>
              <a:rPr lang="it-IT" sz="2400" b="1" dirty="0" smtClean="0"/>
              <a:t>@</a:t>
            </a:r>
            <a:r>
              <a:rPr lang="it-IT" sz="2400" b="1" dirty="0" smtClean="0">
                <a:solidFill>
                  <a:srgbClr val="0070C0"/>
                </a:solidFill>
              </a:rPr>
              <a:t>    </a:t>
            </a:r>
            <a:r>
              <a:rPr lang="it-IT" sz="2400" b="1" dirty="0">
                <a:solidFill>
                  <a:srgbClr val="0070C0"/>
                </a:solidFill>
              </a:rPr>
              <a:t>(\</a:t>
            </a:r>
            <a:r>
              <a:rPr lang="it-IT" sz="2400" b="1" dirty="0" err="1">
                <a:solidFill>
                  <a:srgbClr val="0070C0"/>
                </a:solidFill>
              </a:rPr>
              <a:t>numof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b="1" dirty="0" err="1">
                <a:solidFill>
                  <a:srgbClr val="0070C0"/>
                </a:solidFill>
              </a:rPr>
              <a:t>int</a:t>
            </a:r>
            <a:r>
              <a:rPr lang="it-IT" sz="2400" b="1" dirty="0">
                <a:solidFill>
                  <a:srgbClr val="0070C0"/>
                </a:solidFill>
              </a:rPr>
              <a:t> k; 0 &lt;= k &lt; </a:t>
            </a:r>
            <a:r>
              <a:rPr lang="it-IT" sz="2400" b="1" dirty="0" err="1">
                <a:solidFill>
                  <a:srgbClr val="0070C0"/>
                </a:solidFill>
              </a:rPr>
              <a:t>y.length</a:t>
            </a:r>
            <a:r>
              <a:rPr lang="it-IT" sz="2400" b="1" dirty="0">
                <a:solidFill>
                  <a:srgbClr val="0070C0"/>
                </a:solidFill>
              </a:rPr>
              <a:t>; x[i] == y[k])</a:t>
            </a:r>
            <a:r>
              <a:rPr lang="it-IT" sz="2400" b="1" dirty="0">
                <a:solidFill>
                  <a:srgbClr val="FF0000"/>
                </a:solidFill>
              </a:rPr>
              <a:t>)</a:t>
            </a:r>
            <a:r>
              <a:rPr lang="it-IT" sz="2400" b="1" dirty="0"/>
              <a:t>;</a:t>
            </a:r>
            <a:endParaRPr lang="it-IT" sz="2400" dirty="0"/>
          </a:p>
          <a:p>
            <a:r>
              <a:rPr lang="it-IT" sz="2400" b="1" dirty="0"/>
              <a:t>@*/</a:t>
            </a:r>
            <a:endParaRPr lang="it-IT" sz="2400" dirty="0"/>
          </a:p>
          <a:p>
            <a:r>
              <a:rPr lang="it-IT" sz="2400" b="1" dirty="0" smtClean="0"/>
              <a:t>public </a:t>
            </a:r>
            <a:r>
              <a:rPr lang="it-IT" sz="2400" b="1" dirty="0" err="1" smtClean="0"/>
              <a:t>static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boolean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isPermutation</a:t>
            </a:r>
            <a:r>
              <a:rPr lang="it-IT" sz="2400" b="1" dirty="0" smtClean="0"/>
              <a:t>(</a:t>
            </a:r>
            <a:r>
              <a:rPr lang="it-IT" sz="2400" b="1" dirty="0" err="1" smtClean="0"/>
              <a:t>int</a:t>
            </a:r>
            <a:r>
              <a:rPr lang="it-IT" sz="2400" b="1" dirty="0" smtClean="0"/>
              <a:t> x[], </a:t>
            </a:r>
            <a:r>
              <a:rPr lang="it-IT" sz="2400" b="1" dirty="0" err="1" smtClean="0"/>
              <a:t>int</a:t>
            </a:r>
            <a:r>
              <a:rPr lang="it-IT" sz="2400" b="1" dirty="0" smtClean="0"/>
              <a:t> y[])</a:t>
            </a:r>
            <a:endParaRPr lang="it-IT" sz="48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7bis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74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8200" y="4071080"/>
            <a:ext cx="10981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public </a:t>
            </a:r>
            <a:r>
              <a:rPr lang="it-IT" sz="2800" dirty="0" err="1" smtClean="0"/>
              <a:t>static</a:t>
            </a:r>
            <a:r>
              <a:rPr lang="it-IT" sz="2800" dirty="0" smtClean="0"/>
              <a:t> </a:t>
            </a:r>
            <a:r>
              <a:rPr lang="it-IT" sz="2800" dirty="0" err="1" smtClean="0"/>
              <a:t>boolean</a:t>
            </a:r>
            <a:r>
              <a:rPr lang="it-IT" sz="2800" dirty="0" smtClean="0"/>
              <a:t> </a:t>
            </a:r>
            <a:r>
              <a:rPr lang="it-IT" sz="2800" dirty="0" err="1" smtClean="0"/>
              <a:t>aggiungiStudente</a:t>
            </a:r>
            <a:r>
              <a:rPr lang="it-IT" sz="2800" dirty="0" smtClean="0"/>
              <a:t> (Studente s, Aula a);</a:t>
            </a:r>
          </a:p>
          <a:p>
            <a:endParaRPr lang="it-IT" sz="2800" dirty="0" smtClean="0"/>
          </a:p>
          <a:p>
            <a:r>
              <a:rPr lang="it-IT" sz="2800" dirty="0" err="1" smtClean="0"/>
              <a:t>class</a:t>
            </a:r>
            <a:r>
              <a:rPr lang="it-IT" sz="2800" dirty="0" smtClean="0"/>
              <a:t> Aula {</a:t>
            </a:r>
          </a:p>
          <a:p>
            <a:r>
              <a:rPr lang="it-IT" sz="2800" dirty="0" smtClean="0"/>
              <a:t>    public </a:t>
            </a:r>
            <a:r>
              <a:rPr lang="it-IT" sz="2800" dirty="0" err="1" smtClean="0"/>
              <a:t>boolean</a:t>
            </a:r>
            <a:r>
              <a:rPr lang="it-IT" sz="2800" dirty="0" smtClean="0"/>
              <a:t> </a:t>
            </a:r>
            <a:r>
              <a:rPr lang="it-IT" sz="2800" dirty="0" err="1" smtClean="0"/>
              <a:t>isIn</a:t>
            </a:r>
            <a:r>
              <a:rPr lang="it-IT" sz="2800" dirty="0" smtClean="0"/>
              <a:t> (Studente s) {...}</a:t>
            </a:r>
          </a:p>
          <a:p>
            <a:r>
              <a:rPr lang="it-IT" sz="2800" dirty="0" smtClean="0"/>
              <a:t>}</a:t>
            </a:r>
            <a:endParaRPr lang="it-IT" sz="28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8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</a:t>
            </a:r>
            <a:r>
              <a:rPr lang="it-IT" b="1" dirty="0" smtClean="0"/>
              <a:t>ublic </a:t>
            </a:r>
            <a:r>
              <a:rPr lang="it-IT" b="1" dirty="0" err="1" smtClean="0"/>
              <a:t>static</a:t>
            </a:r>
            <a:r>
              <a:rPr lang="it-IT" b="1" dirty="0" smtClean="0"/>
              <a:t> Set </a:t>
            </a:r>
            <a:r>
              <a:rPr lang="it-IT" b="1" dirty="0" err="1"/>
              <a:t>i</a:t>
            </a:r>
            <a:r>
              <a:rPr lang="it-IT" b="1" dirty="0" err="1" smtClean="0"/>
              <a:t>nterval</a:t>
            </a:r>
            <a:r>
              <a:rPr lang="it-IT" b="1" dirty="0" smtClean="0"/>
              <a:t>(</a:t>
            </a:r>
            <a:r>
              <a:rPr lang="it-IT" b="1" dirty="0" err="1" smtClean="0"/>
              <a:t>int</a:t>
            </a:r>
            <a:r>
              <a:rPr lang="it-IT" b="1" dirty="0" smtClean="0"/>
              <a:t>[] x, </a:t>
            </a:r>
            <a:r>
              <a:rPr lang="it-IT" b="1" dirty="0" err="1" smtClean="0"/>
              <a:t>int</a:t>
            </a:r>
            <a:r>
              <a:rPr lang="it-IT" b="1" dirty="0" smtClean="0"/>
              <a:t> a, </a:t>
            </a:r>
            <a:r>
              <a:rPr lang="it-IT" b="1" dirty="0" err="1" smtClean="0"/>
              <a:t>int</a:t>
            </a:r>
            <a:r>
              <a:rPr lang="it-IT" b="1" dirty="0" smtClean="0"/>
              <a:t> b)</a:t>
            </a:r>
            <a:endParaRPr lang="it-IT" dirty="0" smtClean="0"/>
          </a:p>
          <a:p>
            <a:r>
              <a:rPr lang="it-IT" dirty="0" smtClean="0"/>
              <a:t>Dato </a:t>
            </a:r>
            <a:r>
              <a:rPr lang="it-IT" dirty="0"/>
              <a:t>un array di valori numerici interi senza duplicati, il metodo </a:t>
            </a:r>
            <a:r>
              <a:rPr lang="it-IT" b="1" dirty="0" err="1" smtClean="0"/>
              <a:t>interval</a:t>
            </a:r>
            <a:r>
              <a:rPr lang="it-IT" b="1" dirty="0" smtClean="0"/>
              <a:t> </a:t>
            </a:r>
            <a:r>
              <a:rPr lang="it-IT" dirty="0" smtClean="0"/>
              <a:t>produce </a:t>
            </a:r>
            <a:r>
              <a:rPr lang="it-IT" dirty="0"/>
              <a:t>l’insieme di valori che ricadono all’interno dell’intervallo chiuso </a:t>
            </a:r>
            <a:r>
              <a:rPr lang="it-IT" b="1" dirty="0"/>
              <a:t>[a, b].</a:t>
            </a:r>
            <a:endParaRPr lang="it-IT" dirty="0"/>
          </a:p>
          <a:p>
            <a:r>
              <a:rPr lang="it-IT" dirty="0" smtClean="0"/>
              <a:t>Si </a:t>
            </a:r>
            <a:r>
              <a:rPr lang="it-IT" dirty="0"/>
              <a:t>supponga definito il tipo di dato astratto Set che fornisca il metodo </a:t>
            </a:r>
            <a:r>
              <a:rPr lang="it-IT" dirty="0" err="1"/>
              <a:t>boolean</a:t>
            </a:r>
            <a:r>
              <a:rPr lang="it-IT" dirty="0"/>
              <a:t> </a:t>
            </a:r>
            <a:r>
              <a:rPr lang="it-IT" b="1" dirty="0" err="1"/>
              <a:t>isIn</a:t>
            </a:r>
            <a:r>
              <a:rPr lang="it-IT" b="1" dirty="0"/>
              <a:t>(</a:t>
            </a:r>
            <a:r>
              <a:rPr lang="it-IT" b="1" dirty="0" err="1"/>
              <a:t>int</a:t>
            </a:r>
            <a:r>
              <a:rPr lang="it-IT" b="1" dirty="0"/>
              <a:t> n)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69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 </a:t>
            </a:r>
            <a:r>
              <a:rPr lang="it-IT" sz="2800" b="1" dirty="0" err="1">
                <a:solidFill>
                  <a:srgbClr val="00B050"/>
                </a:solidFill>
              </a:rPr>
              <a:t>requires</a:t>
            </a:r>
            <a:r>
              <a:rPr lang="it-IT" sz="2800" b="1" dirty="0"/>
              <a:t> </a:t>
            </a:r>
            <a:r>
              <a:rPr lang="it-IT" sz="2800" b="1" dirty="0" smtClean="0"/>
              <a:t>x </a:t>
            </a:r>
            <a:r>
              <a:rPr lang="it-IT" sz="2800" b="1" dirty="0"/>
              <a:t>!= </a:t>
            </a:r>
            <a:r>
              <a:rPr lang="it-IT" sz="2800" b="1" dirty="0" err="1"/>
              <a:t>null</a:t>
            </a:r>
            <a:r>
              <a:rPr lang="it-IT" sz="2800" b="1" dirty="0"/>
              <a:t> &amp;&amp; a &lt;= b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x.length-1;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   </a:t>
            </a:r>
            <a:r>
              <a:rPr lang="it-IT" sz="2800" b="1" dirty="0" smtClean="0">
                <a:solidFill>
                  <a:srgbClr val="0070C0"/>
                </a:solidFill>
              </a:rPr>
              <a:t>!(\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&lt; j &lt;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</a:t>
            </a:r>
            <a:r>
              <a:rPr lang="it-IT" sz="2800" b="1" dirty="0" err="1">
                <a:solidFill>
                  <a:srgbClr val="0070C0"/>
                </a:solidFill>
              </a:rPr>
              <a:t>nums</a:t>
            </a:r>
            <a:r>
              <a:rPr lang="it-IT" sz="2800" b="1" dirty="0">
                <a:solidFill>
                  <a:srgbClr val="0070C0"/>
                </a:solidFill>
              </a:rPr>
              <a:t>[i] == </a:t>
            </a:r>
            <a:r>
              <a:rPr lang="it-IT" sz="2800" b="1" dirty="0" err="1">
                <a:solidFill>
                  <a:srgbClr val="0070C0"/>
                </a:solidFill>
              </a:rPr>
              <a:t>nums</a:t>
            </a:r>
            <a:r>
              <a:rPr lang="it-IT" sz="2800" b="1" dirty="0">
                <a:solidFill>
                  <a:srgbClr val="0070C0"/>
                </a:solidFill>
              </a:rPr>
              <a:t>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/>
              <a:t> </a:t>
            </a:r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(* il risultato contiene solo numeri di x compresi tra a e b *)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SetInterval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[] x,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a,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b)</a:t>
            </a:r>
            <a:endParaRPr lang="it-IT" sz="66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85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 </a:t>
            </a:r>
            <a:r>
              <a:rPr lang="it-IT" sz="2800" b="1" dirty="0" err="1">
                <a:solidFill>
                  <a:srgbClr val="00B050"/>
                </a:solidFill>
              </a:rPr>
              <a:t>requires</a:t>
            </a:r>
            <a:r>
              <a:rPr lang="it-IT" sz="2800" b="1" dirty="0"/>
              <a:t> </a:t>
            </a:r>
            <a:r>
              <a:rPr lang="it-IT" sz="2800" b="1" dirty="0" smtClean="0"/>
              <a:t>x </a:t>
            </a:r>
            <a:r>
              <a:rPr lang="it-IT" sz="2800" b="1" dirty="0"/>
              <a:t>!= </a:t>
            </a:r>
            <a:r>
              <a:rPr lang="it-IT" sz="2800" b="1" dirty="0" err="1"/>
              <a:t>null</a:t>
            </a:r>
            <a:r>
              <a:rPr lang="it-IT" sz="2800" b="1" dirty="0"/>
              <a:t> &amp;&amp; a &lt;= b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x.length-1;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   </a:t>
            </a:r>
            <a:r>
              <a:rPr lang="it-IT" sz="2800" b="1" dirty="0" smtClean="0">
                <a:solidFill>
                  <a:srgbClr val="0070C0"/>
                </a:solidFill>
              </a:rPr>
              <a:t>!(\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&lt; j &lt;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</a:t>
            </a:r>
            <a:r>
              <a:rPr lang="it-IT" sz="2800" b="1" dirty="0" err="1">
                <a:solidFill>
                  <a:srgbClr val="0070C0"/>
                </a:solidFill>
              </a:rPr>
              <a:t>nums</a:t>
            </a:r>
            <a:r>
              <a:rPr lang="it-IT" sz="2800" b="1" dirty="0">
                <a:solidFill>
                  <a:srgbClr val="0070C0"/>
                </a:solidFill>
              </a:rPr>
              <a:t>[i] == </a:t>
            </a:r>
            <a:r>
              <a:rPr lang="it-IT" sz="2800" b="1" dirty="0" err="1">
                <a:solidFill>
                  <a:srgbClr val="0070C0"/>
                </a:solidFill>
              </a:rPr>
              <a:t>nums</a:t>
            </a:r>
            <a:r>
              <a:rPr lang="it-IT" sz="2800" b="1" dirty="0">
                <a:solidFill>
                  <a:srgbClr val="0070C0"/>
                </a:solidFill>
              </a:rPr>
              <a:t>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/>
              <a:t> </a:t>
            </a:r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(* ogni numero di x compreso tra a e b </a:t>
            </a:r>
          </a:p>
          <a:p>
            <a:r>
              <a:rPr lang="it-IT" sz="2800" b="1" dirty="0"/>
              <a:t>@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    appartiene </a:t>
            </a:r>
            <a:r>
              <a:rPr lang="it-IT" sz="2800" b="1" dirty="0">
                <a:solidFill>
                  <a:srgbClr val="FF0000"/>
                </a:solidFill>
              </a:rPr>
              <a:t>al risultato e il risultato non contiene altri numeri *)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Set </a:t>
            </a:r>
            <a:r>
              <a:rPr lang="it-IT" sz="2800" b="1" dirty="0" err="1"/>
              <a:t>i</a:t>
            </a:r>
            <a:r>
              <a:rPr lang="it-IT" sz="2800" b="1" dirty="0" err="1" smtClean="0"/>
              <a:t>nterval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[] x,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a,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b)</a:t>
            </a:r>
            <a:endParaRPr lang="it-IT" sz="66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09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80" y="1812512"/>
            <a:ext cx="116372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 </a:t>
            </a:r>
            <a:r>
              <a:rPr lang="it-IT" sz="2800" b="1" dirty="0" err="1">
                <a:solidFill>
                  <a:srgbClr val="00B050"/>
                </a:solidFill>
              </a:rPr>
              <a:t>requires</a:t>
            </a:r>
            <a:r>
              <a:rPr lang="it-IT" sz="2800" b="1" dirty="0"/>
              <a:t> </a:t>
            </a:r>
            <a:r>
              <a:rPr lang="it-IT" sz="2800" b="1" dirty="0" smtClean="0"/>
              <a:t>x </a:t>
            </a:r>
            <a:r>
              <a:rPr lang="it-IT" sz="2800" b="1" dirty="0"/>
              <a:t>!= </a:t>
            </a:r>
            <a:r>
              <a:rPr lang="it-IT" sz="2800" b="1" dirty="0" err="1"/>
              <a:t>null</a:t>
            </a:r>
            <a:r>
              <a:rPr lang="it-IT" sz="2800" b="1" dirty="0"/>
              <a:t> &amp;&amp; a &lt;= b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x.length-1;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   </a:t>
            </a:r>
            <a:r>
              <a:rPr lang="it-IT" sz="2800" b="1" dirty="0" smtClean="0">
                <a:solidFill>
                  <a:srgbClr val="0070C0"/>
                </a:solidFill>
              </a:rPr>
              <a:t>!(\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&lt; j &lt;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</a:t>
            </a:r>
            <a:r>
              <a:rPr lang="it-IT" sz="2800" b="1" dirty="0" err="1">
                <a:solidFill>
                  <a:srgbClr val="0070C0"/>
                </a:solidFill>
              </a:rPr>
              <a:t>nums</a:t>
            </a:r>
            <a:r>
              <a:rPr lang="it-IT" sz="2800" b="1" dirty="0">
                <a:solidFill>
                  <a:srgbClr val="0070C0"/>
                </a:solidFill>
              </a:rPr>
              <a:t>[i] == </a:t>
            </a:r>
            <a:r>
              <a:rPr lang="it-IT" sz="2800" b="1" dirty="0" err="1">
                <a:solidFill>
                  <a:srgbClr val="0070C0"/>
                </a:solidFill>
              </a:rPr>
              <a:t>nums</a:t>
            </a:r>
            <a:r>
              <a:rPr lang="it-IT" sz="2800" b="1" dirty="0">
                <a:solidFill>
                  <a:srgbClr val="0070C0"/>
                </a:solidFill>
              </a:rPr>
              <a:t>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/>
              <a:t> </a:t>
            </a:r>
          </a:p>
          <a:p>
            <a:r>
              <a:rPr lang="nn-NO" sz="2800" b="1" dirty="0"/>
              <a:t>@ </a:t>
            </a:r>
            <a:r>
              <a:rPr lang="nn-NO" sz="2800" b="1" dirty="0">
                <a:solidFill>
                  <a:srgbClr val="FF0000"/>
                </a:solidFill>
              </a:rPr>
              <a:t>(\forall int i; 0 &lt;= i &lt; x.length;</a:t>
            </a:r>
          </a:p>
          <a:p>
            <a:r>
              <a:rPr lang="nn-NO" sz="2800" b="1" dirty="0"/>
              <a:t>@      </a:t>
            </a:r>
            <a:r>
              <a:rPr lang="nn-NO" sz="2800" b="1" dirty="0">
                <a:solidFill>
                  <a:srgbClr val="0070C0"/>
                </a:solidFill>
              </a:rPr>
              <a:t>\result.isIn(x[i]) &lt;==&gt; (a &lt;= x[i] &lt;= b)</a:t>
            </a:r>
            <a:r>
              <a:rPr lang="nn-NO" sz="2800" b="1" dirty="0">
                <a:solidFill>
                  <a:srgbClr val="FF0000"/>
                </a:solidFill>
              </a:rPr>
              <a:t>)</a:t>
            </a:r>
            <a:r>
              <a:rPr lang="nn-NO" sz="2800" b="1" dirty="0"/>
              <a:t>;</a:t>
            </a:r>
          </a:p>
          <a:p>
            <a:r>
              <a:rPr lang="nn-NO" sz="2800" b="1" dirty="0"/>
              <a:t>@ </a:t>
            </a:r>
            <a:r>
              <a:rPr lang="nn-NO" sz="2800" b="1" dirty="0">
                <a:solidFill>
                  <a:srgbClr val="FF0000"/>
                </a:solidFill>
              </a:rPr>
              <a:t>(\forall int i; 0 &lt;= i &lt; </a:t>
            </a:r>
            <a:r>
              <a:rPr lang="nn-NO" sz="2800" b="1" dirty="0" smtClean="0">
                <a:solidFill>
                  <a:srgbClr val="FF0000"/>
                </a:solidFill>
              </a:rPr>
              <a:t>\result.size();</a:t>
            </a:r>
            <a:endParaRPr lang="nn-NO" sz="2800" b="1" dirty="0">
              <a:solidFill>
                <a:srgbClr val="FF0000"/>
              </a:solidFill>
            </a:endParaRPr>
          </a:p>
          <a:p>
            <a:r>
              <a:rPr lang="nn-NO" sz="2800" b="1" dirty="0"/>
              <a:t>@      </a:t>
            </a:r>
            <a:r>
              <a:rPr lang="nn-NO" sz="2800" b="1" dirty="0" smtClean="0">
                <a:solidFill>
                  <a:srgbClr val="00B050"/>
                </a:solidFill>
              </a:rPr>
              <a:t>(</a:t>
            </a:r>
            <a:r>
              <a:rPr lang="nn-NO" sz="2800" b="1" dirty="0" smtClean="0">
                <a:solidFill>
                  <a:srgbClr val="FF0000"/>
                </a:solidFill>
              </a:rPr>
              <a:t>\exists </a:t>
            </a:r>
            <a:r>
              <a:rPr lang="nn-NO" sz="2800" b="1" dirty="0">
                <a:solidFill>
                  <a:srgbClr val="FF0000"/>
                </a:solidFill>
              </a:rPr>
              <a:t>int </a:t>
            </a:r>
            <a:r>
              <a:rPr lang="nn-NO" sz="2800" b="1" dirty="0" smtClean="0">
                <a:solidFill>
                  <a:srgbClr val="FF0000"/>
                </a:solidFill>
              </a:rPr>
              <a:t>j; </a:t>
            </a:r>
            <a:r>
              <a:rPr lang="nn-NO" sz="2800" b="1" dirty="0">
                <a:solidFill>
                  <a:srgbClr val="FF0000"/>
                </a:solidFill>
              </a:rPr>
              <a:t>0 &lt;= </a:t>
            </a:r>
            <a:r>
              <a:rPr lang="nn-NO" sz="2800" b="1" dirty="0" smtClean="0">
                <a:solidFill>
                  <a:srgbClr val="FF0000"/>
                </a:solidFill>
              </a:rPr>
              <a:t>j </a:t>
            </a:r>
            <a:r>
              <a:rPr lang="nn-NO" sz="2800" b="1" dirty="0">
                <a:solidFill>
                  <a:srgbClr val="FF0000"/>
                </a:solidFill>
              </a:rPr>
              <a:t>&lt; x.length</a:t>
            </a:r>
            <a:r>
              <a:rPr lang="nn-NO" sz="28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nn-NO" sz="2800" b="1" dirty="0"/>
              <a:t>@ </a:t>
            </a:r>
            <a:r>
              <a:rPr lang="nn-NO" sz="2800" b="1" dirty="0" smtClean="0"/>
              <a:t>                     </a:t>
            </a:r>
            <a:r>
              <a:rPr lang="nn-NO" sz="2800" b="1" dirty="0" smtClean="0">
                <a:solidFill>
                  <a:srgbClr val="0070C0"/>
                </a:solidFill>
              </a:rPr>
              <a:t>\result.get(i) == x[j]</a:t>
            </a:r>
            <a:r>
              <a:rPr lang="nn-NO" sz="2800" b="1" dirty="0" smtClean="0">
                <a:solidFill>
                  <a:srgbClr val="00B050"/>
                </a:solidFill>
              </a:rPr>
              <a:t>)</a:t>
            </a:r>
            <a:r>
              <a:rPr lang="nn-NO" sz="2800" b="1" dirty="0" smtClean="0">
                <a:solidFill>
                  <a:srgbClr val="FF0000"/>
                </a:solidFill>
              </a:rPr>
              <a:t>)</a:t>
            </a:r>
            <a:r>
              <a:rPr lang="nn-NO" sz="2800" b="1" dirty="0" smtClean="0"/>
              <a:t>;</a:t>
            </a:r>
            <a:endParaRPr lang="nn-NO" sz="2800" b="1" dirty="0"/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Set </a:t>
            </a:r>
            <a:r>
              <a:rPr lang="it-IT" sz="2800" b="1" dirty="0" err="1"/>
              <a:t>i</a:t>
            </a:r>
            <a:r>
              <a:rPr lang="it-IT" sz="2800" b="1" dirty="0" err="1" smtClean="0"/>
              <a:t>nterval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[] x,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a,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b)</a:t>
            </a:r>
            <a:endParaRPr lang="it-IT" sz="6600" b="1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Specifiche totali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5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9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1868603"/>
            <a:ext cx="913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//@ requires in &gt;= 0;</a:t>
            </a:r>
          </a:p>
          <a:p>
            <a:r>
              <a:rPr lang="en-US" sz="2800" b="1" dirty="0" smtClean="0"/>
              <a:t>//@ ensures </a:t>
            </a:r>
            <a:r>
              <a:rPr lang="en-US" sz="2800" b="1" dirty="0" err="1" smtClean="0"/>
              <a:t>Math.abs</a:t>
            </a:r>
            <a:r>
              <a:rPr lang="en-US" sz="2800" b="1" dirty="0" smtClean="0"/>
              <a:t>(\result*\result - in) &lt; 0.0001;</a:t>
            </a:r>
          </a:p>
          <a:p>
            <a:r>
              <a:rPr lang="en-US" sz="2800" b="1" dirty="0" smtClean="0"/>
              <a:t>public static float </a:t>
            </a:r>
            <a:r>
              <a:rPr lang="en-US" sz="2800" b="1" dirty="0" err="1" smtClean="0"/>
              <a:t>sqrt</a:t>
            </a:r>
            <a:r>
              <a:rPr lang="en-US" sz="2800" b="1" dirty="0" smtClean="0"/>
              <a:t>(float in)</a:t>
            </a:r>
            <a:endParaRPr lang="it-IT" sz="2800" b="1" dirty="0"/>
          </a:p>
        </p:txBody>
      </p:sp>
      <p:sp>
        <p:nvSpPr>
          <p:cNvPr id="4" name="Rettangolo 3"/>
          <p:cNvSpPr/>
          <p:nvPr/>
        </p:nvSpPr>
        <p:spPr>
          <a:xfrm>
            <a:off x="838200" y="3253598"/>
            <a:ext cx="10984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E i seguenti usi:</a:t>
            </a:r>
          </a:p>
          <a:p>
            <a:r>
              <a:rPr lang="it-IT" sz="2800" dirty="0" smtClean="0"/>
              <a:t>–float zero = </a:t>
            </a:r>
            <a:r>
              <a:rPr lang="it-IT" sz="2800" dirty="0" err="1" smtClean="0"/>
              <a:t>sqrt</a:t>
            </a:r>
            <a:r>
              <a:rPr lang="it-IT" sz="2800" dirty="0" smtClean="0"/>
              <a:t>(0);</a:t>
            </a:r>
          </a:p>
          <a:p>
            <a:r>
              <a:rPr lang="it-IT" sz="2800" dirty="0" smtClean="0"/>
              <a:t>–float uno = </a:t>
            </a:r>
            <a:r>
              <a:rPr lang="it-IT" sz="2800" dirty="0" err="1" smtClean="0"/>
              <a:t>sqrt</a:t>
            </a:r>
            <a:r>
              <a:rPr lang="it-IT" sz="2800" dirty="0" smtClean="0"/>
              <a:t>(1);</a:t>
            </a:r>
          </a:p>
          <a:p>
            <a:r>
              <a:rPr lang="it-IT" sz="2800" dirty="0" smtClean="0"/>
              <a:t>–float due = </a:t>
            </a:r>
            <a:r>
              <a:rPr lang="it-IT" sz="2800" dirty="0" err="1" smtClean="0"/>
              <a:t>sqrt</a:t>
            </a:r>
            <a:r>
              <a:rPr lang="it-IT" sz="2800" dirty="0" smtClean="0"/>
              <a:t>(4);</a:t>
            </a:r>
          </a:p>
          <a:p>
            <a:r>
              <a:rPr lang="it-IT" sz="2800" dirty="0" smtClean="0"/>
              <a:t>–float tre = </a:t>
            </a:r>
            <a:r>
              <a:rPr lang="it-IT" sz="2800" dirty="0" err="1" smtClean="0"/>
              <a:t>sqrt</a:t>
            </a:r>
            <a:r>
              <a:rPr lang="it-IT" sz="2800" dirty="0" smtClean="0"/>
              <a:t>(9);</a:t>
            </a:r>
          </a:p>
          <a:p>
            <a:r>
              <a:rPr lang="it-IT" sz="2800" dirty="0" smtClean="0"/>
              <a:t>–float boh = </a:t>
            </a:r>
            <a:r>
              <a:rPr lang="it-IT" sz="2800" dirty="0" err="1" smtClean="0"/>
              <a:t>sqrt</a:t>
            </a:r>
            <a:r>
              <a:rPr lang="it-IT" sz="2800" dirty="0" smtClean="0"/>
              <a:t>(-1);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Visto che non stiamo rispettando le precondizioni, il comportamento è impredicibile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838200" y="1321356"/>
            <a:ext cx="3874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Calibri" panose="020F0502020204030204" pitchFamily="34" charset="0"/>
              </a:rPr>
              <a:t>Si consideri il metodo:</a:t>
            </a:r>
          </a:p>
        </p:txBody>
      </p:sp>
    </p:spTree>
    <p:extLst>
      <p:ext uri="{BB962C8B-B14F-4D97-AF65-F5344CB8AC3E}">
        <p14:creationId xmlns:p14="http://schemas.microsoft.com/office/powerpoint/2010/main" val="35070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9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1690688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Come possiamo creare sistemi Robusti?</a:t>
            </a:r>
          </a:p>
          <a:p>
            <a:r>
              <a:rPr lang="it-IT" sz="2800" dirty="0" smtClean="0"/>
              <a:t>Il comportamento è predicibile anche nei casi in cui i patti non sono stati rispettati</a:t>
            </a:r>
          </a:p>
          <a:p>
            <a:r>
              <a:rPr lang="it-IT" sz="2800" dirty="0" smtClean="0"/>
              <a:t>Si possono: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togliere le precondizioni</a:t>
            </a:r>
          </a:p>
          <a:p>
            <a:r>
              <a:rPr lang="it-IT" sz="2800" dirty="0" smtClean="0"/>
              <a:t>	//@ </a:t>
            </a:r>
            <a:r>
              <a:rPr lang="it-IT" sz="2800" dirty="0" err="1" smtClean="0"/>
              <a:t>requires</a:t>
            </a:r>
            <a:r>
              <a:rPr lang="it-IT" sz="2800" dirty="0" smtClean="0"/>
              <a:t> </a:t>
            </a:r>
            <a:r>
              <a:rPr lang="it-IT" sz="2800" dirty="0" err="1" smtClean="0"/>
              <a:t>true</a:t>
            </a:r>
            <a:endParaRPr lang="it-IT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evidenziare i casi problematici</a:t>
            </a:r>
          </a:p>
          <a:p>
            <a:r>
              <a:rPr lang="it-IT" sz="2800" dirty="0" smtClean="0"/>
              <a:t>	//@ </a:t>
            </a:r>
            <a:r>
              <a:rPr lang="it-IT" sz="2800" dirty="0" err="1" smtClean="0"/>
              <a:t>ensures</a:t>
            </a:r>
            <a:r>
              <a:rPr lang="it-IT" sz="2800" dirty="0" smtClean="0"/>
              <a:t> in &gt;= 0 &amp;&amp; (* altre </a:t>
            </a:r>
            <a:r>
              <a:rPr lang="it-IT" sz="2800" dirty="0" err="1" smtClean="0"/>
              <a:t>postcondizioni</a:t>
            </a:r>
            <a:r>
              <a:rPr lang="it-IT" sz="2800" dirty="0" smtClean="0"/>
              <a:t> *)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sollevando le opportune eccezioni</a:t>
            </a:r>
          </a:p>
          <a:p>
            <a:r>
              <a:rPr lang="it-IT" sz="2800" dirty="0" smtClean="0"/>
              <a:t>	//@ </a:t>
            </a:r>
            <a:r>
              <a:rPr lang="it-IT" sz="2800" dirty="0" err="1" smtClean="0"/>
              <a:t>signals</a:t>
            </a:r>
            <a:r>
              <a:rPr lang="it-IT" sz="2800" dirty="0" smtClean="0"/>
              <a:t> (</a:t>
            </a:r>
            <a:r>
              <a:rPr lang="it-IT" sz="2800" dirty="0" err="1" smtClean="0"/>
              <a:t>NegativeException</a:t>
            </a:r>
            <a:r>
              <a:rPr lang="it-IT" sz="2800" dirty="0" smtClean="0"/>
              <a:t> e) in &lt; 0;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360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9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1690688"/>
            <a:ext cx="102900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Specifica con </a:t>
            </a:r>
            <a:r>
              <a:rPr lang="it-IT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pre</a:t>
            </a:r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e post </a:t>
            </a:r>
            <a:r>
              <a:rPr lang="it-IT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condizioni</a:t>
            </a:r>
          </a:p>
          <a:p>
            <a:r>
              <a:rPr lang="it-IT" sz="2400" b="1" dirty="0"/>
              <a:t>//@ </a:t>
            </a:r>
            <a:r>
              <a:rPr lang="it-IT" sz="2400" b="1" dirty="0" err="1"/>
              <a:t>requires</a:t>
            </a:r>
            <a:r>
              <a:rPr lang="it-IT" sz="2400" b="1" dirty="0"/>
              <a:t> in &gt;= 0;</a:t>
            </a:r>
            <a:endParaRPr lang="it-IT" sz="2400" dirty="0"/>
          </a:p>
          <a:p>
            <a:r>
              <a:rPr lang="en-US" sz="2400" b="1" dirty="0"/>
              <a:t>//@ ensures </a:t>
            </a:r>
            <a:r>
              <a:rPr lang="en-US" sz="2400" b="1" dirty="0" err="1"/>
              <a:t>Math.abs</a:t>
            </a:r>
            <a:r>
              <a:rPr lang="en-US" sz="2400" b="1" dirty="0"/>
              <a:t>(\result*\result-in)&lt;0.0001;</a:t>
            </a:r>
            <a:endParaRPr lang="en-US" sz="2400" dirty="0"/>
          </a:p>
          <a:p>
            <a:r>
              <a:rPr lang="it-IT" sz="2400" b="1" dirty="0"/>
              <a:t>p</a:t>
            </a:r>
            <a:r>
              <a:rPr lang="it-IT" sz="2400" b="1" dirty="0" smtClean="0"/>
              <a:t>ublic </a:t>
            </a:r>
            <a:r>
              <a:rPr lang="it-IT" sz="2400" b="1" dirty="0" err="1" smtClean="0"/>
              <a:t>static</a:t>
            </a:r>
            <a:r>
              <a:rPr lang="it-IT" sz="2400" b="1" dirty="0" smtClean="0"/>
              <a:t> float </a:t>
            </a:r>
            <a:r>
              <a:rPr lang="it-IT" sz="2400" b="1" dirty="0" err="1" smtClean="0"/>
              <a:t>sqrt</a:t>
            </a:r>
            <a:r>
              <a:rPr lang="it-IT" sz="2400" b="1" dirty="0" smtClean="0"/>
              <a:t>(float in)</a:t>
            </a:r>
          </a:p>
          <a:p>
            <a:endParaRPr lang="it-IT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Specifica totale</a:t>
            </a:r>
          </a:p>
          <a:p>
            <a:r>
              <a:rPr lang="en-US" sz="2400" b="1" dirty="0"/>
              <a:t>//@ requires true</a:t>
            </a:r>
            <a:r>
              <a:rPr lang="en-US" sz="2400" b="1" dirty="0" smtClean="0"/>
              <a:t>;</a:t>
            </a:r>
          </a:p>
          <a:p>
            <a:r>
              <a:rPr lang="en-US" sz="2400" b="1" dirty="0" smtClean="0"/>
              <a:t>//@ </a:t>
            </a:r>
            <a:r>
              <a:rPr lang="en-US" sz="2400" b="1" dirty="0"/>
              <a:t>ensures in &gt;= 0 &amp;&amp; </a:t>
            </a:r>
            <a:r>
              <a:rPr lang="en-US" sz="2400" b="1" dirty="0" err="1"/>
              <a:t>Math.abs</a:t>
            </a:r>
            <a:r>
              <a:rPr lang="en-US" sz="2400" b="1" dirty="0"/>
              <a:t>(\result*\result-in)&lt;0.0001</a:t>
            </a:r>
            <a:r>
              <a:rPr lang="en-US" sz="2400" b="1" dirty="0" smtClean="0"/>
              <a:t>;</a:t>
            </a:r>
          </a:p>
          <a:p>
            <a:r>
              <a:rPr lang="en-US" sz="2400" b="1" dirty="0" smtClean="0"/>
              <a:t>//@ signals(</a:t>
            </a:r>
            <a:r>
              <a:rPr lang="en-US" sz="2400" b="1" dirty="0" err="1" smtClean="0"/>
              <a:t>NegativeException</a:t>
            </a:r>
            <a:r>
              <a:rPr lang="en-US" sz="2400" b="1" dirty="0" smtClean="0"/>
              <a:t> ne</a:t>
            </a:r>
            <a:r>
              <a:rPr lang="en-US" sz="2400" b="1" dirty="0"/>
              <a:t>) in &lt; 0</a:t>
            </a:r>
            <a:r>
              <a:rPr lang="en-US" sz="2400" b="1" dirty="0" smtClean="0"/>
              <a:t>;</a:t>
            </a:r>
          </a:p>
          <a:p>
            <a:r>
              <a:rPr lang="en-US" sz="2400" b="1" dirty="0"/>
              <a:t>p</a:t>
            </a:r>
            <a:r>
              <a:rPr lang="en-US" sz="2400" b="1" dirty="0" smtClean="0"/>
              <a:t>ublic static float </a:t>
            </a:r>
            <a:r>
              <a:rPr lang="en-US" sz="2400" b="1" dirty="0" err="1" smtClean="0"/>
              <a:t>sqrt</a:t>
            </a:r>
            <a:r>
              <a:rPr lang="en-US" sz="2400" b="1" dirty="0" smtClean="0"/>
              <a:t>(float in)</a:t>
            </a:r>
            <a:endParaRPr lang="it-IT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Rendere specifiche totali in </a:t>
            </a:r>
            <a:r>
              <a:rPr lang="it-IT" sz="3200" dirty="0"/>
              <a:t>JML il </a:t>
            </a:r>
            <a:r>
              <a:rPr lang="it-IT" sz="3200" dirty="0" smtClean="0"/>
              <a:t>contratto che </a:t>
            </a:r>
            <a:r>
              <a:rPr lang="it-IT" sz="3200" dirty="0"/>
              <a:t>rispetti le seguenti specifiche:</a:t>
            </a:r>
          </a:p>
          <a:p>
            <a:pPr lvl="1"/>
            <a:r>
              <a:rPr lang="it-IT" sz="2800" i="1" dirty="0" err="1" smtClean="0"/>
              <a:t>times</a:t>
            </a:r>
            <a:r>
              <a:rPr lang="it-IT" sz="2800" i="1" dirty="0" smtClean="0"/>
              <a:t> </a:t>
            </a:r>
            <a:r>
              <a:rPr lang="it-IT" sz="2800" dirty="0"/>
              <a:t>non nullo</a:t>
            </a:r>
          </a:p>
          <a:p>
            <a:pPr lvl="1"/>
            <a:r>
              <a:rPr lang="it-IT" sz="2800" i="1" dirty="0" err="1" smtClean="0"/>
              <a:t>times</a:t>
            </a:r>
            <a:r>
              <a:rPr lang="it-IT" sz="2800" i="1" dirty="0" smtClean="0"/>
              <a:t> </a:t>
            </a:r>
            <a:r>
              <a:rPr lang="it-IT" sz="2800" dirty="0"/>
              <a:t>con valori in ordine strettamente crescente</a:t>
            </a:r>
          </a:p>
          <a:p>
            <a:pPr lvl="1"/>
            <a:r>
              <a:rPr lang="it-IT" sz="2800" dirty="0" smtClean="0"/>
              <a:t>Restituisce </a:t>
            </a:r>
            <a:r>
              <a:rPr lang="it-IT" sz="2800" dirty="0"/>
              <a:t>un oggetto di tipo </a:t>
            </a:r>
            <a:r>
              <a:rPr lang="it-IT" sz="2800" i="1" dirty="0" err="1"/>
              <a:t>Interval</a:t>
            </a:r>
            <a:r>
              <a:rPr lang="it-IT" sz="2800" i="1" dirty="0"/>
              <a:t> </a:t>
            </a:r>
            <a:r>
              <a:rPr lang="it-IT" sz="2800" dirty="0"/>
              <a:t>che corrisponde a un intervallo temporale avente come estremi due punti contigui di </a:t>
            </a:r>
            <a:r>
              <a:rPr lang="it-IT" sz="2800" dirty="0" err="1"/>
              <a:t>times</a:t>
            </a:r>
            <a:r>
              <a:rPr lang="it-IT" sz="2800" dirty="0"/>
              <a:t>.</a:t>
            </a:r>
          </a:p>
          <a:p>
            <a:pPr lvl="1"/>
            <a:r>
              <a:rPr lang="it-IT" sz="2800" i="1" dirty="0" err="1" smtClean="0"/>
              <a:t>timePoint</a:t>
            </a:r>
            <a:r>
              <a:rPr lang="it-IT" sz="2800" i="1" dirty="0" smtClean="0"/>
              <a:t> </a:t>
            </a:r>
            <a:r>
              <a:rPr lang="it-IT" sz="2800" dirty="0" smtClean="0"/>
              <a:t>deve </a:t>
            </a:r>
            <a:r>
              <a:rPr lang="it-IT" sz="2800" dirty="0"/>
              <a:t>essere maggiore o uguale all’estremo minore e strettamente minore dell’estremo maggiore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5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56129" y="700169"/>
            <a:ext cx="10981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Con specifica parziale…</a:t>
            </a:r>
          </a:p>
          <a:p>
            <a:r>
              <a:rPr lang="it-IT" sz="2800" b="1" dirty="0" smtClean="0"/>
              <a:t>/*@@ </a:t>
            </a:r>
            <a:r>
              <a:rPr lang="it-IT" sz="2800" b="1" dirty="0" err="1" smtClean="0"/>
              <a:t>assignable</a:t>
            </a:r>
            <a:r>
              <a:rPr lang="it-IT" sz="2800" b="1" dirty="0" smtClean="0"/>
              <a:t> \</a:t>
            </a:r>
            <a:r>
              <a:rPr lang="it-IT" sz="2800" b="1" dirty="0" err="1" smtClean="0"/>
              <a:t>nothing</a:t>
            </a:r>
            <a:endParaRPr lang="it-IT" sz="2800" b="1" dirty="0" smtClean="0"/>
          </a:p>
          <a:p>
            <a:r>
              <a:rPr lang="it-IT" sz="2800" b="1" dirty="0" smtClean="0">
                <a:solidFill>
                  <a:srgbClr val="FF0000"/>
                </a:solidFill>
              </a:rPr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requires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times</a:t>
            </a:r>
            <a:r>
              <a:rPr lang="it-IT" sz="2800" b="1" dirty="0" smtClean="0">
                <a:solidFill>
                  <a:srgbClr val="FF0000"/>
                </a:solidFill>
              </a:rPr>
              <a:t> != </a:t>
            </a:r>
            <a:r>
              <a:rPr lang="it-IT" sz="2800" b="1" dirty="0" err="1" smtClean="0">
                <a:solidFill>
                  <a:srgbClr val="FF0000"/>
                </a:solidFill>
              </a:rPr>
              <a:t>null</a:t>
            </a:r>
            <a:r>
              <a:rPr lang="it-IT" sz="2800" b="1" dirty="0" smtClean="0">
                <a:solidFill>
                  <a:srgbClr val="FF0000"/>
                </a:solidFill>
              </a:rPr>
              <a:t> &amp;&amp; </a:t>
            </a:r>
            <a:r>
              <a:rPr lang="it-IT" sz="2800" b="1" dirty="0" err="1" smtClean="0">
                <a:solidFill>
                  <a:srgbClr val="FF0000"/>
                </a:solidFill>
              </a:rPr>
              <a:t>times.length</a:t>
            </a:r>
            <a:r>
              <a:rPr lang="it-IT" sz="2800" b="1" dirty="0" smtClean="0">
                <a:solidFill>
                  <a:srgbClr val="FF0000"/>
                </a:solidFill>
              </a:rPr>
              <a:t> &gt;= 2 &amp;&amp;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@ </a:t>
            </a:r>
            <a:r>
              <a:rPr lang="it-IT" sz="2800" b="1" dirty="0" err="1" smtClean="0">
                <a:solidFill>
                  <a:srgbClr val="FF0000"/>
                </a:solidFill>
              </a:rPr>
              <a:t>timePoint</a:t>
            </a:r>
            <a:r>
              <a:rPr lang="it-IT" sz="2800" b="1" dirty="0" smtClean="0">
                <a:solidFill>
                  <a:srgbClr val="FF0000"/>
                </a:solidFill>
              </a:rPr>
              <a:t> &gt;= </a:t>
            </a:r>
            <a:r>
              <a:rPr lang="it-IT" sz="2800" b="1" dirty="0" err="1" smtClean="0">
                <a:solidFill>
                  <a:srgbClr val="FF0000"/>
                </a:solidFill>
              </a:rPr>
              <a:t>times</a:t>
            </a:r>
            <a:r>
              <a:rPr lang="it-IT" sz="2800" b="1" dirty="0" smtClean="0">
                <a:solidFill>
                  <a:srgbClr val="FF0000"/>
                </a:solidFill>
              </a:rPr>
              <a:t>[0] &amp;&amp; </a:t>
            </a:r>
            <a:r>
              <a:rPr lang="it-IT" sz="2800" b="1" dirty="0" err="1" smtClean="0">
                <a:solidFill>
                  <a:srgbClr val="FF0000"/>
                </a:solidFill>
              </a:rPr>
              <a:t>timePoint</a:t>
            </a:r>
            <a:r>
              <a:rPr lang="it-IT" sz="2800" b="1" dirty="0" smtClean="0">
                <a:solidFill>
                  <a:srgbClr val="FF0000"/>
                </a:solidFill>
              </a:rPr>
              <a:t> &lt; </a:t>
            </a:r>
            <a:r>
              <a:rPr lang="it-IT" sz="2800" b="1" dirty="0" err="1" smtClean="0">
                <a:solidFill>
                  <a:srgbClr val="FF0000"/>
                </a:solidFill>
              </a:rPr>
              <a:t>times</a:t>
            </a:r>
            <a:r>
              <a:rPr lang="it-IT" sz="2800" b="1" dirty="0" smtClean="0">
                <a:solidFill>
                  <a:srgbClr val="FF0000"/>
                </a:solidFill>
              </a:rPr>
              <a:t>[</a:t>
            </a:r>
            <a:r>
              <a:rPr lang="it-IT" sz="2800" b="1" dirty="0" err="1" smtClean="0">
                <a:solidFill>
                  <a:srgbClr val="FF0000"/>
                </a:solidFill>
              </a:rPr>
              <a:t>times.length</a:t>
            </a:r>
            <a:r>
              <a:rPr lang="it-IT" sz="2800" b="1" dirty="0" smtClean="0">
                <a:solidFill>
                  <a:srgbClr val="FF0000"/>
                </a:solidFill>
              </a:rPr>
              <a:t> -1]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@ &amp;&amp; (\</a:t>
            </a:r>
            <a:r>
              <a:rPr lang="it-IT" sz="2800" b="1" dirty="0" err="1" smtClean="0">
                <a:solidFill>
                  <a:srgbClr val="FF0000"/>
                </a:solidFill>
              </a:rPr>
              <a:t>forall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int</a:t>
            </a:r>
            <a:r>
              <a:rPr lang="it-IT" sz="2800" b="1" dirty="0" smtClean="0">
                <a:solidFill>
                  <a:srgbClr val="FF0000"/>
                </a:solidFill>
              </a:rPr>
              <a:t> i; 0&lt;=i &amp;&amp; i&lt;times.length-1;times[i]&lt;</a:t>
            </a:r>
            <a:r>
              <a:rPr lang="it-IT" sz="2800" b="1" dirty="0" err="1" smtClean="0">
                <a:solidFill>
                  <a:srgbClr val="FF0000"/>
                </a:solidFill>
              </a:rPr>
              <a:t>times</a:t>
            </a:r>
            <a:r>
              <a:rPr lang="it-IT" sz="2800" b="1" dirty="0" smtClean="0">
                <a:solidFill>
                  <a:srgbClr val="FF0000"/>
                </a:solidFill>
              </a:rPr>
              <a:t>[i+1]);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>
                <a:solidFill>
                  <a:srgbClr val="0070C0"/>
                </a:solidFill>
              </a:rPr>
              <a:t> (\</a:t>
            </a:r>
            <a:r>
              <a:rPr lang="it-IT" sz="2800" b="1" dirty="0" err="1" smtClean="0">
                <a:solidFill>
                  <a:srgbClr val="0070C0"/>
                </a:solidFill>
              </a:rPr>
              <a:t>exists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b="1" dirty="0" err="1" smtClean="0">
                <a:solidFill>
                  <a:srgbClr val="0070C0"/>
                </a:solidFill>
              </a:rPr>
              <a:t>int</a:t>
            </a:r>
            <a:r>
              <a:rPr lang="it-IT" sz="2800" b="1" dirty="0" smtClean="0">
                <a:solidFill>
                  <a:srgbClr val="0070C0"/>
                </a:solidFill>
              </a:rPr>
              <a:t> i; 0&lt;=i&lt;times.length-1;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                  </a:t>
            </a:r>
            <a:r>
              <a:rPr lang="it-IT" sz="2800" b="1" dirty="0" err="1" smtClean="0">
                <a:solidFill>
                  <a:srgbClr val="0070C0"/>
                </a:solidFill>
              </a:rPr>
              <a:t>times</a:t>
            </a:r>
            <a:r>
              <a:rPr lang="it-IT" sz="2800" b="1" dirty="0" smtClean="0">
                <a:solidFill>
                  <a:srgbClr val="0070C0"/>
                </a:solidFill>
              </a:rPr>
              <a:t>[i] == \</a:t>
            </a:r>
            <a:r>
              <a:rPr lang="it-IT" sz="2800" b="1" dirty="0" err="1" smtClean="0">
                <a:solidFill>
                  <a:srgbClr val="0070C0"/>
                </a:solidFill>
              </a:rPr>
              <a:t>result.getLowerBound</a:t>
            </a:r>
            <a:r>
              <a:rPr lang="it-IT" sz="2800" b="1" dirty="0" smtClean="0">
                <a:solidFill>
                  <a:srgbClr val="0070C0"/>
                </a:solidFill>
              </a:rPr>
              <a:t>() &amp;&amp;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                  </a:t>
            </a:r>
            <a:r>
              <a:rPr lang="it-IT" sz="2800" b="1" dirty="0" err="1" smtClean="0">
                <a:solidFill>
                  <a:srgbClr val="0070C0"/>
                </a:solidFill>
              </a:rPr>
              <a:t>times</a:t>
            </a:r>
            <a:r>
              <a:rPr lang="it-IT" sz="2800" b="1" dirty="0" smtClean="0">
                <a:solidFill>
                  <a:srgbClr val="0070C0"/>
                </a:solidFill>
              </a:rPr>
              <a:t>[i+1] == \</a:t>
            </a:r>
            <a:r>
              <a:rPr lang="it-IT" sz="2800" b="1" dirty="0" err="1" smtClean="0">
                <a:solidFill>
                  <a:srgbClr val="0070C0"/>
                </a:solidFill>
              </a:rPr>
              <a:t>result.getUpperBound</a:t>
            </a:r>
            <a:r>
              <a:rPr lang="it-IT" sz="2800" b="1" dirty="0" smtClean="0">
                <a:solidFill>
                  <a:srgbClr val="0070C0"/>
                </a:solidFill>
              </a:rPr>
              <a:t>()) &amp;&amp;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\</a:t>
            </a:r>
            <a:r>
              <a:rPr lang="it-IT" sz="2800" b="1" dirty="0" err="1" smtClean="0">
                <a:solidFill>
                  <a:srgbClr val="0070C0"/>
                </a:solidFill>
              </a:rPr>
              <a:t>result.getLowerBound</a:t>
            </a:r>
            <a:r>
              <a:rPr lang="it-IT" sz="2800" b="1" dirty="0" smtClean="0">
                <a:solidFill>
                  <a:srgbClr val="0070C0"/>
                </a:solidFill>
              </a:rPr>
              <a:t>() &lt;= </a:t>
            </a:r>
            <a:r>
              <a:rPr lang="it-IT" sz="2800" b="1" dirty="0" err="1" smtClean="0">
                <a:solidFill>
                  <a:srgbClr val="0070C0"/>
                </a:solidFill>
              </a:rPr>
              <a:t>timePoint</a:t>
            </a:r>
            <a:r>
              <a:rPr lang="it-IT" sz="2800" b="1" dirty="0" smtClean="0">
                <a:solidFill>
                  <a:srgbClr val="0070C0"/>
                </a:solidFill>
              </a:rPr>
              <a:t> &amp;&amp;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\</a:t>
            </a:r>
            <a:r>
              <a:rPr lang="it-IT" sz="2800" b="1" dirty="0" err="1" smtClean="0">
                <a:solidFill>
                  <a:srgbClr val="0070C0"/>
                </a:solidFill>
              </a:rPr>
              <a:t>result.getUpperBound</a:t>
            </a:r>
            <a:r>
              <a:rPr lang="it-IT" sz="2800" b="1" dirty="0" smtClean="0">
                <a:solidFill>
                  <a:srgbClr val="0070C0"/>
                </a:solidFill>
              </a:rPr>
              <a:t>() &gt; </a:t>
            </a:r>
            <a:r>
              <a:rPr lang="it-IT" sz="2800" b="1" dirty="0" err="1" smtClean="0">
                <a:solidFill>
                  <a:srgbClr val="0070C0"/>
                </a:solidFill>
              </a:rPr>
              <a:t>timePoint</a:t>
            </a:r>
            <a:r>
              <a:rPr lang="it-IT" sz="2800" b="1" dirty="0">
                <a:solidFill>
                  <a:srgbClr val="0070C0"/>
                </a:solidFill>
              </a:rPr>
              <a:t>;</a:t>
            </a:r>
            <a:endParaRPr lang="it-IT" sz="2800" b="1" dirty="0" smtClean="0">
              <a:solidFill>
                <a:srgbClr val="0070C0"/>
              </a:solidFill>
            </a:endParaRPr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err="1" smtClean="0"/>
              <a:t>Interval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getInterval</a:t>
            </a:r>
            <a:r>
              <a:rPr lang="it-IT" sz="2800" b="1" dirty="0" smtClean="0"/>
              <a:t>(float[] </a:t>
            </a:r>
            <a:r>
              <a:rPr lang="it-IT" sz="2800" b="1" dirty="0" err="1" smtClean="0"/>
              <a:t>times</a:t>
            </a:r>
            <a:r>
              <a:rPr lang="it-IT" sz="2800" b="1" dirty="0" smtClean="0"/>
              <a:t>, float </a:t>
            </a:r>
            <a:r>
              <a:rPr lang="it-IT" sz="2800" b="1" dirty="0" err="1" smtClean="0"/>
              <a:t>timePoint</a:t>
            </a:r>
            <a:r>
              <a:rPr lang="it-IT" sz="2800" b="1" dirty="0" smtClean="0"/>
              <a:t>);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42313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8200" y="4071080"/>
            <a:ext cx="10981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public </a:t>
            </a:r>
            <a:r>
              <a:rPr lang="it-IT" sz="2800" dirty="0" err="1" smtClean="0"/>
              <a:t>static</a:t>
            </a:r>
            <a:r>
              <a:rPr lang="it-IT" sz="2800" dirty="0" smtClean="0"/>
              <a:t> </a:t>
            </a:r>
            <a:r>
              <a:rPr lang="it-IT" sz="2800" dirty="0" err="1" smtClean="0"/>
              <a:t>boolean</a:t>
            </a:r>
            <a:r>
              <a:rPr lang="it-IT" sz="2800" dirty="0" smtClean="0"/>
              <a:t> </a:t>
            </a:r>
            <a:r>
              <a:rPr lang="it-IT" sz="2800" dirty="0" err="1" smtClean="0"/>
              <a:t>aggiungiStudente</a:t>
            </a:r>
            <a:r>
              <a:rPr lang="it-IT" sz="2800" dirty="0" smtClean="0"/>
              <a:t> (Studente s, Aula a);</a:t>
            </a:r>
          </a:p>
          <a:p>
            <a:endParaRPr lang="it-IT" sz="2800" dirty="0" smtClean="0"/>
          </a:p>
          <a:p>
            <a:r>
              <a:rPr lang="it-IT" sz="2800" dirty="0" err="1" smtClean="0"/>
              <a:t>class</a:t>
            </a:r>
            <a:r>
              <a:rPr lang="it-IT" sz="2800" dirty="0" smtClean="0"/>
              <a:t> Aula {</a:t>
            </a:r>
          </a:p>
          <a:p>
            <a:r>
              <a:rPr lang="it-IT" sz="2800" dirty="0" smtClean="0"/>
              <a:t>    public </a:t>
            </a:r>
            <a:r>
              <a:rPr lang="it-IT" sz="2800" dirty="0" err="1" smtClean="0"/>
              <a:t>boolean</a:t>
            </a:r>
            <a:r>
              <a:rPr lang="it-IT" sz="2800" dirty="0" smtClean="0"/>
              <a:t> </a:t>
            </a:r>
            <a:r>
              <a:rPr lang="it-IT" sz="2800" dirty="0" err="1" smtClean="0"/>
              <a:t>isIn</a:t>
            </a:r>
            <a:r>
              <a:rPr lang="it-IT" sz="2800" dirty="0" smtClean="0"/>
              <a:t> (Studente s) {...}</a:t>
            </a:r>
          </a:p>
          <a:p>
            <a:r>
              <a:rPr lang="it-IT" sz="2800" dirty="0" smtClean="0"/>
              <a:t>}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838200" y="1761146"/>
            <a:ext cx="100736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/*@@ </a:t>
            </a:r>
            <a:r>
              <a:rPr lang="it-IT" sz="2800" dirty="0" err="1" smtClean="0"/>
              <a:t>requires</a:t>
            </a:r>
            <a:r>
              <a:rPr lang="it-IT" sz="2800" dirty="0" smtClean="0"/>
              <a:t> s != </a:t>
            </a:r>
            <a:r>
              <a:rPr lang="it-IT" sz="2800" dirty="0" err="1" smtClean="0"/>
              <a:t>null</a:t>
            </a:r>
            <a:r>
              <a:rPr lang="it-IT" sz="2800" dirty="0" smtClean="0"/>
              <a:t> &amp;&amp; a != </a:t>
            </a:r>
            <a:r>
              <a:rPr lang="it-IT" sz="2800" dirty="0" err="1" smtClean="0"/>
              <a:t>null</a:t>
            </a:r>
            <a:endParaRPr lang="it-IT" sz="2800" dirty="0" smtClean="0"/>
          </a:p>
          <a:p>
            <a:r>
              <a:rPr lang="it-IT" sz="2800" dirty="0" smtClean="0"/>
              <a:t>@</a:t>
            </a:r>
            <a:r>
              <a:rPr lang="it-IT" sz="2800" dirty="0" err="1" smtClean="0"/>
              <a:t>ensures</a:t>
            </a:r>
            <a:r>
              <a:rPr lang="it-IT" sz="2800" dirty="0" smtClean="0"/>
              <a:t> </a:t>
            </a:r>
            <a:r>
              <a:rPr lang="it-IT" sz="2800" dirty="0" err="1" smtClean="0"/>
              <a:t>a.isIn</a:t>
            </a:r>
            <a:r>
              <a:rPr lang="it-IT" sz="2800" dirty="0" smtClean="0"/>
              <a:t>(s) &amp;&amp;</a:t>
            </a:r>
          </a:p>
          <a:p>
            <a:r>
              <a:rPr lang="it-IT" sz="2800" dirty="0" smtClean="0"/>
              <a:t>@ (\</a:t>
            </a:r>
            <a:r>
              <a:rPr lang="it-IT" sz="2800" dirty="0" err="1" smtClean="0"/>
              <a:t>forall</a:t>
            </a:r>
            <a:r>
              <a:rPr lang="it-IT" sz="2800" dirty="0" smtClean="0"/>
              <a:t> </a:t>
            </a:r>
            <a:r>
              <a:rPr lang="it-IT" sz="2800" dirty="0" err="1" smtClean="0"/>
              <a:t>Student</a:t>
            </a:r>
            <a:r>
              <a:rPr lang="it-IT" sz="2800" dirty="0" smtClean="0"/>
              <a:t> t; !</a:t>
            </a:r>
            <a:r>
              <a:rPr lang="it-IT" sz="2800" dirty="0" err="1" smtClean="0"/>
              <a:t>s.equals</a:t>
            </a:r>
            <a:r>
              <a:rPr lang="it-IT" sz="2800" dirty="0" smtClean="0"/>
              <a:t>(t); </a:t>
            </a:r>
            <a:r>
              <a:rPr lang="it-IT" sz="2800" dirty="0" err="1" smtClean="0"/>
              <a:t>a.isIn</a:t>
            </a:r>
            <a:r>
              <a:rPr lang="it-IT" sz="2800" dirty="0" smtClean="0"/>
              <a:t>(t) &lt;==&gt; \</a:t>
            </a:r>
            <a:r>
              <a:rPr lang="it-IT" sz="2800" dirty="0" err="1" smtClean="0"/>
              <a:t>old</a:t>
            </a:r>
            <a:r>
              <a:rPr lang="it-IT" sz="2800" dirty="0" smtClean="0"/>
              <a:t>(</a:t>
            </a:r>
            <a:r>
              <a:rPr lang="it-IT" sz="2800" dirty="0" err="1" smtClean="0"/>
              <a:t>a.isIn</a:t>
            </a:r>
            <a:r>
              <a:rPr lang="it-IT" sz="2800" dirty="0" smtClean="0"/>
              <a:t>(t)))</a:t>
            </a:r>
          </a:p>
          <a:p>
            <a:r>
              <a:rPr lang="it-IT" sz="2800" dirty="0" smtClean="0"/>
              <a:t>@ \</a:t>
            </a:r>
            <a:r>
              <a:rPr lang="it-IT" sz="2800" dirty="0" err="1" smtClean="0"/>
              <a:t>result</a:t>
            </a:r>
            <a:r>
              <a:rPr lang="it-IT" sz="2800" dirty="0" smtClean="0"/>
              <a:t> &lt;==&gt; !\</a:t>
            </a:r>
            <a:r>
              <a:rPr lang="it-IT" sz="2800" dirty="0" err="1" smtClean="0"/>
              <a:t>old</a:t>
            </a:r>
            <a:r>
              <a:rPr lang="it-IT" sz="2800" dirty="0" smtClean="0"/>
              <a:t>(</a:t>
            </a:r>
            <a:r>
              <a:rPr lang="it-IT" sz="2800" dirty="0" err="1" smtClean="0"/>
              <a:t>a.isIn</a:t>
            </a:r>
            <a:r>
              <a:rPr lang="it-IT" sz="2800" dirty="0" smtClean="0"/>
              <a:t>(s))</a:t>
            </a:r>
          </a:p>
          <a:p>
            <a:r>
              <a:rPr lang="it-IT" sz="2800" dirty="0" smtClean="0"/>
              <a:t>@*/      </a:t>
            </a:r>
            <a:endParaRPr lang="it-IT" sz="28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57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Resa totale</a:t>
            </a:r>
          </a:p>
          <a:p>
            <a:r>
              <a:rPr lang="it-IT" sz="2400" b="1" dirty="0" smtClean="0"/>
              <a:t>/*@@ </a:t>
            </a:r>
            <a:r>
              <a:rPr lang="it-IT" sz="2400" b="1" dirty="0" err="1" smtClean="0">
                <a:solidFill>
                  <a:srgbClr val="00B050"/>
                </a:solidFill>
              </a:rPr>
              <a:t>assignable</a:t>
            </a:r>
            <a:r>
              <a:rPr lang="it-IT" sz="2400" b="1" dirty="0" smtClean="0"/>
              <a:t> \</a:t>
            </a:r>
            <a:r>
              <a:rPr lang="it-IT" sz="2400" b="1" dirty="0" err="1" smtClean="0"/>
              <a:t>nothing</a:t>
            </a:r>
            <a:endParaRPr lang="it-IT" sz="2400" b="1" dirty="0" smtClean="0"/>
          </a:p>
          <a:p>
            <a:r>
              <a:rPr lang="it-IT" sz="2400" b="1" dirty="0" smtClean="0">
                <a:solidFill>
                  <a:srgbClr val="FF0000"/>
                </a:solidFill>
              </a:rPr>
              <a:t>@ </a:t>
            </a:r>
            <a:r>
              <a:rPr lang="it-IT" sz="2400" b="1" dirty="0" err="1" smtClean="0">
                <a:solidFill>
                  <a:srgbClr val="00B050"/>
                </a:solidFill>
              </a:rPr>
              <a:t>requires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true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0070C0"/>
                </a:solidFill>
              </a:rPr>
              <a:t>@ </a:t>
            </a:r>
            <a:r>
              <a:rPr lang="it-IT" sz="2400" b="1" dirty="0" err="1" smtClean="0">
                <a:solidFill>
                  <a:srgbClr val="00B050"/>
                </a:solidFill>
              </a:rPr>
              <a:t>ensures</a:t>
            </a:r>
            <a:r>
              <a:rPr lang="it-IT" sz="2400" b="1" dirty="0" smtClean="0">
                <a:solidFill>
                  <a:srgbClr val="00B05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times</a:t>
            </a:r>
            <a:r>
              <a:rPr lang="it-IT" sz="2400" b="1" dirty="0">
                <a:solidFill>
                  <a:srgbClr val="FF0000"/>
                </a:solidFill>
              </a:rPr>
              <a:t> != </a:t>
            </a:r>
            <a:r>
              <a:rPr lang="it-IT" sz="2400" b="1" dirty="0" err="1">
                <a:solidFill>
                  <a:srgbClr val="FF0000"/>
                </a:solidFill>
              </a:rPr>
              <a:t>null</a:t>
            </a:r>
            <a:r>
              <a:rPr lang="it-IT" sz="2400" b="1" dirty="0">
                <a:solidFill>
                  <a:srgbClr val="FF0000"/>
                </a:solidFill>
              </a:rPr>
              <a:t> &amp;&amp; </a:t>
            </a:r>
            <a:r>
              <a:rPr lang="it-IT" sz="2400" b="1" dirty="0" err="1">
                <a:solidFill>
                  <a:srgbClr val="FF0000"/>
                </a:solidFill>
              </a:rPr>
              <a:t>times.length</a:t>
            </a:r>
            <a:r>
              <a:rPr lang="it-IT" sz="2400" b="1" dirty="0">
                <a:solidFill>
                  <a:srgbClr val="FF0000"/>
                </a:solidFill>
              </a:rPr>
              <a:t> &gt;= 2 &amp;&amp;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@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timePoint</a:t>
            </a:r>
            <a:r>
              <a:rPr lang="it-IT" sz="2400" b="1" dirty="0">
                <a:solidFill>
                  <a:srgbClr val="FF0000"/>
                </a:solidFill>
              </a:rPr>
              <a:t> &gt;= </a:t>
            </a:r>
            <a:r>
              <a:rPr lang="it-IT" sz="2400" b="1" dirty="0" err="1">
                <a:solidFill>
                  <a:srgbClr val="FF0000"/>
                </a:solidFill>
              </a:rPr>
              <a:t>times</a:t>
            </a:r>
            <a:r>
              <a:rPr lang="it-IT" sz="2400" b="1" dirty="0">
                <a:solidFill>
                  <a:srgbClr val="FF0000"/>
                </a:solidFill>
              </a:rPr>
              <a:t>[0] &amp;&amp; </a:t>
            </a:r>
            <a:r>
              <a:rPr lang="it-IT" sz="2400" b="1" dirty="0" err="1">
                <a:solidFill>
                  <a:srgbClr val="FF0000"/>
                </a:solidFill>
              </a:rPr>
              <a:t>timePoint</a:t>
            </a:r>
            <a:r>
              <a:rPr lang="it-IT" sz="2400" b="1" dirty="0">
                <a:solidFill>
                  <a:srgbClr val="FF0000"/>
                </a:solidFill>
              </a:rPr>
              <a:t> &lt; </a:t>
            </a:r>
            <a:r>
              <a:rPr lang="it-IT" sz="2400" b="1" dirty="0" err="1">
                <a:solidFill>
                  <a:srgbClr val="FF0000"/>
                </a:solidFill>
              </a:rPr>
              <a:t>times</a:t>
            </a:r>
            <a:r>
              <a:rPr lang="it-IT" sz="2400" b="1" dirty="0">
                <a:solidFill>
                  <a:srgbClr val="FF0000"/>
                </a:solidFill>
              </a:rPr>
              <a:t>[</a:t>
            </a:r>
            <a:r>
              <a:rPr lang="it-IT" sz="2400" b="1" dirty="0" err="1">
                <a:solidFill>
                  <a:srgbClr val="FF0000"/>
                </a:solidFill>
              </a:rPr>
              <a:t>times.length</a:t>
            </a:r>
            <a:r>
              <a:rPr lang="it-IT" sz="2400" b="1" dirty="0">
                <a:solidFill>
                  <a:srgbClr val="FF0000"/>
                </a:solidFill>
              </a:rPr>
              <a:t> -1]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@</a:t>
            </a:r>
            <a:r>
              <a:rPr lang="it-IT" sz="2400" b="1" dirty="0">
                <a:solidFill>
                  <a:srgbClr val="FF0000"/>
                </a:solidFill>
              </a:rPr>
              <a:t> &amp;&amp; (\</a:t>
            </a:r>
            <a:r>
              <a:rPr lang="it-IT" sz="2400" b="1" dirty="0" err="1">
                <a:solidFill>
                  <a:srgbClr val="FF0000"/>
                </a:solidFill>
              </a:rPr>
              <a:t>forall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i; 0&lt;=i &amp;&amp; i&lt;times.length-1;times[i]&lt;</a:t>
            </a:r>
            <a:r>
              <a:rPr lang="it-IT" sz="2400" b="1" dirty="0" err="1">
                <a:solidFill>
                  <a:srgbClr val="FF0000"/>
                </a:solidFill>
              </a:rPr>
              <a:t>times</a:t>
            </a:r>
            <a:r>
              <a:rPr lang="it-IT" sz="2400" b="1" dirty="0">
                <a:solidFill>
                  <a:srgbClr val="FF0000"/>
                </a:solidFill>
              </a:rPr>
              <a:t>[i+1</a:t>
            </a:r>
            <a:r>
              <a:rPr lang="it-IT" sz="2400" b="1" dirty="0" smtClean="0">
                <a:solidFill>
                  <a:srgbClr val="FF0000"/>
                </a:solidFill>
              </a:rPr>
              <a:t>])</a:t>
            </a:r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0070C0"/>
                </a:solidFill>
              </a:rPr>
              <a:t>@ </a:t>
            </a:r>
            <a:r>
              <a:rPr lang="it-IT" sz="2400" b="1" dirty="0" smtClean="0">
                <a:solidFill>
                  <a:srgbClr val="C00000"/>
                </a:solidFill>
              </a:rPr>
              <a:t>&amp;&amp; (\</a:t>
            </a:r>
            <a:r>
              <a:rPr lang="it-IT" sz="2400" b="1" dirty="0" err="1" smtClean="0">
                <a:solidFill>
                  <a:srgbClr val="C00000"/>
                </a:solidFill>
              </a:rPr>
              <a:t>exists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</a:rPr>
              <a:t>int</a:t>
            </a:r>
            <a:r>
              <a:rPr lang="it-IT" sz="2400" b="1" dirty="0" smtClean="0">
                <a:solidFill>
                  <a:srgbClr val="C00000"/>
                </a:solidFill>
              </a:rPr>
              <a:t> i; 0&lt;=i&lt;times.length-1;</a:t>
            </a:r>
          </a:p>
          <a:p>
            <a:r>
              <a:rPr lang="it-IT" sz="2400" b="1" dirty="0" smtClean="0">
                <a:solidFill>
                  <a:srgbClr val="0070C0"/>
                </a:solidFill>
              </a:rPr>
              <a:t>@                          </a:t>
            </a:r>
            <a:r>
              <a:rPr lang="it-IT" sz="2400" b="1" dirty="0" err="1" smtClean="0">
                <a:solidFill>
                  <a:srgbClr val="0070C0"/>
                </a:solidFill>
              </a:rPr>
              <a:t>times</a:t>
            </a:r>
            <a:r>
              <a:rPr lang="it-IT" sz="2400" b="1" dirty="0" smtClean="0">
                <a:solidFill>
                  <a:srgbClr val="0070C0"/>
                </a:solidFill>
              </a:rPr>
              <a:t>[i] == \</a:t>
            </a:r>
            <a:r>
              <a:rPr lang="it-IT" sz="2400" b="1" dirty="0" err="1" smtClean="0">
                <a:solidFill>
                  <a:srgbClr val="0070C0"/>
                </a:solidFill>
              </a:rPr>
              <a:t>result.getLowerBound</a:t>
            </a:r>
            <a:r>
              <a:rPr lang="it-IT" sz="2400" b="1" dirty="0" smtClean="0">
                <a:solidFill>
                  <a:srgbClr val="0070C0"/>
                </a:solidFill>
              </a:rPr>
              <a:t>() &amp;&amp;</a:t>
            </a:r>
          </a:p>
          <a:p>
            <a:r>
              <a:rPr lang="it-IT" sz="2400" b="1" dirty="0" smtClean="0">
                <a:solidFill>
                  <a:srgbClr val="0070C0"/>
                </a:solidFill>
              </a:rPr>
              <a:t>@                          </a:t>
            </a:r>
            <a:r>
              <a:rPr lang="it-IT" sz="2400" b="1" dirty="0" err="1" smtClean="0">
                <a:solidFill>
                  <a:srgbClr val="0070C0"/>
                </a:solidFill>
              </a:rPr>
              <a:t>times</a:t>
            </a:r>
            <a:r>
              <a:rPr lang="it-IT" sz="2400" b="1" dirty="0" smtClean="0">
                <a:solidFill>
                  <a:srgbClr val="0070C0"/>
                </a:solidFill>
              </a:rPr>
              <a:t>[i+1] == \</a:t>
            </a:r>
            <a:r>
              <a:rPr lang="it-IT" sz="2400" b="1" dirty="0" err="1" smtClean="0">
                <a:solidFill>
                  <a:srgbClr val="0070C0"/>
                </a:solidFill>
              </a:rPr>
              <a:t>result.getUpperBound</a:t>
            </a:r>
            <a:r>
              <a:rPr lang="it-IT" sz="2400" b="1" dirty="0" smtClean="0">
                <a:solidFill>
                  <a:srgbClr val="0070C0"/>
                </a:solidFill>
              </a:rPr>
              <a:t>()</a:t>
            </a:r>
            <a:r>
              <a:rPr lang="it-IT" sz="2400" b="1" dirty="0" smtClean="0">
                <a:solidFill>
                  <a:srgbClr val="C00000"/>
                </a:solidFill>
              </a:rPr>
              <a:t>)</a:t>
            </a:r>
            <a:r>
              <a:rPr lang="it-IT" sz="2400" b="1" dirty="0" smtClean="0">
                <a:solidFill>
                  <a:srgbClr val="0070C0"/>
                </a:solidFill>
              </a:rPr>
              <a:t> &amp;&amp;</a:t>
            </a:r>
          </a:p>
          <a:p>
            <a:r>
              <a:rPr lang="it-IT" sz="2400" b="1" dirty="0" smtClean="0">
                <a:solidFill>
                  <a:srgbClr val="0070C0"/>
                </a:solidFill>
              </a:rPr>
              <a:t>@ \</a:t>
            </a:r>
            <a:r>
              <a:rPr lang="it-IT" sz="2400" b="1" dirty="0" err="1" smtClean="0">
                <a:solidFill>
                  <a:srgbClr val="0070C0"/>
                </a:solidFill>
              </a:rPr>
              <a:t>result.getLowerBound</a:t>
            </a:r>
            <a:r>
              <a:rPr lang="it-IT" sz="2400" b="1" dirty="0" smtClean="0">
                <a:solidFill>
                  <a:srgbClr val="0070C0"/>
                </a:solidFill>
              </a:rPr>
              <a:t>()&lt;=</a:t>
            </a:r>
            <a:r>
              <a:rPr lang="it-IT" sz="2400" b="1" dirty="0" err="1" smtClean="0">
                <a:solidFill>
                  <a:srgbClr val="0070C0"/>
                </a:solidFill>
              </a:rPr>
              <a:t>timePoint</a:t>
            </a:r>
            <a:r>
              <a:rPr lang="it-IT" sz="2400" b="1" dirty="0" smtClean="0">
                <a:solidFill>
                  <a:srgbClr val="0070C0"/>
                </a:solidFill>
              </a:rPr>
              <a:t> &amp;&amp; \</a:t>
            </a:r>
            <a:r>
              <a:rPr lang="it-IT" sz="2400" b="1" dirty="0" err="1" smtClean="0">
                <a:solidFill>
                  <a:srgbClr val="0070C0"/>
                </a:solidFill>
              </a:rPr>
              <a:t>result.getUpperBound</a:t>
            </a:r>
            <a:r>
              <a:rPr lang="it-IT" sz="2400" b="1" dirty="0" smtClean="0">
                <a:solidFill>
                  <a:srgbClr val="0070C0"/>
                </a:solidFill>
              </a:rPr>
              <a:t>() &gt; </a:t>
            </a:r>
            <a:r>
              <a:rPr lang="it-IT" sz="2400" b="1" dirty="0" err="1" smtClean="0">
                <a:solidFill>
                  <a:srgbClr val="0070C0"/>
                </a:solidFill>
              </a:rPr>
              <a:t>timePoint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signals</a:t>
            </a:r>
            <a:r>
              <a:rPr lang="it-IT" sz="2400" b="1" dirty="0">
                <a:solidFill>
                  <a:srgbClr val="0070C0"/>
                </a:solidFill>
              </a:rPr>
              <a:t> (</a:t>
            </a:r>
            <a:r>
              <a:rPr lang="it-IT" sz="2400" b="1" dirty="0" err="1">
                <a:solidFill>
                  <a:srgbClr val="0070C0"/>
                </a:solidFill>
              </a:rPr>
              <a:t>NullPointerException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b="1" dirty="0" err="1">
                <a:solidFill>
                  <a:srgbClr val="0070C0"/>
                </a:solidFill>
              </a:rPr>
              <a:t>npe</a:t>
            </a:r>
            <a:r>
              <a:rPr lang="it-IT" sz="2400" b="1" dirty="0">
                <a:solidFill>
                  <a:srgbClr val="0070C0"/>
                </a:solidFill>
              </a:rPr>
              <a:t>) </a:t>
            </a:r>
            <a:r>
              <a:rPr lang="it-IT" sz="2400" b="1" dirty="0" err="1" smtClean="0">
                <a:solidFill>
                  <a:srgbClr val="7030A0"/>
                </a:solidFill>
              </a:rPr>
              <a:t>times</a:t>
            </a:r>
            <a:r>
              <a:rPr lang="it-IT" sz="2400" b="1" dirty="0" smtClean="0">
                <a:solidFill>
                  <a:srgbClr val="7030A0"/>
                </a:solidFill>
              </a:rPr>
              <a:t> </a:t>
            </a:r>
            <a:r>
              <a:rPr lang="it-IT" sz="2400" b="1" dirty="0">
                <a:solidFill>
                  <a:srgbClr val="7030A0"/>
                </a:solidFill>
              </a:rPr>
              <a:t>== </a:t>
            </a:r>
            <a:r>
              <a:rPr lang="it-IT" sz="2400" b="1" dirty="0" err="1">
                <a:solidFill>
                  <a:srgbClr val="7030A0"/>
                </a:solidFill>
              </a:rPr>
              <a:t>null</a:t>
            </a:r>
            <a:r>
              <a:rPr lang="it-IT" sz="2400" b="1" dirty="0">
                <a:solidFill>
                  <a:srgbClr val="7030A0"/>
                </a:solidFill>
              </a:rPr>
              <a:t>; 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signals</a:t>
            </a:r>
            <a:r>
              <a:rPr lang="it-IT" sz="2400" b="1" dirty="0">
                <a:solidFill>
                  <a:srgbClr val="0070C0"/>
                </a:solidFill>
              </a:rPr>
              <a:t> (</a:t>
            </a:r>
            <a:r>
              <a:rPr lang="it-IT" sz="2400" b="1" dirty="0" err="1">
                <a:solidFill>
                  <a:srgbClr val="0070C0"/>
                </a:solidFill>
              </a:rPr>
              <a:t>UnorderedArrayException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b="1" dirty="0" err="1">
                <a:solidFill>
                  <a:srgbClr val="0070C0"/>
                </a:solidFill>
              </a:rPr>
              <a:t>uae</a:t>
            </a:r>
            <a:r>
              <a:rPr lang="it-IT" sz="2400" b="1" dirty="0">
                <a:solidFill>
                  <a:srgbClr val="0070C0"/>
                </a:solidFill>
              </a:rPr>
              <a:t>) 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smtClean="0">
                <a:solidFill>
                  <a:srgbClr val="0070C0"/>
                </a:solidFill>
              </a:rPr>
              <a:t>    </a:t>
            </a:r>
            <a:r>
              <a:rPr lang="it-IT" sz="2400" b="1" dirty="0" smtClean="0">
                <a:solidFill>
                  <a:srgbClr val="7030A0"/>
                </a:solidFill>
              </a:rPr>
              <a:t>!(\</a:t>
            </a:r>
            <a:r>
              <a:rPr lang="it-IT" sz="2400" b="1" dirty="0" err="1">
                <a:solidFill>
                  <a:srgbClr val="7030A0"/>
                </a:solidFill>
              </a:rPr>
              <a:t>forall</a:t>
            </a:r>
            <a:r>
              <a:rPr lang="it-IT" sz="2400" b="1" dirty="0">
                <a:solidFill>
                  <a:srgbClr val="7030A0"/>
                </a:solidFill>
              </a:rPr>
              <a:t> </a:t>
            </a:r>
            <a:r>
              <a:rPr lang="it-IT" sz="2400" b="1" dirty="0" err="1">
                <a:solidFill>
                  <a:srgbClr val="7030A0"/>
                </a:solidFill>
              </a:rPr>
              <a:t>int</a:t>
            </a:r>
            <a:r>
              <a:rPr lang="it-IT" sz="2400" b="1" dirty="0">
                <a:solidFill>
                  <a:srgbClr val="7030A0"/>
                </a:solidFill>
              </a:rPr>
              <a:t> i; 0 &lt;= i &lt; </a:t>
            </a:r>
            <a:r>
              <a:rPr lang="it-IT" sz="2400" b="1" dirty="0" err="1">
                <a:solidFill>
                  <a:srgbClr val="7030A0"/>
                </a:solidFill>
              </a:rPr>
              <a:t>times.length</a:t>
            </a:r>
            <a:r>
              <a:rPr lang="it-IT" sz="2400" b="1" dirty="0">
                <a:solidFill>
                  <a:srgbClr val="7030A0"/>
                </a:solidFill>
              </a:rPr>
              <a:t> -1; @ </a:t>
            </a:r>
            <a:r>
              <a:rPr lang="it-IT" sz="2400" b="1" dirty="0" err="1">
                <a:solidFill>
                  <a:srgbClr val="7030A0"/>
                </a:solidFill>
              </a:rPr>
              <a:t>times</a:t>
            </a:r>
            <a:r>
              <a:rPr lang="it-IT" sz="2400" b="1" dirty="0">
                <a:solidFill>
                  <a:srgbClr val="7030A0"/>
                </a:solidFill>
              </a:rPr>
              <a:t>[i] &lt; </a:t>
            </a:r>
            <a:r>
              <a:rPr lang="it-IT" sz="2400" b="1" dirty="0" err="1">
                <a:solidFill>
                  <a:srgbClr val="7030A0"/>
                </a:solidFill>
              </a:rPr>
              <a:t>times</a:t>
            </a:r>
            <a:r>
              <a:rPr lang="it-IT" sz="2400" b="1" dirty="0">
                <a:solidFill>
                  <a:srgbClr val="7030A0"/>
                </a:solidFill>
              </a:rPr>
              <a:t>[i+1]); 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signals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(</a:t>
            </a:r>
            <a:r>
              <a:rPr lang="it-IT" sz="2400" b="1" dirty="0" err="1" smtClean="0">
                <a:solidFill>
                  <a:srgbClr val="0070C0"/>
                </a:solidFill>
              </a:rPr>
              <a:t>TooShortDataException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tsde</a:t>
            </a:r>
            <a:r>
              <a:rPr lang="it-IT" sz="2400" b="1" dirty="0" smtClean="0">
                <a:solidFill>
                  <a:srgbClr val="0070C0"/>
                </a:solidFill>
              </a:rPr>
              <a:t>) </a:t>
            </a:r>
            <a:endParaRPr lang="it-IT" sz="2400" b="1" dirty="0">
              <a:solidFill>
                <a:srgbClr val="0070C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smtClean="0">
                <a:solidFill>
                  <a:srgbClr val="0070C0"/>
                </a:solidFill>
              </a:rPr>
              <a:t>    </a:t>
            </a:r>
            <a:r>
              <a:rPr lang="it-IT" sz="2400" b="1" dirty="0" err="1" smtClean="0">
                <a:solidFill>
                  <a:srgbClr val="7030A0"/>
                </a:solidFill>
              </a:rPr>
              <a:t>times.length</a:t>
            </a:r>
            <a:r>
              <a:rPr lang="it-IT" sz="2400" b="1" dirty="0" smtClean="0">
                <a:solidFill>
                  <a:srgbClr val="7030A0"/>
                </a:solidFill>
              </a:rPr>
              <a:t> &lt; </a:t>
            </a:r>
            <a:r>
              <a:rPr lang="it-IT" sz="2400" b="1" dirty="0">
                <a:solidFill>
                  <a:srgbClr val="7030A0"/>
                </a:solidFill>
              </a:rPr>
              <a:t>2</a:t>
            </a:r>
            <a:r>
              <a:rPr lang="it-IT" sz="2400" b="1" dirty="0" smtClean="0">
                <a:solidFill>
                  <a:srgbClr val="7030A0"/>
                </a:solidFill>
              </a:rPr>
              <a:t>; </a:t>
            </a:r>
            <a:endParaRPr lang="it-IT" sz="24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err="1">
                <a:solidFill>
                  <a:srgbClr val="00B050"/>
                </a:solidFill>
              </a:rPr>
              <a:t>signals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(</a:t>
            </a:r>
            <a:r>
              <a:rPr lang="it-IT" sz="2400" b="1" dirty="0" err="1" smtClean="0">
                <a:solidFill>
                  <a:srgbClr val="0070C0"/>
                </a:solidFill>
              </a:rPr>
              <a:t>OutOfBoundException</a:t>
            </a:r>
            <a:r>
              <a:rPr lang="it-IT" sz="24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0070C0"/>
                </a:solidFill>
              </a:rPr>
              <a:t>oobe</a:t>
            </a:r>
            <a:r>
              <a:rPr lang="it-IT" sz="2400" b="1" dirty="0" smtClean="0">
                <a:solidFill>
                  <a:srgbClr val="0070C0"/>
                </a:solidFill>
              </a:rPr>
              <a:t>) </a:t>
            </a:r>
            <a:endParaRPr lang="it-IT" sz="2400" b="1" dirty="0">
              <a:solidFill>
                <a:srgbClr val="0070C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@ </a:t>
            </a:r>
            <a:r>
              <a:rPr lang="it-IT" sz="2400" b="1" dirty="0" smtClean="0">
                <a:solidFill>
                  <a:srgbClr val="0070C0"/>
                </a:solidFill>
              </a:rPr>
              <a:t>    </a:t>
            </a:r>
            <a:r>
              <a:rPr lang="it-IT" sz="2400" b="1" dirty="0" err="1" smtClean="0">
                <a:solidFill>
                  <a:srgbClr val="7030A0"/>
                </a:solidFill>
              </a:rPr>
              <a:t>timePoint</a:t>
            </a:r>
            <a:r>
              <a:rPr lang="it-IT" sz="2400" b="1" dirty="0" smtClean="0">
                <a:solidFill>
                  <a:srgbClr val="7030A0"/>
                </a:solidFill>
              </a:rPr>
              <a:t> </a:t>
            </a:r>
            <a:r>
              <a:rPr lang="it-IT" sz="2400" b="1" dirty="0">
                <a:solidFill>
                  <a:srgbClr val="7030A0"/>
                </a:solidFill>
              </a:rPr>
              <a:t>&lt;</a:t>
            </a:r>
            <a:r>
              <a:rPr lang="it-IT" sz="2400" b="1" dirty="0" smtClean="0">
                <a:solidFill>
                  <a:srgbClr val="7030A0"/>
                </a:solidFill>
              </a:rPr>
              <a:t> </a:t>
            </a:r>
            <a:r>
              <a:rPr lang="it-IT" sz="2400" b="1" dirty="0" err="1">
                <a:solidFill>
                  <a:srgbClr val="7030A0"/>
                </a:solidFill>
              </a:rPr>
              <a:t>times</a:t>
            </a:r>
            <a:r>
              <a:rPr lang="it-IT" sz="2400" b="1" dirty="0">
                <a:solidFill>
                  <a:srgbClr val="7030A0"/>
                </a:solidFill>
              </a:rPr>
              <a:t>[0] &amp;&amp; </a:t>
            </a:r>
            <a:r>
              <a:rPr lang="it-IT" sz="2400" b="1" dirty="0" err="1">
                <a:solidFill>
                  <a:srgbClr val="7030A0"/>
                </a:solidFill>
              </a:rPr>
              <a:t>timePoint</a:t>
            </a:r>
            <a:r>
              <a:rPr lang="it-IT" sz="2400" b="1" dirty="0">
                <a:solidFill>
                  <a:srgbClr val="7030A0"/>
                </a:solidFill>
              </a:rPr>
              <a:t> </a:t>
            </a:r>
            <a:r>
              <a:rPr lang="it-IT" sz="2400" b="1" dirty="0" smtClean="0">
                <a:solidFill>
                  <a:srgbClr val="7030A0"/>
                </a:solidFill>
              </a:rPr>
              <a:t>&gt;= </a:t>
            </a:r>
            <a:r>
              <a:rPr lang="it-IT" sz="2400" b="1" dirty="0" err="1">
                <a:solidFill>
                  <a:srgbClr val="7030A0"/>
                </a:solidFill>
              </a:rPr>
              <a:t>times</a:t>
            </a:r>
            <a:r>
              <a:rPr lang="it-IT" sz="2400" b="1" dirty="0">
                <a:solidFill>
                  <a:srgbClr val="7030A0"/>
                </a:solidFill>
              </a:rPr>
              <a:t>[</a:t>
            </a:r>
            <a:r>
              <a:rPr lang="it-IT" sz="2400" b="1" dirty="0" err="1">
                <a:solidFill>
                  <a:srgbClr val="7030A0"/>
                </a:solidFill>
              </a:rPr>
              <a:t>times.length</a:t>
            </a:r>
            <a:r>
              <a:rPr lang="it-IT" sz="2400" b="1" dirty="0">
                <a:solidFill>
                  <a:srgbClr val="7030A0"/>
                </a:solidFill>
              </a:rPr>
              <a:t> -1</a:t>
            </a:r>
            <a:r>
              <a:rPr lang="it-IT" sz="2400" b="1" dirty="0" smtClean="0">
                <a:solidFill>
                  <a:srgbClr val="7030A0"/>
                </a:solidFill>
              </a:rPr>
              <a:t>]; </a:t>
            </a:r>
            <a:endParaRPr lang="it-IT" sz="2400" b="1" dirty="0">
              <a:solidFill>
                <a:srgbClr val="7030A0"/>
              </a:solidFill>
            </a:endParaRPr>
          </a:p>
          <a:p>
            <a:r>
              <a:rPr lang="it-IT" sz="2400" b="1" dirty="0" smtClean="0"/>
              <a:t>@*/</a:t>
            </a:r>
          </a:p>
          <a:p>
            <a:r>
              <a:rPr lang="it-IT" sz="2400" b="1" dirty="0" err="1" smtClean="0"/>
              <a:t>Interval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getInterval</a:t>
            </a:r>
            <a:r>
              <a:rPr lang="it-IT" sz="2400" b="1" dirty="0" smtClean="0"/>
              <a:t>(float[] </a:t>
            </a:r>
            <a:r>
              <a:rPr lang="it-IT" sz="2400" b="1" dirty="0" err="1" smtClean="0"/>
              <a:t>times</a:t>
            </a:r>
            <a:r>
              <a:rPr lang="it-IT" sz="2400" b="1" dirty="0" smtClean="0"/>
              <a:t>, float </a:t>
            </a:r>
            <a:r>
              <a:rPr lang="it-IT" sz="2400" b="1" dirty="0" err="1" smtClean="0"/>
              <a:t>timePoint</a:t>
            </a:r>
            <a:r>
              <a:rPr lang="it-IT" sz="2400" b="1" dirty="0" smtClean="0"/>
              <a:t>);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30617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61246"/>
            <a:ext cx="10515600" cy="51367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 smtClean="0"/>
              <a:t>Rendere totali le specifiche di:</a:t>
            </a:r>
          </a:p>
          <a:p>
            <a:pPr marL="0" indent="0">
              <a:buNone/>
            </a:pPr>
            <a:r>
              <a:rPr lang="it-IT" sz="3200" dirty="0" smtClean="0"/>
              <a:t>public </a:t>
            </a:r>
            <a:r>
              <a:rPr lang="it-IT" sz="3200" dirty="0" err="1" smtClean="0"/>
              <a:t>static</a:t>
            </a:r>
            <a:r>
              <a:rPr lang="it-IT" sz="3200" dirty="0" smtClean="0"/>
              <a:t> </a:t>
            </a:r>
            <a:r>
              <a:rPr lang="it-IT" sz="3200" dirty="0" err="1" smtClean="0"/>
              <a:t>boolean</a:t>
            </a:r>
            <a:r>
              <a:rPr lang="it-IT" sz="3200" dirty="0" smtClean="0"/>
              <a:t> </a:t>
            </a:r>
            <a:r>
              <a:rPr lang="it-IT" sz="3200" dirty="0" err="1" smtClean="0"/>
              <a:t>sottoStringa</a:t>
            </a:r>
            <a:r>
              <a:rPr lang="it-IT" sz="3200" dirty="0" smtClean="0"/>
              <a:t> (</a:t>
            </a:r>
            <a:r>
              <a:rPr lang="it-IT" sz="3200" dirty="0" err="1" smtClean="0"/>
              <a:t>char</a:t>
            </a:r>
            <a:r>
              <a:rPr lang="it-IT" sz="3200" dirty="0" smtClean="0"/>
              <a:t>[] testo, </a:t>
            </a:r>
            <a:r>
              <a:rPr lang="it-IT" sz="3200" dirty="0" err="1" smtClean="0"/>
              <a:t>char</a:t>
            </a:r>
            <a:r>
              <a:rPr lang="it-IT" sz="3200" dirty="0" smtClean="0"/>
              <a:t>[] parola);</a:t>
            </a:r>
          </a:p>
          <a:p>
            <a:pPr marL="0" indent="0">
              <a:buNone/>
            </a:pPr>
            <a:endParaRPr lang="it-IT" sz="3200" dirty="0"/>
          </a:p>
          <a:p>
            <a:r>
              <a:rPr lang="it-IT" sz="3200" dirty="0"/>
              <a:t>Scrivere la specifica che renda l’operazione sensata, in modo che il metodo si comporti nel seguente modo:</a:t>
            </a:r>
          </a:p>
          <a:p>
            <a:pPr lvl="1"/>
            <a:r>
              <a:rPr lang="it-IT" sz="2800" dirty="0" smtClean="0"/>
              <a:t>testo </a:t>
            </a:r>
            <a:r>
              <a:rPr lang="it-IT" sz="2800" dirty="0"/>
              <a:t>= [</a:t>
            </a:r>
            <a:r>
              <a:rPr lang="it-IT" sz="2800" dirty="0" err="1"/>
              <a:t>abbcdddeff</a:t>
            </a:r>
            <a:r>
              <a:rPr lang="it-IT" sz="2800" dirty="0"/>
              <a:t>], </a:t>
            </a:r>
            <a:r>
              <a:rPr lang="it-IT" sz="2800" dirty="0" smtClean="0"/>
              <a:t>parola </a:t>
            </a:r>
            <a:r>
              <a:rPr lang="it-IT" sz="2800" dirty="0"/>
              <a:t>= [</a:t>
            </a:r>
            <a:r>
              <a:rPr lang="it-IT" sz="2800" dirty="0" err="1"/>
              <a:t>bcddd</a:t>
            </a:r>
            <a:r>
              <a:rPr lang="it-IT" sz="2800" dirty="0"/>
              <a:t>] -&gt; </a:t>
            </a:r>
            <a:r>
              <a:rPr lang="it-IT" sz="2800" dirty="0" err="1"/>
              <a:t>true</a:t>
            </a:r>
            <a:endParaRPr lang="it-IT" sz="2800" dirty="0"/>
          </a:p>
          <a:p>
            <a:pPr lvl="1"/>
            <a:r>
              <a:rPr lang="it-IT" sz="2800" dirty="0" smtClean="0"/>
              <a:t>testo </a:t>
            </a:r>
            <a:r>
              <a:rPr lang="it-IT" sz="2800" dirty="0"/>
              <a:t>= [</a:t>
            </a:r>
            <a:r>
              <a:rPr lang="it-IT" sz="2800" dirty="0" err="1"/>
              <a:t>abbcdddeff</a:t>
            </a:r>
            <a:r>
              <a:rPr lang="it-IT" sz="2800" dirty="0"/>
              <a:t>], </a:t>
            </a:r>
            <a:r>
              <a:rPr lang="it-IT" sz="2800" dirty="0" smtClean="0"/>
              <a:t>parola </a:t>
            </a:r>
            <a:r>
              <a:rPr lang="it-IT" sz="2800" dirty="0"/>
              <a:t>= [</a:t>
            </a:r>
            <a:r>
              <a:rPr lang="it-IT" sz="2800" dirty="0" err="1"/>
              <a:t>baaddd</a:t>
            </a:r>
            <a:r>
              <a:rPr lang="it-IT" sz="2800" dirty="0"/>
              <a:t>] -&gt; </a:t>
            </a:r>
            <a:r>
              <a:rPr lang="it-IT" sz="2800" dirty="0" smtClean="0"/>
              <a:t>false</a:t>
            </a:r>
          </a:p>
          <a:p>
            <a:r>
              <a:rPr lang="it-IT" dirty="0"/>
              <a:t>Dall’esempio, si deduce che se </a:t>
            </a:r>
            <a:r>
              <a:rPr lang="it-IT" dirty="0" smtClean="0"/>
              <a:t>parola </a:t>
            </a:r>
            <a:r>
              <a:rPr lang="it-IT" dirty="0"/>
              <a:t>è contenuto in </a:t>
            </a:r>
            <a:r>
              <a:rPr lang="it-IT" dirty="0" smtClean="0"/>
              <a:t>testo </a:t>
            </a:r>
            <a:r>
              <a:rPr lang="it-IT" dirty="0"/>
              <a:t>il risultato è </a:t>
            </a:r>
            <a:r>
              <a:rPr lang="it-IT" dirty="0" err="1"/>
              <a:t>true</a:t>
            </a:r>
            <a:r>
              <a:rPr lang="it-IT" dirty="0"/>
              <a:t>; false altrimenti</a:t>
            </a:r>
          </a:p>
          <a:p>
            <a:r>
              <a:rPr lang="it-IT" dirty="0" smtClean="0"/>
              <a:t>In </a:t>
            </a:r>
            <a:r>
              <a:rPr lang="it-IT" dirty="0"/>
              <a:t>altre parole: se esiste una posizione in </a:t>
            </a:r>
            <a:r>
              <a:rPr lang="it-IT" dirty="0" smtClean="0"/>
              <a:t>testo </a:t>
            </a:r>
            <a:r>
              <a:rPr lang="it-IT" dirty="0"/>
              <a:t>a partire dalla quale tutti i caratteri corrispondano nell’ordine a quelli di </a:t>
            </a:r>
            <a:r>
              <a:rPr lang="it-IT" dirty="0" smtClean="0"/>
              <a:t>parola, </a:t>
            </a:r>
            <a:r>
              <a:rPr lang="it-IT" dirty="0"/>
              <a:t>per tutta la lunghezza di </a:t>
            </a:r>
            <a:r>
              <a:rPr lang="it-IT" dirty="0" smtClean="0"/>
              <a:t>parola, </a:t>
            </a:r>
            <a:r>
              <a:rPr lang="it-IT" dirty="0"/>
              <a:t>il risultato è </a:t>
            </a:r>
            <a:r>
              <a:rPr lang="it-IT" dirty="0" err="1"/>
              <a:t>true</a:t>
            </a:r>
            <a:r>
              <a:rPr lang="it-IT" dirty="0"/>
              <a:t> (false altrimenti) 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9710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27847" y="1040830"/>
            <a:ext cx="10981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Parziali:</a:t>
            </a:r>
          </a:p>
          <a:p>
            <a:r>
              <a:rPr lang="it-IT" sz="2800" b="1" dirty="0" smtClean="0"/>
              <a:t>/*@@ </a:t>
            </a:r>
            <a:r>
              <a:rPr lang="it-IT" sz="2800" b="1" dirty="0" err="1" smtClean="0">
                <a:solidFill>
                  <a:srgbClr val="00B050"/>
                </a:solidFill>
              </a:rPr>
              <a:t>requires</a:t>
            </a:r>
            <a:r>
              <a:rPr lang="it-IT" sz="2800" b="1" dirty="0" smtClean="0"/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testo!=</a:t>
            </a:r>
            <a:r>
              <a:rPr lang="it-IT" sz="2800" b="1" dirty="0" err="1">
                <a:solidFill>
                  <a:srgbClr val="FF0000"/>
                </a:solidFill>
              </a:rPr>
              <a:t>null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&amp;&amp; parola!=</a:t>
            </a:r>
            <a:r>
              <a:rPr lang="it-IT" sz="2800" b="1" dirty="0" err="1" smtClean="0">
                <a:solidFill>
                  <a:srgbClr val="FF0000"/>
                </a:solidFill>
              </a:rPr>
              <a:t>null</a:t>
            </a:r>
            <a:r>
              <a:rPr lang="it-IT" sz="2800" b="1" dirty="0" smtClean="0">
                <a:solidFill>
                  <a:srgbClr val="FF0000"/>
                </a:solidFill>
              </a:rPr>
              <a:t> &amp;&amp;</a:t>
            </a:r>
          </a:p>
          <a:p>
            <a:r>
              <a:rPr lang="it-IT" sz="2800" b="1" dirty="0" smtClean="0"/>
              <a:t>@                         </a:t>
            </a:r>
            <a:r>
              <a:rPr lang="it-IT" sz="2800" b="1" dirty="0" err="1">
                <a:solidFill>
                  <a:srgbClr val="FF0000"/>
                </a:solidFill>
              </a:rPr>
              <a:t>length</a:t>
            </a:r>
            <a:r>
              <a:rPr lang="it-IT" sz="2800" b="1" dirty="0">
                <a:solidFill>
                  <a:srgbClr val="FF0000"/>
                </a:solidFill>
              </a:rPr>
              <a:t>(testo)&gt;=</a:t>
            </a:r>
            <a:r>
              <a:rPr lang="it-IT" sz="2800" b="1" dirty="0" err="1">
                <a:solidFill>
                  <a:srgbClr val="FF0000"/>
                </a:solidFill>
              </a:rPr>
              <a:t>length</a:t>
            </a:r>
            <a:r>
              <a:rPr lang="it-IT" sz="2800" b="1" dirty="0">
                <a:solidFill>
                  <a:srgbClr val="FF0000"/>
                </a:solidFill>
              </a:rPr>
              <a:t>(parola</a:t>
            </a:r>
            <a:r>
              <a:rPr lang="it-IT" sz="2800" b="1" dirty="0" smtClean="0">
                <a:solidFill>
                  <a:srgbClr val="FF0000"/>
                </a:solidFill>
              </a:rPr>
              <a:t>);</a:t>
            </a:r>
            <a:r>
              <a:rPr lang="it-IT" sz="2800" b="1" dirty="0" smtClean="0"/>
              <a:t>  </a:t>
            </a:r>
            <a:endParaRPr lang="it-IT" sz="2800" b="1" dirty="0"/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assignable</a:t>
            </a:r>
            <a:r>
              <a:rPr lang="it-IT" sz="2800" b="1" dirty="0" smtClean="0"/>
              <a:t> \</a:t>
            </a:r>
            <a:r>
              <a:rPr lang="it-IT" sz="2800" b="1" dirty="0" err="1" smtClean="0"/>
              <a:t>nothing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/>
              <a:t> </a:t>
            </a:r>
            <a:r>
              <a:rPr lang="it-IT" sz="2800" b="1" dirty="0" smtClean="0">
                <a:solidFill>
                  <a:srgbClr val="0070C0"/>
                </a:solidFill>
              </a:rPr>
              <a:t>\</a:t>
            </a:r>
            <a:r>
              <a:rPr lang="it-IT" sz="2800" b="1" dirty="0" err="1" smtClean="0">
                <a:solidFill>
                  <a:srgbClr val="0070C0"/>
                </a:solidFill>
              </a:rPr>
              <a:t>result</a:t>
            </a:r>
            <a:r>
              <a:rPr lang="it-IT" sz="2800" b="1" dirty="0" smtClean="0">
                <a:solidFill>
                  <a:srgbClr val="0070C0"/>
                </a:solidFill>
              </a:rPr>
              <a:t> &lt;==&gt;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 smtClean="0">
                <a:solidFill>
                  <a:srgbClr val="FF0000"/>
                </a:solidFill>
              </a:rPr>
              <a:t>exists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int</a:t>
            </a:r>
            <a:r>
              <a:rPr lang="it-IT" sz="2800" b="1" dirty="0" smtClean="0">
                <a:solidFill>
                  <a:srgbClr val="FF0000"/>
                </a:solidFill>
              </a:rPr>
              <a:t> i; 0&lt;=i &amp;&amp; i&lt;</a:t>
            </a:r>
            <a:r>
              <a:rPr lang="it-IT" sz="2800" b="1" dirty="0" err="1" smtClean="0">
                <a:solidFill>
                  <a:srgbClr val="FF0000"/>
                </a:solidFill>
              </a:rPr>
              <a:t>testo.length-parola.length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   (\</a:t>
            </a:r>
            <a:r>
              <a:rPr lang="it-IT" sz="2800" b="1" dirty="0" err="1" smtClean="0">
                <a:solidFill>
                  <a:srgbClr val="0070C0"/>
                </a:solidFill>
              </a:rPr>
              <a:t>forall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b="1" dirty="0" err="1" smtClean="0">
                <a:solidFill>
                  <a:srgbClr val="0070C0"/>
                </a:solidFill>
              </a:rPr>
              <a:t>int</a:t>
            </a:r>
            <a:r>
              <a:rPr lang="it-IT" sz="2800" b="1" dirty="0" smtClean="0">
                <a:solidFill>
                  <a:srgbClr val="0070C0"/>
                </a:solidFill>
              </a:rPr>
              <a:t> j; 0 &lt;= j &amp;&amp; j&lt;</a:t>
            </a:r>
            <a:r>
              <a:rPr lang="it-IT" sz="2800" b="1" dirty="0" err="1" smtClean="0">
                <a:solidFill>
                  <a:srgbClr val="0070C0"/>
                </a:solidFill>
              </a:rPr>
              <a:t>parola.length</a:t>
            </a:r>
            <a:r>
              <a:rPr lang="it-IT" sz="2800" b="1" dirty="0" smtClean="0">
                <a:solidFill>
                  <a:srgbClr val="0070C0"/>
                </a:solidFill>
              </a:rPr>
              <a:t>; testo[</a:t>
            </a:r>
            <a:r>
              <a:rPr lang="it-IT" sz="2800" b="1" dirty="0" err="1" smtClean="0">
                <a:solidFill>
                  <a:srgbClr val="0070C0"/>
                </a:solidFill>
              </a:rPr>
              <a:t>i+j</a:t>
            </a:r>
            <a:r>
              <a:rPr lang="it-IT" sz="2800" b="1" dirty="0" smtClean="0">
                <a:solidFill>
                  <a:srgbClr val="0070C0"/>
                </a:solidFill>
              </a:rPr>
              <a:t>] == parola[j])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@      </a:t>
            </a:r>
            <a:r>
              <a:rPr lang="it-IT" sz="2800" b="1" dirty="0" smtClean="0">
                <a:solidFill>
                  <a:srgbClr val="FF0000"/>
                </a:solidFill>
              </a:rPr>
              <a:t>);</a:t>
            </a:r>
          </a:p>
          <a:p>
            <a:r>
              <a:rPr lang="it-IT" sz="2800" b="1" dirty="0" smtClean="0"/>
              <a:t>@ */</a:t>
            </a:r>
          </a:p>
          <a:p>
            <a:r>
              <a:rPr lang="it-IT" sz="2800" b="1" dirty="0" err="1" smtClean="0"/>
              <a:t>boolean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sottoStringa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char</a:t>
            </a:r>
            <a:r>
              <a:rPr lang="it-IT" sz="2800" b="1" dirty="0" smtClean="0"/>
              <a:t>[] testo, </a:t>
            </a:r>
            <a:r>
              <a:rPr lang="it-IT" sz="2800" b="1" dirty="0" err="1" smtClean="0"/>
              <a:t>char</a:t>
            </a:r>
            <a:r>
              <a:rPr lang="it-IT" sz="2800" b="1" dirty="0" smtClean="0"/>
              <a:t>[] parola);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2039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6871" y="1040830"/>
            <a:ext cx="11622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Totali:</a:t>
            </a:r>
          </a:p>
          <a:p>
            <a:r>
              <a:rPr lang="it-IT" sz="2800" b="1" dirty="0" smtClean="0"/>
              <a:t>/*@@ </a:t>
            </a:r>
            <a:r>
              <a:rPr lang="it-IT" sz="2800" b="1" dirty="0" err="1" smtClean="0">
                <a:solidFill>
                  <a:srgbClr val="00B050"/>
                </a:solidFill>
              </a:rPr>
              <a:t>requires</a:t>
            </a:r>
            <a:r>
              <a:rPr lang="it-IT" sz="2800" b="1" dirty="0" smtClean="0"/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true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assignable</a:t>
            </a:r>
            <a:r>
              <a:rPr lang="it-IT" sz="2800" b="1" dirty="0" smtClean="0"/>
              <a:t> \</a:t>
            </a:r>
            <a:r>
              <a:rPr lang="it-IT" sz="2800" b="1" dirty="0" err="1" smtClean="0"/>
              <a:t>nothing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/>
              <a:t> </a:t>
            </a:r>
            <a:r>
              <a:rPr lang="it-IT" sz="2800" b="1" dirty="0" smtClean="0">
                <a:solidFill>
                  <a:srgbClr val="0070C0"/>
                </a:solidFill>
              </a:rPr>
              <a:t>testo != </a:t>
            </a:r>
            <a:r>
              <a:rPr lang="it-IT" sz="2800" b="1" dirty="0" err="1" smtClean="0">
                <a:solidFill>
                  <a:srgbClr val="0070C0"/>
                </a:solidFill>
              </a:rPr>
              <a:t>null</a:t>
            </a:r>
            <a:r>
              <a:rPr lang="it-IT" sz="2800" b="1" dirty="0" smtClean="0">
                <a:solidFill>
                  <a:srgbClr val="0070C0"/>
                </a:solidFill>
              </a:rPr>
              <a:t> &amp;&amp; parola!= </a:t>
            </a:r>
            <a:r>
              <a:rPr lang="it-IT" sz="2800" b="1" dirty="0" err="1" smtClean="0">
                <a:solidFill>
                  <a:srgbClr val="0070C0"/>
                </a:solidFill>
              </a:rPr>
              <a:t>null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b="1" dirty="0">
                <a:solidFill>
                  <a:srgbClr val="FF0000"/>
                </a:solidFill>
              </a:rPr>
              <a:t> &amp;&amp;</a:t>
            </a:r>
          </a:p>
          <a:p>
            <a:r>
              <a:rPr lang="it-IT" sz="2800" b="1" dirty="0"/>
              <a:t>@                         </a:t>
            </a:r>
            <a:r>
              <a:rPr lang="it-IT" sz="2800" b="1" dirty="0" err="1">
                <a:solidFill>
                  <a:srgbClr val="FF0000"/>
                </a:solidFill>
              </a:rPr>
              <a:t>length</a:t>
            </a:r>
            <a:r>
              <a:rPr lang="it-IT" sz="2800" b="1" dirty="0">
                <a:solidFill>
                  <a:srgbClr val="FF0000"/>
                </a:solidFill>
              </a:rPr>
              <a:t>(testo)&gt;=</a:t>
            </a:r>
            <a:r>
              <a:rPr lang="it-IT" sz="2800" b="1" dirty="0" err="1">
                <a:solidFill>
                  <a:srgbClr val="FF0000"/>
                </a:solidFill>
              </a:rPr>
              <a:t>length</a:t>
            </a:r>
            <a:r>
              <a:rPr lang="it-IT" sz="2800" b="1" dirty="0">
                <a:solidFill>
                  <a:srgbClr val="FF0000"/>
                </a:solidFill>
              </a:rPr>
              <a:t>(parola</a:t>
            </a:r>
            <a:r>
              <a:rPr lang="it-IT" sz="2800" b="1" dirty="0" smtClean="0">
                <a:solidFill>
                  <a:srgbClr val="FF0000"/>
                </a:solidFill>
              </a:rPr>
              <a:t>) &amp;&amp;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@  </a:t>
            </a:r>
            <a:r>
              <a:rPr lang="it-IT" sz="2800" b="1" dirty="0" smtClean="0">
                <a:solidFill>
                  <a:srgbClr val="0070C0"/>
                </a:solidFill>
              </a:rPr>
              <a:t>\</a:t>
            </a:r>
            <a:r>
              <a:rPr lang="it-IT" sz="2800" b="1" dirty="0" err="1" smtClean="0">
                <a:solidFill>
                  <a:srgbClr val="0070C0"/>
                </a:solidFill>
              </a:rPr>
              <a:t>result</a:t>
            </a:r>
            <a:r>
              <a:rPr lang="it-IT" sz="2800" b="1" dirty="0" smtClean="0">
                <a:solidFill>
                  <a:srgbClr val="0070C0"/>
                </a:solidFill>
              </a:rPr>
              <a:t> &lt;==&gt;</a:t>
            </a:r>
          </a:p>
          <a:p>
            <a:r>
              <a:rPr lang="it-IT" sz="2800" b="1" dirty="0">
                <a:solidFill>
                  <a:srgbClr val="0070C0"/>
                </a:solidFill>
              </a:rPr>
              <a:t>@    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exists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0&lt;=i &amp;&amp; i&lt;</a:t>
            </a:r>
            <a:r>
              <a:rPr lang="it-IT" sz="2800" b="1" dirty="0" err="1">
                <a:solidFill>
                  <a:srgbClr val="FF0000"/>
                </a:solidFill>
              </a:rPr>
              <a:t>testo.length-parola.length</a:t>
            </a:r>
            <a:r>
              <a:rPr lang="it-IT" sz="2800" b="1" dirty="0">
                <a:solidFill>
                  <a:srgbClr val="FF0000"/>
                </a:solidFill>
              </a:rPr>
              <a:t>;</a:t>
            </a:r>
          </a:p>
          <a:p>
            <a:r>
              <a:rPr lang="it-IT" sz="2800" b="1" dirty="0">
                <a:solidFill>
                  <a:srgbClr val="0070C0"/>
                </a:solidFill>
              </a:rPr>
              <a:t>@        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0 &lt;= j &amp;&amp; j&lt;</a:t>
            </a:r>
            <a:r>
              <a:rPr lang="it-IT" sz="2800" b="1" dirty="0" err="1">
                <a:solidFill>
                  <a:srgbClr val="0070C0"/>
                </a:solidFill>
              </a:rPr>
              <a:t>parola.length</a:t>
            </a:r>
            <a:r>
              <a:rPr lang="it-IT" sz="2800" b="1" dirty="0">
                <a:solidFill>
                  <a:srgbClr val="0070C0"/>
                </a:solidFill>
              </a:rPr>
              <a:t>; testo[</a:t>
            </a:r>
            <a:r>
              <a:rPr lang="it-IT" sz="2800" b="1" dirty="0" err="1">
                <a:solidFill>
                  <a:srgbClr val="0070C0"/>
                </a:solidFill>
              </a:rPr>
              <a:t>i+j</a:t>
            </a:r>
            <a:r>
              <a:rPr lang="it-IT" sz="2800" b="1" dirty="0">
                <a:solidFill>
                  <a:srgbClr val="0070C0"/>
                </a:solidFill>
              </a:rPr>
              <a:t>] == parola[j]) </a:t>
            </a:r>
          </a:p>
          <a:p>
            <a:r>
              <a:rPr lang="it-IT" sz="2800" b="1" dirty="0">
                <a:solidFill>
                  <a:srgbClr val="0070C0"/>
                </a:solidFill>
              </a:rPr>
              <a:t>@      </a:t>
            </a:r>
            <a:r>
              <a:rPr lang="it-IT" sz="2800" b="1" dirty="0" smtClean="0">
                <a:solidFill>
                  <a:srgbClr val="FF0000"/>
                </a:solidFill>
              </a:rPr>
              <a:t>);</a:t>
            </a:r>
            <a:endParaRPr lang="it-IT" sz="2800" b="1" dirty="0">
              <a:solidFill>
                <a:srgbClr val="FF0000"/>
              </a:solidFill>
            </a:endParaRPr>
          </a:p>
          <a:p>
            <a:r>
              <a:rPr lang="it-IT" sz="2800" b="1" dirty="0"/>
              <a:t>@ </a:t>
            </a:r>
            <a:r>
              <a:rPr lang="it-IT" sz="2800" b="1" dirty="0" err="1">
                <a:solidFill>
                  <a:srgbClr val="00B050"/>
                </a:solidFill>
              </a:rPr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NullPointerException</a:t>
            </a:r>
            <a:r>
              <a:rPr lang="it-IT" sz="2800" b="1" dirty="0"/>
              <a:t> </a:t>
            </a:r>
            <a:r>
              <a:rPr lang="it-IT" sz="2800" b="1" dirty="0" err="1" smtClean="0"/>
              <a:t>npe</a:t>
            </a:r>
            <a:r>
              <a:rPr lang="it-IT" sz="2800" b="1" dirty="0"/>
              <a:t>) testo==</a:t>
            </a:r>
            <a:r>
              <a:rPr lang="it-IT" sz="2800" b="1" dirty="0" err="1"/>
              <a:t>null</a:t>
            </a:r>
            <a:r>
              <a:rPr lang="it-IT" sz="2800" b="1" dirty="0"/>
              <a:t> || parola==</a:t>
            </a:r>
            <a:r>
              <a:rPr lang="it-IT" sz="2800" b="1" dirty="0" err="1" smtClean="0"/>
              <a:t>null</a:t>
            </a:r>
            <a:r>
              <a:rPr lang="it-IT" sz="2800" b="1" dirty="0" smtClean="0"/>
              <a:t>;</a:t>
            </a:r>
            <a:endParaRPr lang="it-IT" sz="2800" b="1" dirty="0"/>
          </a:p>
          <a:p>
            <a:r>
              <a:rPr lang="it-IT" sz="2800" b="1" dirty="0"/>
              <a:t>@ </a:t>
            </a:r>
            <a:r>
              <a:rPr lang="it-IT" sz="2800" b="1" dirty="0" err="1">
                <a:solidFill>
                  <a:srgbClr val="00B050"/>
                </a:solidFill>
              </a:rPr>
              <a:t>signals</a:t>
            </a:r>
            <a:r>
              <a:rPr lang="it-IT" sz="2800" b="1" dirty="0"/>
              <a:t>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InvertedDimensionException</a:t>
            </a:r>
            <a:r>
              <a:rPr lang="it-IT" sz="2800" b="1" dirty="0" smtClean="0"/>
              <a:t> ide</a:t>
            </a:r>
            <a:r>
              <a:rPr lang="it-IT" sz="2800" b="1" dirty="0"/>
              <a:t>) </a:t>
            </a:r>
            <a:r>
              <a:rPr lang="it-IT" sz="2800" b="1" dirty="0" err="1" smtClean="0">
                <a:solidFill>
                  <a:srgbClr val="FF0000"/>
                </a:solidFill>
              </a:rPr>
              <a:t>length</a:t>
            </a:r>
            <a:r>
              <a:rPr lang="it-IT" sz="2800" b="1" smtClean="0">
                <a:solidFill>
                  <a:srgbClr val="FF0000"/>
                </a:solidFill>
              </a:rPr>
              <a:t>(testo)&lt;length</a:t>
            </a:r>
            <a:r>
              <a:rPr lang="it-IT" sz="2800" b="1" dirty="0" smtClean="0">
                <a:solidFill>
                  <a:srgbClr val="FF0000"/>
                </a:solidFill>
              </a:rPr>
              <a:t>(parola);</a:t>
            </a:r>
            <a:r>
              <a:rPr lang="it-IT" sz="2800" b="1" dirty="0" smtClean="0"/>
              <a:t> </a:t>
            </a:r>
            <a:endParaRPr lang="it-IT" sz="2800" b="1" dirty="0"/>
          </a:p>
          <a:p>
            <a:r>
              <a:rPr lang="it-IT" sz="2800" b="1" dirty="0" smtClean="0"/>
              <a:t>@ */</a:t>
            </a:r>
          </a:p>
          <a:p>
            <a:r>
              <a:rPr lang="it-IT" sz="2800" b="1" dirty="0" err="1" smtClean="0"/>
              <a:t>boolean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sottoStringa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char</a:t>
            </a:r>
            <a:r>
              <a:rPr lang="it-IT" sz="2800" b="1" dirty="0" smtClean="0"/>
              <a:t>[] testo, </a:t>
            </a:r>
            <a:r>
              <a:rPr lang="it-IT" sz="2800" b="1" dirty="0" err="1" smtClean="0"/>
              <a:t>char</a:t>
            </a:r>
            <a:r>
              <a:rPr lang="it-IT" sz="2800" b="1" dirty="0" smtClean="0"/>
              <a:t>[] parola);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4569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Rendere totali le specifiche di:</a:t>
            </a:r>
          </a:p>
          <a:p>
            <a:pPr marL="0" indent="0">
              <a:buNone/>
            </a:pPr>
            <a:r>
              <a:rPr lang="it-IT" b="1" dirty="0" smtClean="0"/>
              <a:t>public 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 smtClean="0"/>
              <a:t>boolean</a:t>
            </a:r>
            <a:r>
              <a:rPr lang="it-IT" b="1" dirty="0" smtClean="0"/>
              <a:t> </a:t>
            </a:r>
            <a:r>
              <a:rPr lang="it-IT" b="1" dirty="0" err="1" smtClean="0"/>
              <a:t>isPermutation</a:t>
            </a:r>
            <a:r>
              <a:rPr lang="it-IT" b="1" dirty="0" smtClean="0"/>
              <a:t>(</a:t>
            </a:r>
            <a:r>
              <a:rPr lang="it-IT" b="1" dirty="0" err="1" smtClean="0"/>
              <a:t>int</a:t>
            </a:r>
            <a:r>
              <a:rPr lang="it-IT" b="1" dirty="0" smtClean="0"/>
              <a:t> x[], </a:t>
            </a:r>
            <a:r>
              <a:rPr lang="it-IT" b="1" dirty="0" err="1" smtClean="0"/>
              <a:t>int</a:t>
            </a:r>
            <a:r>
              <a:rPr lang="it-IT" b="1" dirty="0" smtClean="0"/>
              <a:t> y[])</a:t>
            </a:r>
          </a:p>
          <a:p>
            <a:r>
              <a:rPr lang="it-IT" dirty="0"/>
              <a:t>True se y è una permutazione di x, false altrimenti</a:t>
            </a:r>
          </a:p>
          <a:p>
            <a:r>
              <a:rPr lang="it-IT" dirty="0" smtClean="0"/>
              <a:t>Sotto </a:t>
            </a:r>
            <a:r>
              <a:rPr lang="it-IT" dirty="0"/>
              <a:t>l’ipotesi di assenza di duplicati nei due array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92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89068" y="234724"/>
            <a:ext cx="11637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Parziali:</a:t>
            </a:r>
          </a:p>
          <a:p>
            <a:r>
              <a:rPr lang="it-IT" sz="2800" b="1" dirty="0" smtClean="0"/>
              <a:t>/*@ </a:t>
            </a:r>
            <a:r>
              <a:rPr lang="it-IT" sz="2800" b="1" dirty="0" err="1">
                <a:solidFill>
                  <a:srgbClr val="00B050"/>
                </a:solidFill>
              </a:rPr>
              <a:t>requires</a:t>
            </a:r>
            <a:r>
              <a:rPr lang="it-IT" sz="2800" b="1" dirty="0"/>
              <a:t> </a:t>
            </a:r>
            <a:r>
              <a:rPr lang="it-IT" sz="2800" b="1" dirty="0" smtClean="0"/>
              <a:t>x </a:t>
            </a:r>
            <a:r>
              <a:rPr lang="it-IT" sz="2800" b="1" dirty="0"/>
              <a:t>!= </a:t>
            </a:r>
            <a:r>
              <a:rPr lang="it-IT" sz="2800" b="1" dirty="0" err="1"/>
              <a:t>null</a:t>
            </a:r>
            <a:r>
              <a:rPr lang="it-IT" sz="2800" b="1" dirty="0"/>
              <a:t> &amp;&amp; y != </a:t>
            </a:r>
            <a:r>
              <a:rPr lang="it-IT" sz="2800" b="1" dirty="0" err="1"/>
              <a:t>null</a:t>
            </a:r>
            <a:r>
              <a:rPr lang="it-IT" sz="2800" b="1" dirty="0"/>
              <a:t>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>
                <a:solidFill>
                  <a:srgbClr val="FF0000"/>
                </a:solidFill>
              </a:rPr>
              <a:t> -1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sz="2800" b="1" dirty="0" smtClean="0"/>
              <a:t>@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</a:t>
            </a:r>
            <a:r>
              <a:rPr lang="it-IT" sz="2800" b="1" dirty="0" smtClean="0">
                <a:solidFill>
                  <a:srgbClr val="0070C0"/>
                </a:solidFill>
              </a:rPr>
              <a:t>&lt; </a:t>
            </a:r>
            <a:r>
              <a:rPr lang="it-IT" sz="2800" b="1" dirty="0">
                <a:solidFill>
                  <a:srgbClr val="0070C0"/>
                </a:solidFill>
              </a:rPr>
              <a:t>j &lt; 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x[i] != x[j])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&amp;&amp; (* </a:t>
            </a:r>
            <a:r>
              <a:rPr lang="it-IT" sz="2800" b="1" dirty="0" err="1"/>
              <a:t>same</a:t>
            </a:r>
            <a:r>
              <a:rPr lang="it-IT" sz="2800" b="1" dirty="0"/>
              <a:t> for y </a:t>
            </a:r>
            <a:r>
              <a:rPr lang="it-IT" sz="2800" b="1" dirty="0" smtClean="0"/>
              <a:t>*);</a:t>
            </a:r>
          </a:p>
          <a:p>
            <a:r>
              <a:rPr lang="it-IT" sz="2800" b="1" dirty="0" smtClean="0"/>
              <a:t>@ </a:t>
            </a:r>
            <a:r>
              <a:rPr lang="it-IT" sz="2800" b="1" dirty="0" err="1">
                <a:solidFill>
                  <a:srgbClr val="00B050"/>
                </a:solidFill>
              </a:rPr>
              <a:t>ensures</a:t>
            </a:r>
            <a:r>
              <a:rPr lang="it-IT" sz="2800" b="1" dirty="0"/>
              <a:t> </a:t>
            </a:r>
            <a:r>
              <a:rPr lang="it-IT" sz="2800" b="1" dirty="0" smtClean="0"/>
              <a:t>(\</a:t>
            </a:r>
            <a:r>
              <a:rPr lang="it-IT" sz="2800" b="1" dirty="0" err="1"/>
              <a:t>result</a:t>
            </a:r>
            <a:r>
              <a:rPr lang="it-IT" sz="2800" b="1" dirty="0"/>
              <a:t> == </a:t>
            </a:r>
            <a:r>
              <a:rPr lang="it-IT" sz="2800" b="1" dirty="0" err="1"/>
              <a:t>true</a:t>
            </a:r>
            <a:r>
              <a:rPr lang="it-IT" sz="2800" b="1" dirty="0"/>
              <a:t>) &lt;==&gt; </a:t>
            </a:r>
            <a:r>
              <a:rPr lang="it-IT" sz="2800" b="1" dirty="0" smtClean="0"/>
              <a:t>(</a:t>
            </a:r>
            <a:r>
              <a:rPr lang="it-IT" sz="2800" b="1" dirty="0" err="1"/>
              <a:t>x.length</a:t>
            </a:r>
            <a:r>
              <a:rPr lang="it-IT" sz="2800" b="1" dirty="0"/>
              <a:t> == </a:t>
            </a:r>
            <a:r>
              <a:rPr lang="it-IT" sz="2800" b="1" dirty="0" err="1"/>
              <a:t>y.length</a:t>
            </a:r>
            <a:r>
              <a:rPr lang="it-IT" sz="2800" b="1" dirty="0"/>
              <a:t>)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  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sz="2800" b="1" dirty="0" smtClean="0"/>
              <a:t>@     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0 &lt;= j &lt; </a:t>
            </a:r>
            <a:r>
              <a:rPr lang="it-IT" sz="2800" b="1" dirty="0" err="1">
                <a:solidFill>
                  <a:srgbClr val="0070C0"/>
                </a:solidFill>
              </a:rPr>
              <a:t>y.length</a:t>
            </a:r>
            <a:r>
              <a:rPr lang="it-IT" sz="2800" b="1" dirty="0">
                <a:solidFill>
                  <a:srgbClr val="0070C0"/>
                </a:solidFill>
              </a:rPr>
              <a:t>; x[i] == y[j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boolean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isPermutation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x[],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y[])</a:t>
            </a:r>
            <a:endParaRPr lang="it-IT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9279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89068" y="234724"/>
            <a:ext cx="116372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Totali:</a:t>
            </a:r>
          </a:p>
          <a:p>
            <a:r>
              <a:rPr lang="it-IT" sz="2800" b="1" dirty="0" smtClean="0"/>
              <a:t>/*@ </a:t>
            </a:r>
            <a:r>
              <a:rPr lang="it-IT" sz="2800" b="1" dirty="0" err="1" smtClean="0">
                <a:solidFill>
                  <a:srgbClr val="00B050"/>
                </a:solidFill>
              </a:rPr>
              <a:t>requires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true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@ </a:t>
            </a:r>
            <a:r>
              <a:rPr lang="it-IT" sz="2800" b="1" dirty="0" err="1" smtClean="0">
                <a:solidFill>
                  <a:srgbClr val="00B050"/>
                </a:solidFill>
              </a:rPr>
              <a:t>ensures</a:t>
            </a:r>
            <a:r>
              <a:rPr lang="it-IT" sz="2800" b="1" dirty="0" smtClean="0">
                <a:solidFill>
                  <a:srgbClr val="00B050"/>
                </a:solidFill>
              </a:rPr>
              <a:t> </a:t>
            </a:r>
            <a:r>
              <a:rPr lang="it-IT" sz="2800" b="1" dirty="0"/>
              <a:t>x != </a:t>
            </a:r>
            <a:r>
              <a:rPr lang="it-IT" sz="2800" b="1" dirty="0" err="1"/>
              <a:t>null</a:t>
            </a:r>
            <a:r>
              <a:rPr lang="it-IT" sz="2800" b="1" dirty="0"/>
              <a:t> &amp;&amp; y != </a:t>
            </a:r>
            <a:r>
              <a:rPr lang="it-IT" sz="2800" b="1" dirty="0" err="1" smtClean="0"/>
              <a:t>null</a:t>
            </a:r>
            <a:r>
              <a:rPr lang="it-IT" sz="2800" b="1" dirty="0" smtClean="0"/>
              <a:t> &amp;&amp;</a:t>
            </a:r>
          </a:p>
          <a:p>
            <a:r>
              <a:rPr lang="it-IT" sz="2800" b="1" dirty="0">
                <a:solidFill>
                  <a:srgbClr val="00B050"/>
                </a:solidFill>
              </a:rPr>
              <a:t>@</a:t>
            </a:r>
            <a:r>
              <a:rPr lang="it-IT" sz="2800" b="1" dirty="0" smtClean="0">
                <a:solidFill>
                  <a:srgbClr val="00B050"/>
                </a:solidFill>
              </a:rPr>
              <a:t>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>
                <a:solidFill>
                  <a:srgbClr val="FF0000"/>
                </a:solidFill>
              </a:rPr>
              <a:t> -1;</a:t>
            </a:r>
          </a:p>
          <a:p>
            <a:r>
              <a:rPr lang="it-IT" sz="2800" b="1" dirty="0"/>
              <a:t>@ </a:t>
            </a:r>
            <a:r>
              <a:rPr lang="it-IT" sz="2800" b="1" dirty="0" smtClean="0"/>
              <a:t>                     </a:t>
            </a:r>
            <a:r>
              <a:rPr lang="it-IT" sz="2800" b="1" dirty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&lt;= j &lt; 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x[i] != x[j])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 </a:t>
            </a:r>
          </a:p>
          <a:p>
            <a:r>
              <a:rPr lang="it-IT" sz="2800" b="1" dirty="0"/>
              <a:t>@ &amp;&amp; (* </a:t>
            </a:r>
            <a:r>
              <a:rPr lang="it-IT" sz="2800" b="1" dirty="0" err="1"/>
              <a:t>same</a:t>
            </a:r>
            <a:r>
              <a:rPr lang="it-IT" sz="2800" b="1" dirty="0"/>
              <a:t> for y </a:t>
            </a:r>
            <a:r>
              <a:rPr lang="it-IT" sz="2800" b="1" dirty="0" smtClean="0"/>
              <a:t>*) &amp;&amp;</a:t>
            </a:r>
            <a:endParaRPr lang="it-IT" sz="2800" b="1" dirty="0" smtClean="0">
              <a:solidFill>
                <a:srgbClr val="00B050"/>
              </a:solidFill>
            </a:endParaRPr>
          </a:p>
          <a:p>
            <a:r>
              <a:rPr lang="it-IT" sz="2800" b="1" dirty="0">
                <a:solidFill>
                  <a:srgbClr val="00B050"/>
                </a:solidFill>
              </a:rPr>
              <a:t>@</a:t>
            </a:r>
            <a:r>
              <a:rPr lang="it-IT" sz="2800" b="1" dirty="0" smtClean="0"/>
              <a:t> (\</a:t>
            </a:r>
            <a:r>
              <a:rPr lang="it-IT" sz="2800" b="1" dirty="0" err="1"/>
              <a:t>result</a:t>
            </a:r>
            <a:r>
              <a:rPr lang="it-IT" sz="2800" b="1" dirty="0"/>
              <a:t> == </a:t>
            </a:r>
            <a:r>
              <a:rPr lang="it-IT" sz="2800" b="1" dirty="0" err="1"/>
              <a:t>true</a:t>
            </a:r>
            <a:r>
              <a:rPr lang="it-IT" sz="2800" b="1" dirty="0"/>
              <a:t>) &lt;==&gt; </a:t>
            </a:r>
            <a:r>
              <a:rPr lang="it-IT" sz="2800" b="1" dirty="0" smtClean="0"/>
              <a:t>(</a:t>
            </a:r>
            <a:r>
              <a:rPr lang="it-IT" sz="2800" b="1" dirty="0" err="1"/>
              <a:t>x.length</a:t>
            </a:r>
            <a:r>
              <a:rPr lang="it-IT" sz="2800" b="1" dirty="0"/>
              <a:t> == </a:t>
            </a:r>
            <a:r>
              <a:rPr lang="it-IT" sz="2800" b="1" dirty="0" err="1"/>
              <a:t>y.length</a:t>
            </a:r>
            <a:r>
              <a:rPr lang="it-IT" sz="2800" b="1" dirty="0"/>
              <a:t>) </a:t>
            </a:r>
            <a:r>
              <a:rPr lang="it-IT" sz="2800" b="1" dirty="0" smtClean="0"/>
              <a:t>&amp;&amp;</a:t>
            </a:r>
          </a:p>
          <a:p>
            <a:r>
              <a:rPr lang="it-IT" sz="2800" b="1" dirty="0" smtClean="0"/>
              <a:t>@   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 smtClean="0">
                <a:solidFill>
                  <a:srgbClr val="FF0000"/>
                </a:solidFill>
              </a:rPr>
              <a:t>;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0 &lt;= j &lt; </a:t>
            </a:r>
            <a:r>
              <a:rPr lang="it-IT" sz="2800" b="1" dirty="0" err="1">
                <a:solidFill>
                  <a:srgbClr val="0070C0"/>
                </a:solidFill>
              </a:rPr>
              <a:t>y.length</a:t>
            </a:r>
            <a:r>
              <a:rPr lang="it-IT" sz="2800" b="1" dirty="0">
                <a:solidFill>
                  <a:srgbClr val="0070C0"/>
                </a:solidFill>
              </a:rPr>
              <a:t>; x[i] == y[j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</a:t>
            </a:r>
            <a:r>
              <a:rPr lang="it-IT" sz="2800" b="1" dirty="0" smtClean="0"/>
              <a:t>;</a:t>
            </a:r>
          </a:p>
          <a:p>
            <a:r>
              <a:rPr lang="it-IT" sz="2800" b="1" dirty="0"/>
              <a:t>@ </a:t>
            </a:r>
            <a:r>
              <a:rPr lang="it-IT" sz="2800" b="1" dirty="0" err="1">
                <a:solidFill>
                  <a:srgbClr val="00B050"/>
                </a:solidFill>
              </a:rPr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NullPointerException</a:t>
            </a:r>
            <a:r>
              <a:rPr lang="it-IT" sz="2800" b="1" dirty="0"/>
              <a:t> </a:t>
            </a:r>
            <a:r>
              <a:rPr lang="it-IT" sz="2800" b="1" dirty="0" err="1"/>
              <a:t>npe</a:t>
            </a:r>
            <a:r>
              <a:rPr lang="it-IT" sz="2800" b="1" dirty="0"/>
              <a:t>) x </a:t>
            </a:r>
            <a:r>
              <a:rPr lang="it-IT" sz="2800" b="1" dirty="0" smtClean="0"/>
              <a:t>== </a:t>
            </a:r>
            <a:r>
              <a:rPr lang="it-IT" sz="2800" b="1" dirty="0" err="1"/>
              <a:t>null</a:t>
            </a:r>
            <a:r>
              <a:rPr lang="it-IT" sz="2800" b="1" dirty="0"/>
              <a:t> </a:t>
            </a:r>
            <a:r>
              <a:rPr lang="it-IT" sz="2800" b="1" dirty="0" smtClean="0"/>
              <a:t>|| </a:t>
            </a:r>
            <a:r>
              <a:rPr lang="it-IT" sz="2800" b="1" dirty="0"/>
              <a:t>y </a:t>
            </a:r>
            <a:r>
              <a:rPr lang="it-IT" sz="2800" b="1" dirty="0" smtClean="0"/>
              <a:t>== </a:t>
            </a:r>
            <a:r>
              <a:rPr lang="it-IT" sz="2800" b="1" dirty="0" err="1"/>
              <a:t>null</a:t>
            </a:r>
            <a:r>
              <a:rPr lang="it-IT" sz="2800" b="1" dirty="0"/>
              <a:t>;</a:t>
            </a:r>
          </a:p>
          <a:p>
            <a:r>
              <a:rPr lang="it-IT" sz="2800" b="1" dirty="0"/>
              <a:t>@ </a:t>
            </a:r>
            <a:r>
              <a:rPr lang="it-IT" sz="2800" b="1" dirty="0" err="1">
                <a:solidFill>
                  <a:srgbClr val="00B050"/>
                </a:solidFill>
              </a:rPr>
              <a:t>signals</a:t>
            </a:r>
            <a:r>
              <a:rPr lang="it-IT" sz="2800" b="1" dirty="0"/>
              <a:t>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DuplicateException</a:t>
            </a:r>
            <a:r>
              <a:rPr lang="it-IT" sz="2800" b="1" dirty="0" smtClean="0"/>
              <a:t> de)</a:t>
            </a:r>
            <a:endParaRPr lang="it-IT" sz="2800" b="1" dirty="0"/>
          </a:p>
          <a:p>
            <a:r>
              <a:rPr lang="it-IT" sz="2800" b="1" dirty="0" smtClean="0"/>
              <a:t>@ </a:t>
            </a:r>
            <a:r>
              <a:rPr lang="it-IT" sz="2800" b="1" dirty="0" smtClean="0">
                <a:solidFill>
                  <a:srgbClr val="FF0000"/>
                </a:solidFill>
              </a:rPr>
              <a:t>(\</a:t>
            </a:r>
            <a:r>
              <a:rPr lang="it-IT" sz="2800" b="1" dirty="0" err="1" smtClean="0">
                <a:solidFill>
                  <a:srgbClr val="FF0000"/>
                </a:solidFill>
              </a:rPr>
              <a:t>exists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 &lt;= i &lt; </a:t>
            </a:r>
            <a:r>
              <a:rPr lang="it-IT" sz="2800" b="1" dirty="0" err="1">
                <a:solidFill>
                  <a:srgbClr val="FF0000"/>
                </a:solidFill>
              </a:rPr>
              <a:t>x.length</a:t>
            </a:r>
            <a:r>
              <a:rPr lang="it-IT" sz="2800" b="1" dirty="0">
                <a:solidFill>
                  <a:srgbClr val="FF0000"/>
                </a:solidFill>
              </a:rPr>
              <a:t> -1;</a:t>
            </a:r>
          </a:p>
          <a:p>
            <a:r>
              <a:rPr lang="it-IT" sz="2800" b="1" dirty="0"/>
              <a:t>@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 smtClean="0">
                <a:solidFill>
                  <a:srgbClr val="0070C0"/>
                </a:solidFill>
              </a:rPr>
              <a:t>exists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i </a:t>
            </a:r>
            <a:r>
              <a:rPr lang="it-IT" sz="2800" b="1" dirty="0" smtClean="0">
                <a:solidFill>
                  <a:srgbClr val="0070C0"/>
                </a:solidFill>
              </a:rPr>
              <a:t>&lt; </a:t>
            </a:r>
            <a:r>
              <a:rPr lang="it-IT" sz="2800" b="1" dirty="0">
                <a:solidFill>
                  <a:srgbClr val="0070C0"/>
                </a:solidFill>
              </a:rPr>
              <a:t>j &lt; </a:t>
            </a:r>
            <a:r>
              <a:rPr lang="it-IT" sz="2800" b="1" dirty="0" err="1">
                <a:solidFill>
                  <a:srgbClr val="0070C0"/>
                </a:solidFill>
              </a:rPr>
              <a:t>x.length</a:t>
            </a:r>
            <a:r>
              <a:rPr lang="it-IT" sz="2800" b="1" dirty="0">
                <a:solidFill>
                  <a:srgbClr val="0070C0"/>
                </a:solidFill>
              </a:rPr>
              <a:t>; x[i] </a:t>
            </a:r>
            <a:r>
              <a:rPr lang="it-IT" sz="2800" b="1" dirty="0" smtClean="0">
                <a:solidFill>
                  <a:srgbClr val="0070C0"/>
                </a:solidFill>
              </a:rPr>
              <a:t>== </a:t>
            </a:r>
            <a:r>
              <a:rPr lang="it-IT" sz="2800" b="1" dirty="0">
                <a:solidFill>
                  <a:srgbClr val="0070C0"/>
                </a:solidFill>
              </a:rPr>
              <a:t>x[j</a:t>
            </a:r>
            <a:r>
              <a:rPr lang="it-IT" sz="2800" b="1" dirty="0" smtClean="0">
                <a:solidFill>
                  <a:srgbClr val="0070C0"/>
                </a:solidFill>
              </a:rPr>
              <a:t>])</a:t>
            </a:r>
            <a:r>
              <a:rPr lang="it-IT" sz="2800" b="1" dirty="0" smtClean="0">
                <a:solidFill>
                  <a:srgbClr val="FF0000"/>
                </a:solidFill>
              </a:rPr>
              <a:t>);</a:t>
            </a:r>
            <a:r>
              <a:rPr lang="it-IT" sz="2800" b="1" dirty="0" smtClean="0"/>
              <a:t> </a:t>
            </a:r>
            <a:endParaRPr lang="it-IT" sz="2800" b="1" dirty="0"/>
          </a:p>
          <a:p>
            <a:r>
              <a:rPr lang="it-IT" sz="2800" b="1" dirty="0"/>
              <a:t>@ </a:t>
            </a:r>
            <a:r>
              <a:rPr lang="it-IT" sz="2800" b="1" dirty="0" smtClean="0"/>
              <a:t>|| </a:t>
            </a:r>
            <a:r>
              <a:rPr lang="it-IT" sz="2800" b="1" dirty="0"/>
              <a:t>(* </a:t>
            </a:r>
            <a:r>
              <a:rPr lang="it-IT" sz="2800" b="1" dirty="0" err="1"/>
              <a:t>same</a:t>
            </a:r>
            <a:r>
              <a:rPr lang="it-IT" sz="2800" b="1" dirty="0"/>
              <a:t> for y *);</a:t>
            </a:r>
          </a:p>
          <a:p>
            <a:r>
              <a:rPr lang="it-IT" sz="2800" b="1" dirty="0" smtClean="0"/>
              <a:t>@*/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boolean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isPermutation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x[], 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y[])</a:t>
            </a:r>
            <a:endParaRPr lang="it-IT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2810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Sostituibilità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4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13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23365" y="1524000"/>
            <a:ext cx="108293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public </a:t>
            </a:r>
            <a:r>
              <a:rPr lang="it-IT" sz="2800" dirty="0" err="1"/>
              <a:t>class</a:t>
            </a:r>
            <a:r>
              <a:rPr lang="it-IT" sz="2800" dirty="0"/>
              <a:t> Math {</a:t>
            </a:r>
          </a:p>
          <a:p>
            <a:r>
              <a:rPr lang="it-IT" sz="2800" dirty="0" smtClean="0"/>
              <a:t>  //@ </a:t>
            </a:r>
            <a:r>
              <a:rPr lang="it-IT" sz="2800" dirty="0" err="1"/>
              <a:t>requires</a:t>
            </a:r>
            <a:r>
              <a:rPr lang="it-IT" sz="2800" dirty="0"/>
              <a:t> </a:t>
            </a:r>
            <a:r>
              <a:rPr lang="it-IT" sz="2800" dirty="0" err="1"/>
              <a:t>value</a:t>
            </a:r>
            <a:r>
              <a:rPr lang="it-IT" sz="2800" dirty="0"/>
              <a:t> &gt;= 0; </a:t>
            </a:r>
            <a:endParaRPr lang="it-IT" sz="2800" dirty="0" smtClean="0"/>
          </a:p>
          <a:p>
            <a:r>
              <a:rPr lang="it-IT" sz="2800" dirty="0" smtClean="0"/>
              <a:t>  //@ </a:t>
            </a:r>
            <a:r>
              <a:rPr lang="it-IT" sz="2800" dirty="0" err="1"/>
              <a:t>ensures</a:t>
            </a:r>
            <a:r>
              <a:rPr lang="it-IT" sz="2800" dirty="0"/>
              <a:t> </a:t>
            </a:r>
            <a:r>
              <a:rPr lang="it-IT" sz="2800" dirty="0" err="1"/>
              <a:t>Math.abs</a:t>
            </a:r>
            <a:r>
              <a:rPr lang="it-IT" sz="2800" dirty="0"/>
              <a:t>(\</a:t>
            </a:r>
            <a:r>
              <a:rPr lang="it-IT" sz="2800" dirty="0" err="1"/>
              <a:t>result</a:t>
            </a:r>
            <a:r>
              <a:rPr lang="it-IT" sz="2800" dirty="0"/>
              <a:t> * \</a:t>
            </a:r>
            <a:r>
              <a:rPr lang="it-IT" sz="2800" dirty="0" err="1"/>
              <a:t>result</a:t>
            </a:r>
            <a:r>
              <a:rPr lang="it-IT" sz="2800" dirty="0"/>
              <a:t> - </a:t>
            </a:r>
            <a:r>
              <a:rPr lang="it-IT" sz="2800" dirty="0" err="1"/>
              <a:t>value</a:t>
            </a:r>
            <a:r>
              <a:rPr lang="it-IT" sz="2800" dirty="0"/>
              <a:t>) &lt; 0.01; </a:t>
            </a:r>
            <a:endParaRPr lang="it-IT" sz="2800" dirty="0" smtClean="0"/>
          </a:p>
          <a:p>
            <a:r>
              <a:rPr lang="it-IT" sz="2800" dirty="0" smtClean="0"/>
              <a:t>  public </a:t>
            </a:r>
            <a:r>
              <a:rPr lang="it-IT" sz="2800" dirty="0"/>
              <a:t>double </a:t>
            </a:r>
            <a:r>
              <a:rPr lang="it-IT" sz="2800" dirty="0" err="1"/>
              <a:t>sqrt</a:t>
            </a:r>
            <a:r>
              <a:rPr lang="it-IT" sz="2800" dirty="0"/>
              <a:t>(double </a:t>
            </a:r>
            <a:r>
              <a:rPr lang="it-IT" sz="2800" dirty="0" err="1"/>
              <a:t>value</a:t>
            </a:r>
            <a:r>
              <a:rPr lang="it-IT" sz="2800" dirty="0"/>
              <a:t>) { … } </a:t>
            </a:r>
          </a:p>
          <a:p>
            <a:r>
              <a:rPr lang="it-IT" sz="2800" dirty="0"/>
              <a:t>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Mettiamoci </a:t>
            </a:r>
            <a:r>
              <a:rPr lang="it-IT" sz="2800" dirty="0"/>
              <a:t>nell’ottica degli utenti: </a:t>
            </a:r>
            <a:endParaRPr lang="it-IT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Non </a:t>
            </a:r>
            <a:r>
              <a:rPr lang="it-IT" sz="2800" dirty="0"/>
              <a:t>useremo mai un parametro attuale negativo, in quanto le precondizioni del metodo sarebbero violate. </a:t>
            </a:r>
            <a:endParaRPr lang="it-IT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Se </a:t>
            </a:r>
            <a:r>
              <a:rPr lang="it-IT" sz="2800" dirty="0"/>
              <a:t>le precondizioni non sono soddisfatte il metodo è infatti libero di fare quello che vuole (il contratto è </a:t>
            </a:r>
            <a:r>
              <a:rPr lang="it-IT" sz="2800" dirty="0" smtClean="0"/>
              <a:t>nullo)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Se </a:t>
            </a:r>
            <a:r>
              <a:rPr lang="it-IT" sz="2800" dirty="0"/>
              <a:t>stiamo rispettando i patti (</a:t>
            </a:r>
            <a:r>
              <a:rPr lang="it-IT" sz="2800" dirty="0" err="1"/>
              <a:t>value</a:t>
            </a:r>
            <a:r>
              <a:rPr lang="it-IT" sz="2800" dirty="0"/>
              <a:t> &gt;= 0), ci viene garantito che il risultato è la radice quadrata</a:t>
            </a:r>
          </a:p>
        </p:txBody>
      </p:sp>
    </p:spTree>
    <p:extLst>
      <p:ext uri="{BB962C8B-B14F-4D97-AF65-F5344CB8AC3E}">
        <p14:creationId xmlns:p14="http://schemas.microsoft.com/office/powerpoint/2010/main" val="8900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765" y="636494"/>
            <a:ext cx="80682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public </a:t>
            </a:r>
            <a:r>
              <a:rPr lang="it-IT" sz="2800" dirty="0" err="1"/>
              <a:t>class</a:t>
            </a:r>
            <a:r>
              <a:rPr lang="it-IT" sz="2800" dirty="0"/>
              <a:t> </a:t>
            </a:r>
            <a:r>
              <a:rPr lang="it-IT" sz="2800" dirty="0" err="1"/>
              <a:t>SafeMath</a:t>
            </a:r>
            <a:r>
              <a:rPr lang="it-IT" sz="2800" dirty="0"/>
              <a:t> </a:t>
            </a:r>
            <a:r>
              <a:rPr lang="it-IT" sz="2800" dirty="0" err="1"/>
              <a:t>extends</a:t>
            </a:r>
            <a:r>
              <a:rPr lang="it-IT" sz="2800" dirty="0"/>
              <a:t> Math {</a:t>
            </a:r>
          </a:p>
          <a:p>
            <a:r>
              <a:rPr lang="it-IT" sz="2800" dirty="0" smtClean="0"/>
              <a:t>  //@ </a:t>
            </a:r>
            <a:r>
              <a:rPr lang="it-IT" sz="2800" dirty="0" err="1"/>
              <a:t>also</a:t>
            </a:r>
            <a:r>
              <a:rPr lang="it-IT" sz="2800" dirty="0"/>
              <a:t> </a:t>
            </a:r>
            <a:endParaRPr lang="it-IT" sz="2800" dirty="0" smtClean="0"/>
          </a:p>
          <a:p>
            <a:r>
              <a:rPr lang="it-IT" sz="2800" dirty="0" smtClean="0"/>
              <a:t>  //@  </a:t>
            </a:r>
            <a:r>
              <a:rPr lang="it-IT" sz="2800" dirty="0" err="1"/>
              <a:t>requires</a:t>
            </a:r>
            <a:r>
              <a:rPr lang="it-IT" sz="2800" dirty="0"/>
              <a:t> </a:t>
            </a:r>
            <a:r>
              <a:rPr lang="it-IT" sz="2800" dirty="0" err="1"/>
              <a:t>value</a:t>
            </a:r>
            <a:r>
              <a:rPr lang="it-IT" sz="2800" dirty="0"/>
              <a:t> &lt; 0; </a:t>
            </a:r>
            <a:endParaRPr lang="it-IT" sz="2800" dirty="0" smtClean="0"/>
          </a:p>
          <a:p>
            <a:r>
              <a:rPr lang="it-IT" sz="2800" dirty="0" smtClean="0"/>
              <a:t>  //@  </a:t>
            </a:r>
            <a:r>
              <a:rPr lang="it-IT" sz="2800" dirty="0" err="1"/>
              <a:t>ensures</a:t>
            </a:r>
            <a:r>
              <a:rPr lang="it-IT" sz="2800" dirty="0"/>
              <a:t>  \</a:t>
            </a:r>
            <a:r>
              <a:rPr lang="it-IT" sz="2800" dirty="0" err="1"/>
              <a:t>result</a:t>
            </a:r>
            <a:r>
              <a:rPr lang="it-IT" sz="2800" dirty="0"/>
              <a:t> = -1; </a:t>
            </a:r>
            <a:endParaRPr lang="it-IT" sz="2800" dirty="0" smtClean="0"/>
          </a:p>
          <a:p>
            <a:r>
              <a:rPr lang="it-IT" sz="2800" dirty="0" smtClean="0"/>
              <a:t>  public </a:t>
            </a:r>
            <a:r>
              <a:rPr lang="it-IT" sz="2800" dirty="0"/>
              <a:t>double </a:t>
            </a:r>
            <a:r>
              <a:rPr lang="it-IT" sz="2800" dirty="0" err="1"/>
              <a:t>sqrt</a:t>
            </a:r>
            <a:r>
              <a:rPr lang="it-IT" sz="2800" dirty="0"/>
              <a:t>(double </a:t>
            </a:r>
            <a:r>
              <a:rPr lang="it-IT" sz="2800" dirty="0" err="1"/>
              <a:t>value</a:t>
            </a:r>
            <a:r>
              <a:rPr lang="it-IT" sz="2800" dirty="0"/>
              <a:t>) {…}</a:t>
            </a:r>
          </a:p>
          <a:p>
            <a:r>
              <a:rPr lang="it-IT" sz="2800" dirty="0"/>
              <a:t>}</a:t>
            </a:r>
          </a:p>
          <a:p>
            <a:endParaRPr lang="it-IT" sz="2800" dirty="0" smtClean="0"/>
          </a:p>
          <a:p>
            <a:r>
              <a:rPr lang="it-IT" sz="2800" dirty="0" smtClean="0"/>
              <a:t>La </a:t>
            </a:r>
            <a:r>
              <a:rPr lang="it-IT" sz="2800" dirty="0"/>
              <a:t>classe </a:t>
            </a:r>
            <a:r>
              <a:rPr lang="it-IT" sz="2800" dirty="0" err="1"/>
              <a:t>SafeMath</a:t>
            </a:r>
            <a:r>
              <a:rPr lang="it-IT" sz="2800" dirty="0"/>
              <a:t> è un’estensione valida di Math?</a:t>
            </a:r>
          </a:p>
        </p:txBody>
      </p:sp>
    </p:spTree>
    <p:extLst>
      <p:ext uri="{BB962C8B-B14F-4D97-AF65-F5344CB8AC3E}">
        <p14:creationId xmlns:p14="http://schemas.microsoft.com/office/powerpoint/2010/main" val="2424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2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15696" y="1690688"/>
            <a:ext cx="8564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err="1" smtClean="0"/>
              <a:t>class</a:t>
            </a:r>
            <a:r>
              <a:rPr lang="it-IT" sz="2400" dirty="0" smtClean="0"/>
              <a:t> Indovina {</a:t>
            </a:r>
          </a:p>
          <a:p>
            <a:r>
              <a:rPr lang="it-IT" sz="2400" dirty="0"/>
              <a:t> </a:t>
            </a:r>
            <a:r>
              <a:rPr lang="it-IT" sz="2400" dirty="0" smtClean="0"/>
              <a:t>   </a:t>
            </a:r>
            <a:r>
              <a:rPr lang="it-IT" sz="2400" dirty="0" err="1" smtClean="0"/>
              <a:t>static</a:t>
            </a:r>
            <a:r>
              <a:rPr lang="it-IT" sz="2400" dirty="0" smtClean="0"/>
              <a:t> </a:t>
            </a:r>
            <a:r>
              <a:rPr lang="it-IT" sz="2400" dirty="0" err="1" smtClean="0"/>
              <a:t>int</a:t>
            </a:r>
            <a:r>
              <a:rPr lang="it-IT" sz="2400" dirty="0" smtClean="0"/>
              <a:t> </a:t>
            </a:r>
            <a:r>
              <a:rPr lang="it-IT" sz="2400" dirty="0" err="1" smtClean="0"/>
              <a:t>count</a:t>
            </a:r>
            <a:r>
              <a:rPr lang="it-IT" sz="2400" dirty="0" smtClean="0"/>
              <a:t> = 0;</a:t>
            </a:r>
          </a:p>
          <a:p>
            <a:endParaRPr lang="it-IT" sz="2400" dirty="0" smtClean="0"/>
          </a:p>
          <a:p>
            <a:r>
              <a:rPr lang="it-IT" sz="2400" dirty="0" smtClean="0"/>
              <a:t>    </a:t>
            </a:r>
            <a:r>
              <a:rPr lang="it-IT" sz="2400" dirty="0" err="1" smtClean="0"/>
              <a:t>static</a:t>
            </a:r>
            <a:r>
              <a:rPr lang="it-IT" sz="2400" dirty="0" smtClean="0"/>
              <a:t> </a:t>
            </a:r>
            <a:r>
              <a:rPr lang="it-IT" sz="2400" dirty="0" err="1" smtClean="0"/>
              <a:t>int</a:t>
            </a:r>
            <a:r>
              <a:rPr lang="it-IT" sz="2400" dirty="0" smtClean="0"/>
              <a:t> mistero(</a:t>
            </a:r>
            <a:r>
              <a:rPr lang="it-IT" sz="2400" dirty="0" err="1" smtClean="0"/>
              <a:t>int</a:t>
            </a:r>
            <a:r>
              <a:rPr lang="it-IT" sz="2400" dirty="0" smtClean="0"/>
              <a:t> x, </a:t>
            </a:r>
            <a:r>
              <a:rPr lang="it-IT" sz="2400" dirty="0" err="1" smtClean="0"/>
              <a:t>String</a:t>
            </a:r>
            <a:r>
              <a:rPr lang="it-IT" sz="2400" dirty="0" smtClean="0"/>
              <a:t> y, </a:t>
            </a:r>
            <a:r>
              <a:rPr lang="it-IT" sz="2400" dirty="0" err="1" smtClean="0"/>
              <a:t>int</a:t>
            </a:r>
            <a:r>
              <a:rPr lang="it-IT" sz="2400" dirty="0" smtClean="0"/>
              <a:t>[] z) {</a:t>
            </a:r>
          </a:p>
          <a:p>
            <a:r>
              <a:rPr lang="it-IT" sz="2400" dirty="0" smtClean="0"/>
              <a:t>        </a:t>
            </a:r>
            <a:r>
              <a:rPr lang="it-IT" sz="2400" dirty="0" err="1" smtClean="0"/>
              <a:t>System.out.println</a:t>
            </a:r>
            <a:r>
              <a:rPr lang="it-IT" sz="2400" dirty="0" smtClean="0"/>
              <a:t>(</a:t>
            </a:r>
            <a:r>
              <a:rPr lang="it-IT" sz="2400" dirty="0" err="1" smtClean="0"/>
              <a:t>count</a:t>
            </a:r>
            <a:r>
              <a:rPr lang="it-IT" sz="2400" dirty="0" smtClean="0"/>
              <a:t>);</a:t>
            </a:r>
          </a:p>
          <a:p>
            <a:r>
              <a:rPr lang="it-IT" sz="2400" dirty="0" smtClean="0"/>
              <a:t>        </a:t>
            </a:r>
            <a:r>
              <a:rPr lang="it-IT" sz="2400" dirty="0" err="1" smtClean="0"/>
              <a:t>System.out.println</a:t>
            </a:r>
            <a:r>
              <a:rPr lang="it-IT" sz="2400" dirty="0" smtClean="0"/>
              <a:t>(y + z[x]);</a:t>
            </a:r>
          </a:p>
          <a:p>
            <a:r>
              <a:rPr lang="it-IT" sz="2400" dirty="0" smtClean="0"/>
              <a:t>        x++;</a:t>
            </a:r>
          </a:p>
          <a:p>
            <a:r>
              <a:rPr lang="it-IT" sz="2400" dirty="0" smtClean="0"/>
              <a:t>        z[x] = z[x−1] + 1;</a:t>
            </a:r>
          </a:p>
          <a:p>
            <a:r>
              <a:rPr lang="it-IT" sz="2400" dirty="0" smtClean="0"/>
              <a:t>        </a:t>
            </a:r>
            <a:r>
              <a:rPr lang="it-IT" sz="2400" dirty="0" err="1" smtClean="0"/>
              <a:t>count</a:t>
            </a:r>
            <a:r>
              <a:rPr lang="it-IT" sz="2400" dirty="0" smtClean="0"/>
              <a:t>++;</a:t>
            </a:r>
          </a:p>
          <a:p>
            <a:r>
              <a:rPr lang="it-IT" sz="2400" dirty="0" smtClean="0"/>
              <a:t>        </a:t>
            </a:r>
            <a:r>
              <a:rPr lang="it-IT" sz="2400" dirty="0" err="1" smtClean="0"/>
              <a:t>return</a:t>
            </a:r>
            <a:r>
              <a:rPr lang="it-IT" sz="2400" dirty="0" smtClean="0"/>
              <a:t> x;</a:t>
            </a:r>
          </a:p>
          <a:p>
            <a:r>
              <a:rPr lang="it-IT" sz="2400" dirty="0" smtClean="0"/>
              <a:t>    }</a:t>
            </a:r>
          </a:p>
          <a:p>
            <a:r>
              <a:rPr lang="it-IT" sz="2400" dirty="0" smtClean="0"/>
              <a:t>}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311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08212" y="573741"/>
            <a:ext cx="10820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La classe </a:t>
            </a:r>
            <a:r>
              <a:rPr lang="it-IT" sz="2800" dirty="0" err="1"/>
              <a:t>SafeMath</a:t>
            </a:r>
            <a:r>
              <a:rPr lang="it-IT" sz="2800" dirty="0"/>
              <a:t> è un’estensione valida di Math? </a:t>
            </a:r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Regola </a:t>
            </a:r>
            <a:r>
              <a:rPr lang="it-IT" sz="2800" dirty="0"/>
              <a:t>delle </a:t>
            </a:r>
            <a:r>
              <a:rPr lang="it-IT" sz="2800" dirty="0" err="1"/>
              <a:t>signature</a:t>
            </a:r>
            <a:r>
              <a:rPr lang="it-IT" sz="2800" dirty="0"/>
              <a:t>: sì, </a:t>
            </a:r>
            <a:r>
              <a:rPr lang="it-IT" sz="2800" dirty="0" err="1"/>
              <a:t>sqrt</a:t>
            </a:r>
            <a:r>
              <a:rPr lang="it-IT" sz="2800" dirty="0"/>
              <a:t> viene sovrascritta </a:t>
            </a:r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Regola </a:t>
            </a:r>
            <a:r>
              <a:rPr lang="it-IT" sz="2800" dirty="0"/>
              <a:t>dei metodi: le chiamate a </a:t>
            </a:r>
            <a:r>
              <a:rPr lang="it-IT" sz="2800" dirty="0" err="1"/>
              <a:t>sqrt</a:t>
            </a:r>
            <a:r>
              <a:rPr lang="it-IT" sz="2800" dirty="0"/>
              <a:t> di </a:t>
            </a:r>
            <a:r>
              <a:rPr lang="it-IT" sz="2800" dirty="0" err="1"/>
              <a:t>SafeMath</a:t>
            </a:r>
            <a:r>
              <a:rPr lang="it-IT" sz="2800" dirty="0"/>
              <a:t> si comportano come le chiamate a </a:t>
            </a:r>
            <a:r>
              <a:rPr lang="it-IT" sz="2800" dirty="0" err="1"/>
              <a:t>sqrt</a:t>
            </a:r>
            <a:r>
              <a:rPr lang="it-IT" sz="2800" dirty="0"/>
              <a:t> di Math </a:t>
            </a:r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Regola </a:t>
            </a:r>
            <a:r>
              <a:rPr lang="it-IT" sz="2800" dirty="0"/>
              <a:t>delle proprietà: tutti gli invarianti pubblici sono rispettati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 smtClean="0"/>
          </a:p>
          <a:p>
            <a:r>
              <a:rPr lang="it-IT" sz="2800" dirty="0" smtClean="0"/>
              <a:t>Mettiamoci </a:t>
            </a:r>
            <a:r>
              <a:rPr lang="it-IT" sz="2800" dirty="0"/>
              <a:t>nei panni di un utente di Math: sarà sorpreso se gli viene passata un’istanza di tipo </a:t>
            </a:r>
            <a:r>
              <a:rPr lang="it-IT" sz="2800" dirty="0" err="1"/>
              <a:t>SafeMath</a:t>
            </a:r>
            <a:r>
              <a:rPr lang="it-IT" sz="2800" dirty="0"/>
              <a:t>? </a:t>
            </a:r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Per </a:t>
            </a:r>
            <a:r>
              <a:rPr lang="it-IT" sz="2800" dirty="0"/>
              <a:t>quanto ne sa lui, non è possibile calcolare la radice quadrata di un numero negativo, quindi non eserciterà mai le nuove funzionalità… di fatto per lui Math e </a:t>
            </a:r>
            <a:r>
              <a:rPr lang="it-IT" sz="2800" dirty="0" err="1"/>
              <a:t>SafeMath</a:t>
            </a:r>
            <a:r>
              <a:rPr lang="it-IT" sz="2800" dirty="0"/>
              <a:t> sono equivalenti</a:t>
            </a:r>
          </a:p>
        </p:txBody>
      </p:sp>
    </p:spTree>
    <p:extLst>
      <p:ext uri="{BB962C8B-B14F-4D97-AF65-F5344CB8AC3E}">
        <p14:creationId xmlns:p14="http://schemas.microsoft.com/office/powerpoint/2010/main" val="11949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0659" y="394447"/>
            <a:ext cx="113672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Ricaviamo </a:t>
            </a:r>
            <a:r>
              <a:rPr lang="it-IT" sz="2800" dirty="0"/>
              <a:t>il contratto complessivo di </a:t>
            </a:r>
            <a:r>
              <a:rPr lang="it-IT" sz="2800" dirty="0" err="1"/>
              <a:t>SafeMath.sqrt</a:t>
            </a:r>
            <a:r>
              <a:rPr lang="it-IT" sz="2800" dirty="0"/>
              <a:t> 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Le </a:t>
            </a:r>
            <a:r>
              <a:rPr lang="it-IT" sz="2800" dirty="0"/>
              <a:t>precondizioni si ottengono mettendo in or quelle di </a:t>
            </a:r>
            <a:r>
              <a:rPr lang="it-IT" sz="2800" dirty="0" err="1"/>
              <a:t>SafeMath</a:t>
            </a:r>
            <a:r>
              <a:rPr lang="it-IT" sz="2800" dirty="0"/>
              <a:t> e quelle di Math</a:t>
            </a:r>
            <a:r>
              <a:rPr lang="it-IT" sz="2800" dirty="0" smtClean="0"/>
              <a:t>:</a:t>
            </a:r>
          </a:p>
          <a:p>
            <a:endParaRPr lang="it-IT" sz="2800" dirty="0" smtClean="0"/>
          </a:p>
          <a:p>
            <a:r>
              <a:rPr lang="it-IT" sz="2800" dirty="0" smtClean="0"/>
              <a:t>//@ </a:t>
            </a:r>
            <a:r>
              <a:rPr lang="it-IT" sz="2800" dirty="0" err="1"/>
              <a:t>requires</a:t>
            </a:r>
            <a:r>
              <a:rPr lang="it-IT" sz="2800" dirty="0"/>
              <a:t> (</a:t>
            </a:r>
            <a:r>
              <a:rPr lang="it-IT" sz="2800" dirty="0" err="1"/>
              <a:t>value</a:t>
            </a:r>
            <a:r>
              <a:rPr lang="it-IT" sz="2800" dirty="0"/>
              <a:t> &gt;= 0) || (</a:t>
            </a:r>
            <a:r>
              <a:rPr lang="it-IT" sz="2800" dirty="0" err="1"/>
              <a:t>value</a:t>
            </a:r>
            <a:r>
              <a:rPr lang="it-IT" sz="2800" dirty="0"/>
              <a:t> &lt; 0) 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Le </a:t>
            </a:r>
            <a:r>
              <a:rPr lang="it-IT" sz="2800" dirty="0" err="1"/>
              <a:t>postcondizioni</a:t>
            </a:r>
            <a:r>
              <a:rPr lang="it-IT" sz="2800" dirty="0"/>
              <a:t> si ottengono con la seguente formula: </a:t>
            </a:r>
            <a:endParaRPr lang="it-IT" sz="2800" dirty="0" smtClean="0"/>
          </a:p>
          <a:p>
            <a:r>
              <a:rPr lang="it-IT" sz="2800" dirty="0" smtClean="0"/>
              <a:t>(</a:t>
            </a:r>
            <a:r>
              <a:rPr lang="it-IT" sz="2800" dirty="0" err="1"/>
              <a:t>presup</a:t>
            </a:r>
            <a:r>
              <a:rPr lang="it-IT" sz="2800" dirty="0"/>
              <a:t> =&gt; </a:t>
            </a:r>
            <a:r>
              <a:rPr lang="it-IT" sz="2800" dirty="0" err="1"/>
              <a:t>postsup</a:t>
            </a:r>
            <a:r>
              <a:rPr lang="it-IT" sz="2800" dirty="0"/>
              <a:t>) &amp;&amp; (</a:t>
            </a:r>
            <a:r>
              <a:rPr lang="it-IT" sz="2800" dirty="0" err="1"/>
              <a:t>presott</a:t>
            </a:r>
            <a:r>
              <a:rPr lang="it-IT" sz="2800" dirty="0"/>
              <a:t> =&gt; </a:t>
            </a:r>
            <a:r>
              <a:rPr lang="it-IT" sz="2800" dirty="0" err="1"/>
              <a:t>postsott</a:t>
            </a:r>
            <a:r>
              <a:rPr lang="it-IT" sz="2800" dirty="0"/>
              <a:t>) 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//@ </a:t>
            </a:r>
            <a:r>
              <a:rPr lang="it-IT" sz="2800" dirty="0" err="1"/>
              <a:t>ensures</a:t>
            </a:r>
            <a:r>
              <a:rPr lang="it-IT" sz="2800" dirty="0"/>
              <a:t> (</a:t>
            </a:r>
            <a:r>
              <a:rPr lang="it-IT" sz="2800" dirty="0" err="1"/>
              <a:t>value</a:t>
            </a:r>
            <a:r>
              <a:rPr lang="it-IT" sz="2800" dirty="0"/>
              <a:t> &gt;= 0 =&gt; </a:t>
            </a:r>
            <a:r>
              <a:rPr lang="it-IT" sz="2800" dirty="0" err="1"/>
              <a:t>Math.abs</a:t>
            </a:r>
            <a:r>
              <a:rPr lang="it-IT" sz="2800" dirty="0"/>
              <a:t>(...)) </a:t>
            </a:r>
            <a:endParaRPr lang="it-IT" sz="2800" dirty="0" smtClean="0"/>
          </a:p>
          <a:p>
            <a:r>
              <a:rPr lang="it-IT" sz="2800" dirty="0" smtClean="0"/>
              <a:t>//@ &amp;&amp; </a:t>
            </a:r>
            <a:r>
              <a:rPr lang="it-IT" sz="2800" dirty="0"/>
              <a:t>(</a:t>
            </a:r>
            <a:r>
              <a:rPr lang="it-IT" sz="2800" dirty="0" err="1"/>
              <a:t>value</a:t>
            </a:r>
            <a:r>
              <a:rPr lang="it-IT" sz="2800" dirty="0"/>
              <a:t> &lt; 0  =&gt; \</a:t>
            </a:r>
            <a:r>
              <a:rPr lang="it-IT" sz="2800" dirty="0" err="1"/>
              <a:t>result</a:t>
            </a:r>
            <a:r>
              <a:rPr lang="it-IT" sz="2800" dirty="0"/>
              <a:t> = -1 )</a:t>
            </a:r>
          </a:p>
        </p:txBody>
      </p:sp>
    </p:spTree>
    <p:extLst>
      <p:ext uri="{BB962C8B-B14F-4D97-AF65-F5344CB8AC3E}">
        <p14:creationId xmlns:p14="http://schemas.microsoft.com/office/powerpoint/2010/main" val="15060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14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1488142"/>
            <a:ext cx="10515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Supponiamo </a:t>
            </a:r>
            <a:r>
              <a:rPr lang="it-IT" sz="2400" dirty="0"/>
              <a:t>che esista un tipo di dato astratto CD con un metodo </a:t>
            </a:r>
            <a:r>
              <a:rPr lang="it-IT" sz="2400" dirty="0" err="1"/>
              <a:t>getArtist</a:t>
            </a:r>
            <a:r>
              <a:rPr lang="it-IT" sz="2400" dirty="0"/>
              <a:t>(), che restituisce l’artista di un dato </a:t>
            </a:r>
            <a:r>
              <a:rPr lang="it-IT" sz="2400" dirty="0" smtClean="0"/>
              <a:t>CD</a:t>
            </a:r>
          </a:p>
          <a:p>
            <a:r>
              <a:rPr lang="it-IT" sz="2400" dirty="0" smtClean="0"/>
              <a:t>public </a:t>
            </a:r>
            <a:r>
              <a:rPr lang="it-IT" sz="2400" dirty="0" err="1"/>
              <a:t>class</a:t>
            </a:r>
            <a:r>
              <a:rPr lang="it-IT" sz="2400" dirty="0"/>
              <a:t> </a:t>
            </a:r>
            <a:r>
              <a:rPr lang="it-IT" sz="2400" dirty="0" err="1"/>
              <a:t>Adviser</a:t>
            </a:r>
            <a:r>
              <a:rPr lang="it-IT" sz="2400" dirty="0"/>
              <a:t> {</a:t>
            </a:r>
          </a:p>
          <a:p>
            <a:r>
              <a:rPr lang="it-IT" sz="2400" dirty="0" smtClean="0"/>
              <a:t>  //@ </a:t>
            </a:r>
            <a:r>
              <a:rPr lang="it-IT" sz="2400" dirty="0" err="1"/>
              <a:t>requires</a:t>
            </a:r>
            <a:r>
              <a:rPr lang="it-IT" sz="2400" dirty="0"/>
              <a:t> </a:t>
            </a:r>
            <a:r>
              <a:rPr lang="it-IT" sz="2400" dirty="0" err="1"/>
              <a:t>artist</a:t>
            </a:r>
            <a:r>
              <a:rPr lang="it-IT" sz="2400" dirty="0"/>
              <a:t> != </a:t>
            </a:r>
            <a:r>
              <a:rPr lang="it-IT" sz="2400" dirty="0" err="1"/>
              <a:t>null</a:t>
            </a:r>
            <a:r>
              <a:rPr lang="it-IT" sz="2400" dirty="0"/>
              <a:t>; 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smtClean="0"/>
              <a:t> //@ </a:t>
            </a:r>
            <a:r>
              <a:rPr lang="it-IT" sz="2400" dirty="0" err="1"/>
              <a:t>ensures</a:t>
            </a:r>
            <a:r>
              <a:rPr lang="it-IT" sz="2400" dirty="0"/>
              <a:t> </a:t>
            </a:r>
            <a:r>
              <a:rPr lang="it-IT" sz="2400" dirty="0" smtClean="0"/>
              <a:t>\</a:t>
            </a:r>
            <a:r>
              <a:rPr lang="it-IT" sz="2400" dirty="0" err="1"/>
              <a:t>result.getArtist</a:t>
            </a:r>
            <a:r>
              <a:rPr lang="it-IT" sz="2400" dirty="0"/>
              <a:t>().</a:t>
            </a:r>
            <a:r>
              <a:rPr lang="it-IT" sz="2400" dirty="0" err="1"/>
              <a:t>equals</a:t>
            </a:r>
            <a:r>
              <a:rPr lang="it-IT" sz="2400" dirty="0"/>
              <a:t>(</a:t>
            </a:r>
            <a:r>
              <a:rPr lang="it-IT" sz="2400" dirty="0" err="1"/>
              <a:t>artist</a:t>
            </a:r>
            <a:r>
              <a:rPr lang="it-IT" sz="2400" dirty="0"/>
              <a:t>); 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smtClean="0"/>
              <a:t> public </a:t>
            </a:r>
            <a:r>
              <a:rPr lang="it-IT" sz="2400" dirty="0"/>
              <a:t>CD consiglia(</a:t>
            </a:r>
            <a:r>
              <a:rPr lang="it-IT" sz="2400" dirty="0" err="1"/>
              <a:t>String</a:t>
            </a:r>
            <a:r>
              <a:rPr lang="it-IT" sz="2400" dirty="0"/>
              <a:t> </a:t>
            </a:r>
            <a:r>
              <a:rPr lang="it-IT" sz="2400" dirty="0" err="1"/>
              <a:t>artist</a:t>
            </a:r>
            <a:r>
              <a:rPr lang="it-IT" sz="2400" dirty="0"/>
              <a:t>) { … } </a:t>
            </a:r>
          </a:p>
          <a:p>
            <a:r>
              <a:rPr lang="it-IT" sz="2400" dirty="0" smtClean="0"/>
              <a:t>}</a:t>
            </a:r>
          </a:p>
          <a:p>
            <a:endParaRPr lang="it-IT" sz="1400" dirty="0" smtClean="0"/>
          </a:p>
          <a:p>
            <a:r>
              <a:rPr lang="it-IT" sz="2400" dirty="0" smtClean="0"/>
              <a:t>La </a:t>
            </a:r>
            <a:r>
              <a:rPr lang="it-IT" sz="2400" dirty="0"/>
              <a:t>seguente classe rispetta i principi di sostituibilità?</a:t>
            </a:r>
          </a:p>
          <a:p>
            <a:r>
              <a:rPr lang="it-IT" sz="2400" dirty="0"/>
              <a:t>public </a:t>
            </a:r>
            <a:r>
              <a:rPr lang="it-IT" sz="2400" dirty="0" err="1"/>
              <a:t>class</a:t>
            </a:r>
            <a:r>
              <a:rPr lang="it-IT" sz="2400" dirty="0"/>
              <a:t> </a:t>
            </a:r>
            <a:r>
              <a:rPr lang="it-IT" sz="2400" dirty="0" err="1"/>
              <a:t>SmartAdviser</a:t>
            </a:r>
            <a:r>
              <a:rPr lang="it-IT" sz="2400" dirty="0"/>
              <a:t> </a:t>
            </a:r>
            <a:r>
              <a:rPr lang="it-IT" sz="2400" dirty="0" err="1"/>
              <a:t>extends</a:t>
            </a:r>
            <a:r>
              <a:rPr lang="it-IT" sz="2400" dirty="0"/>
              <a:t> </a:t>
            </a:r>
            <a:r>
              <a:rPr lang="it-IT" sz="2400" dirty="0" err="1"/>
              <a:t>Adviser</a:t>
            </a:r>
            <a:r>
              <a:rPr lang="it-IT" sz="2400" dirty="0"/>
              <a:t> {</a:t>
            </a:r>
          </a:p>
          <a:p>
            <a:r>
              <a:rPr lang="it-IT" sz="2400" dirty="0"/>
              <a:t>  //@ </a:t>
            </a:r>
            <a:r>
              <a:rPr lang="it-IT" sz="2400" dirty="0" err="1"/>
              <a:t>also</a:t>
            </a:r>
            <a:endParaRPr lang="it-IT" sz="2400" dirty="0"/>
          </a:p>
          <a:p>
            <a:r>
              <a:rPr lang="it-IT" sz="2400" dirty="0" smtClean="0"/>
              <a:t> </a:t>
            </a:r>
            <a:r>
              <a:rPr lang="it-IT" sz="2400" dirty="0"/>
              <a:t>//@ </a:t>
            </a:r>
            <a:r>
              <a:rPr lang="it-IT" sz="2400" dirty="0" err="1"/>
              <a:t>requires</a:t>
            </a:r>
            <a:r>
              <a:rPr lang="it-IT" sz="2400" dirty="0"/>
              <a:t> </a:t>
            </a:r>
            <a:r>
              <a:rPr lang="it-IT" sz="2400" dirty="0" err="1"/>
              <a:t>artist</a:t>
            </a:r>
            <a:r>
              <a:rPr lang="it-IT" sz="2400" dirty="0"/>
              <a:t> != </a:t>
            </a:r>
            <a:r>
              <a:rPr lang="it-IT" sz="2400" dirty="0" err="1"/>
              <a:t>null</a:t>
            </a:r>
            <a:r>
              <a:rPr lang="it-IT" sz="2400" dirty="0"/>
              <a:t>; 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smtClean="0"/>
              <a:t>//@  </a:t>
            </a:r>
            <a:r>
              <a:rPr lang="it-IT" sz="2400" dirty="0" err="1"/>
              <a:t>ensures</a:t>
            </a:r>
            <a:r>
              <a:rPr lang="it-IT" sz="2400" dirty="0"/>
              <a:t> !(\</a:t>
            </a:r>
            <a:r>
              <a:rPr lang="it-IT" sz="2400" dirty="0" err="1"/>
              <a:t>exist</a:t>
            </a:r>
            <a:r>
              <a:rPr lang="it-IT" sz="2400" dirty="0"/>
              <a:t> CD c; </a:t>
            </a:r>
            <a:r>
              <a:rPr lang="it-IT" sz="2400" dirty="0" err="1"/>
              <a:t>isIn</a:t>
            </a:r>
            <a:r>
              <a:rPr lang="it-IT" sz="2400" dirty="0"/>
              <a:t>(c); </a:t>
            </a:r>
            <a:r>
              <a:rPr lang="it-IT" sz="2400" dirty="0" err="1"/>
              <a:t>c.giudizio</a:t>
            </a:r>
            <a:r>
              <a:rPr lang="it-IT" sz="2400" dirty="0"/>
              <a:t> &gt; \</a:t>
            </a:r>
            <a:r>
              <a:rPr lang="it-IT" sz="2400" dirty="0" err="1"/>
              <a:t>result.giudizio</a:t>
            </a:r>
            <a:r>
              <a:rPr lang="it-IT" sz="2400" dirty="0"/>
              <a:t>); </a:t>
            </a:r>
          </a:p>
          <a:p>
            <a:r>
              <a:rPr lang="it-IT" sz="2400" dirty="0"/>
              <a:t>  public CD consiglia(</a:t>
            </a:r>
            <a:r>
              <a:rPr lang="it-IT" sz="2400" dirty="0" err="1"/>
              <a:t>String</a:t>
            </a:r>
            <a:r>
              <a:rPr lang="it-IT" sz="2400" dirty="0"/>
              <a:t> </a:t>
            </a:r>
            <a:r>
              <a:rPr lang="it-IT" sz="2400" dirty="0" err="1"/>
              <a:t>artist</a:t>
            </a:r>
            <a:r>
              <a:rPr lang="it-IT" sz="2400" dirty="0"/>
              <a:t>) { … } </a:t>
            </a:r>
          </a:p>
          <a:p>
            <a:r>
              <a:rPr lang="it-IT" sz="2400" dirty="0" smtClean="0"/>
              <a:t>}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478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8565" y="448235"/>
            <a:ext cx="108741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La classe </a:t>
            </a:r>
            <a:r>
              <a:rPr lang="it-IT" sz="3200" dirty="0" err="1"/>
              <a:t>SmartAdviser</a:t>
            </a:r>
            <a:r>
              <a:rPr lang="it-IT" sz="3200" dirty="0"/>
              <a:t> è un’estensione valida di </a:t>
            </a:r>
            <a:r>
              <a:rPr lang="it-IT" sz="3200" dirty="0" err="1" smtClean="0"/>
              <a:t>Adviser</a:t>
            </a:r>
            <a:r>
              <a:rPr lang="it-IT" sz="32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Regola </a:t>
            </a:r>
            <a:r>
              <a:rPr lang="it-IT" sz="3200" dirty="0"/>
              <a:t>delle </a:t>
            </a:r>
            <a:r>
              <a:rPr lang="it-IT" sz="3200" dirty="0" err="1"/>
              <a:t>signature</a:t>
            </a:r>
            <a:r>
              <a:rPr lang="it-IT" sz="3200" dirty="0"/>
              <a:t>: sì, consiglia viene </a:t>
            </a:r>
            <a:r>
              <a:rPr lang="it-IT" sz="3200" dirty="0" smtClean="0"/>
              <a:t>sovrascritta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Regola </a:t>
            </a:r>
            <a:r>
              <a:rPr lang="it-IT" sz="3200" dirty="0"/>
              <a:t>dei metodi: le chiamate a “consiglia” di </a:t>
            </a:r>
            <a:r>
              <a:rPr lang="it-IT" sz="3200" dirty="0" err="1"/>
              <a:t>SmartAdviser</a:t>
            </a:r>
            <a:r>
              <a:rPr lang="it-IT" sz="3200" dirty="0"/>
              <a:t> si comportano come le chiamate a consiglia di </a:t>
            </a:r>
            <a:r>
              <a:rPr lang="it-IT" sz="3200" dirty="0" err="1" smtClean="0"/>
              <a:t>Adviser</a:t>
            </a:r>
            <a:endParaRPr lang="it-IT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Regola </a:t>
            </a:r>
            <a:r>
              <a:rPr lang="it-IT" sz="3200" dirty="0"/>
              <a:t>delle proprietà: tutti gli invarianti pubblici sono </a:t>
            </a:r>
            <a:r>
              <a:rPr lang="it-IT" sz="3200" dirty="0" smtClean="0"/>
              <a:t>rispettati</a:t>
            </a:r>
          </a:p>
          <a:p>
            <a:endParaRPr lang="it-IT" sz="3200" dirty="0"/>
          </a:p>
          <a:p>
            <a:r>
              <a:rPr lang="it-IT" sz="3200" dirty="0" smtClean="0"/>
              <a:t>Mettiamoci </a:t>
            </a:r>
            <a:r>
              <a:rPr lang="it-IT" sz="3200" dirty="0"/>
              <a:t>nei panni di un utente di </a:t>
            </a:r>
            <a:r>
              <a:rPr lang="it-IT" sz="3200" dirty="0" err="1"/>
              <a:t>Adviser</a:t>
            </a:r>
            <a:r>
              <a:rPr lang="it-IT" sz="3200" dirty="0"/>
              <a:t> : sarà sorpreso se gli viene passata un’istanza di tipo </a:t>
            </a:r>
            <a:r>
              <a:rPr lang="it-IT" sz="3200" dirty="0" err="1" smtClean="0"/>
              <a:t>SmartAdviser</a:t>
            </a:r>
            <a:r>
              <a:rPr lang="it-IT" sz="32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Il </a:t>
            </a:r>
            <a:r>
              <a:rPr lang="it-IT" sz="3200" dirty="0"/>
              <a:t>contratto indica che viene restituito un cd di un autore (a patto che questo non sia nullo)… </a:t>
            </a:r>
            <a:r>
              <a:rPr lang="it-IT" sz="3200" dirty="0" err="1" smtClean="0"/>
              <a:t>SmartAdviser</a:t>
            </a:r>
            <a:r>
              <a:rPr lang="it-IT" sz="3200" dirty="0" smtClean="0"/>
              <a:t> </a:t>
            </a:r>
            <a:r>
              <a:rPr lang="it-IT" sz="3200" dirty="0"/>
              <a:t>rispetta questo contratto (anzi, restituisce il miglior cd di </a:t>
            </a:r>
            <a:r>
              <a:rPr lang="it-IT" sz="3200" dirty="0" smtClean="0"/>
              <a:t>quell’artista)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3875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2729" y="304800"/>
            <a:ext cx="115465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Ricaviamo </a:t>
            </a:r>
            <a:r>
              <a:rPr lang="it-IT" sz="2400" b="1" dirty="0"/>
              <a:t>il contratto </a:t>
            </a:r>
            <a:r>
              <a:rPr lang="it-IT" sz="2400" b="1" dirty="0" smtClean="0"/>
              <a:t>complessivo</a:t>
            </a:r>
          </a:p>
          <a:p>
            <a:r>
              <a:rPr lang="it-IT" sz="2400" b="1" dirty="0" smtClean="0"/>
              <a:t>Le </a:t>
            </a:r>
            <a:r>
              <a:rPr lang="it-IT" sz="2400" b="1" dirty="0"/>
              <a:t>precondizioni si ottengono mettendo in or quelle di </a:t>
            </a:r>
            <a:r>
              <a:rPr lang="it-IT" sz="2400" b="1" dirty="0" err="1"/>
              <a:t>Adviser</a:t>
            </a:r>
            <a:r>
              <a:rPr lang="it-IT" sz="2400" b="1" dirty="0"/>
              <a:t> e quelle di </a:t>
            </a:r>
            <a:r>
              <a:rPr lang="it-IT" sz="2400" b="1" dirty="0" err="1"/>
              <a:t>SmartAdviser</a:t>
            </a:r>
            <a:r>
              <a:rPr lang="it-IT" sz="2400" b="1" dirty="0" smtClean="0"/>
              <a:t>:</a:t>
            </a:r>
          </a:p>
          <a:p>
            <a:r>
              <a:rPr lang="it-IT" sz="2400" b="1" dirty="0"/>
              <a:t>//@ </a:t>
            </a:r>
            <a:r>
              <a:rPr lang="it-IT" sz="2400" b="1" dirty="0" err="1"/>
              <a:t>requires</a:t>
            </a:r>
            <a:r>
              <a:rPr lang="it-IT" sz="2400" b="1" dirty="0"/>
              <a:t> (</a:t>
            </a:r>
            <a:r>
              <a:rPr lang="it-IT" sz="2400" b="1" dirty="0" err="1"/>
              <a:t>artist</a:t>
            </a:r>
            <a:r>
              <a:rPr lang="it-IT" sz="2400" b="1" dirty="0"/>
              <a:t> != </a:t>
            </a:r>
            <a:r>
              <a:rPr lang="it-IT" sz="2400" b="1" dirty="0" err="1"/>
              <a:t>null</a:t>
            </a:r>
            <a:r>
              <a:rPr lang="it-IT" sz="2400" b="1" dirty="0"/>
              <a:t>) || (</a:t>
            </a:r>
            <a:r>
              <a:rPr lang="it-IT" sz="2400" b="1" dirty="0" err="1"/>
              <a:t>artist</a:t>
            </a:r>
            <a:r>
              <a:rPr lang="it-IT" sz="2400" b="1" dirty="0"/>
              <a:t> != </a:t>
            </a:r>
            <a:r>
              <a:rPr lang="it-IT" sz="2400" b="1" dirty="0" err="1"/>
              <a:t>null</a:t>
            </a:r>
            <a:r>
              <a:rPr lang="it-IT" sz="2400" b="1" dirty="0"/>
              <a:t>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Ovvero:</a:t>
            </a:r>
          </a:p>
          <a:p>
            <a:r>
              <a:rPr lang="it-IT" sz="2400" b="1" dirty="0" smtClean="0"/>
              <a:t>//@ </a:t>
            </a:r>
            <a:r>
              <a:rPr lang="it-IT" sz="2400" b="1" dirty="0" err="1"/>
              <a:t>requires</a:t>
            </a:r>
            <a:r>
              <a:rPr lang="it-IT" sz="2400" b="1" dirty="0"/>
              <a:t> (</a:t>
            </a:r>
            <a:r>
              <a:rPr lang="it-IT" sz="2400" b="1" dirty="0" err="1"/>
              <a:t>artist</a:t>
            </a:r>
            <a:r>
              <a:rPr lang="it-IT" sz="2400" b="1" dirty="0"/>
              <a:t> != </a:t>
            </a:r>
            <a:r>
              <a:rPr lang="it-IT" sz="2400" b="1" dirty="0" err="1"/>
              <a:t>null</a:t>
            </a:r>
            <a:r>
              <a:rPr lang="it-IT" sz="2400" b="1" smtClean="0"/>
              <a:t>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Le </a:t>
            </a:r>
            <a:r>
              <a:rPr lang="it-IT" sz="2400" b="1" dirty="0" err="1"/>
              <a:t>postcondizioni</a:t>
            </a:r>
            <a:r>
              <a:rPr lang="it-IT" sz="2400" b="1" dirty="0"/>
              <a:t> si ottengono con la seguente formula: </a:t>
            </a:r>
            <a:endParaRPr lang="it-IT" sz="2400" b="1" dirty="0" smtClean="0"/>
          </a:p>
          <a:p>
            <a:r>
              <a:rPr lang="it-IT" sz="2400" b="1" dirty="0" smtClean="0"/>
              <a:t>(</a:t>
            </a:r>
            <a:r>
              <a:rPr lang="it-IT" sz="2400" b="1" dirty="0" err="1"/>
              <a:t>presup</a:t>
            </a:r>
            <a:r>
              <a:rPr lang="it-IT" sz="2400" b="1" dirty="0"/>
              <a:t> =&gt; </a:t>
            </a:r>
            <a:r>
              <a:rPr lang="it-IT" sz="2400" b="1" dirty="0" err="1"/>
              <a:t>postsup</a:t>
            </a:r>
            <a:r>
              <a:rPr lang="it-IT" sz="2400" b="1" dirty="0"/>
              <a:t>) &amp;&amp; (</a:t>
            </a:r>
            <a:r>
              <a:rPr lang="it-IT" sz="2400" b="1" dirty="0" err="1"/>
              <a:t>presott</a:t>
            </a:r>
            <a:r>
              <a:rPr lang="it-IT" sz="2400" b="1" dirty="0"/>
              <a:t> =&gt; </a:t>
            </a:r>
            <a:r>
              <a:rPr lang="it-IT" sz="2400" b="1" dirty="0" err="1"/>
              <a:t>postsott</a:t>
            </a:r>
            <a:r>
              <a:rPr lang="it-IT" sz="2400" b="1" dirty="0" smtClean="0"/>
              <a:t>)</a:t>
            </a:r>
          </a:p>
          <a:p>
            <a:r>
              <a:rPr lang="it-IT" sz="2400" b="1" dirty="0" smtClean="0"/>
              <a:t>//@ </a:t>
            </a:r>
            <a:r>
              <a:rPr lang="it-IT" sz="2400" b="1" dirty="0" err="1"/>
              <a:t>ensures</a:t>
            </a:r>
            <a:r>
              <a:rPr lang="it-IT" sz="2400" b="1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(</a:t>
            </a:r>
            <a:r>
              <a:rPr lang="it-IT" sz="2400" b="1" dirty="0" err="1"/>
              <a:t>artist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!= </a:t>
            </a:r>
            <a:r>
              <a:rPr lang="it-IT" sz="2400" b="1" dirty="0" err="1">
                <a:solidFill>
                  <a:srgbClr val="FF0000"/>
                </a:solidFill>
              </a:rPr>
              <a:t>null</a:t>
            </a:r>
            <a:r>
              <a:rPr lang="it-IT" sz="2400" b="1" dirty="0">
                <a:solidFill>
                  <a:srgbClr val="FF0000"/>
                </a:solidFill>
              </a:rPr>
              <a:t> =&gt;</a:t>
            </a:r>
            <a:r>
              <a:rPr lang="it-IT" sz="2400" b="1" dirty="0"/>
              <a:t> \</a:t>
            </a:r>
            <a:r>
              <a:rPr lang="it-IT" sz="2400" b="1" dirty="0" err="1"/>
              <a:t>result.getArtist</a:t>
            </a:r>
            <a:r>
              <a:rPr lang="it-IT" sz="2400" b="1" dirty="0"/>
              <a:t>().</a:t>
            </a:r>
            <a:r>
              <a:rPr lang="it-IT" sz="2400" b="1" dirty="0" err="1"/>
              <a:t>equals</a:t>
            </a:r>
            <a:r>
              <a:rPr lang="it-IT" sz="2400" b="1" dirty="0"/>
              <a:t>(</a:t>
            </a:r>
            <a:r>
              <a:rPr lang="it-IT" sz="2400" b="1" dirty="0" err="1"/>
              <a:t>artist</a:t>
            </a:r>
            <a:r>
              <a:rPr lang="it-IT" sz="2400" b="1" dirty="0" smtClean="0"/>
              <a:t>) 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  <a:r>
              <a:rPr lang="it-IT" sz="2400" b="1" dirty="0" smtClean="0"/>
              <a:t> </a:t>
            </a:r>
            <a:r>
              <a:rPr lang="it-IT" sz="2400" b="1" dirty="0"/>
              <a:t>&amp;&amp; </a:t>
            </a:r>
            <a:endParaRPr lang="it-IT" sz="2400" b="1" dirty="0" smtClean="0"/>
          </a:p>
          <a:p>
            <a:r>
              <a:rPr lang="it-IT" sz="2400" b="1" dirty="0" smtClean="0"/>
              <a:t>//@                </a:t>
            </a:r>
            <a:r>
              <a:rPr lang="it-IT" sz="2400" b="1" dirty="0" smtClean="0">
                <a:solidFill>
                  <a:srgbClr val="FF0000"/>
                </a:solidFill>
              </a:rPr>
              <a:t>(</a:t>
            </a:r>
            <a:r>
              <a:rPr lang="it-IT" sz="2400" b="1" dirty="0" err="1"/>
              <a:t>artist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!= </a:t>
            </a:r>
            <a:r>
              <a:rPr lang="it-IT" sz="2400" b="1" dirty="0" err="1">
                <a:solidFill>
                  <a:srgbClr val="FF0000"/>
                </a:solidFill>
              </a:rPr>
              <a:t>null</a:t>
            </a:r>
            <a:r>
              <a:rPr lang="it-IT" sz="2400" b="1" dirty="0">
                <a:solidFill>
                  <a:srgbClr val="FF0000"/>
                </a:solidFill>
              </a:rPr>
              <a:t> =&gt; </a:t>
            </a:r>
            <a:r>
              <a:rPr lang="it-IT" sz="2400" b="1" dirty="0"/>
              <a:t>!(\</a:t>
            </a:r>
            <a:r>
              <a:rPr lang="it-IT" sz="2400" b="1" dirty="0" err="1"/>
              <a:t>exist</a:t>
            </a:r>
            <a:r>
              <a:rPr lang="it-IT" sz="2400" b="1" dirty="0"/>
              <a:t> CD c; </a:t>
            </a:r>
            <a:r>
              <a:rPr lang="it-IT" sz="2400" b="1" dirty="0" err="1"/>
              <a:t>isIn</a:t>
            </a:r>
            <a:r>
              <a:rPr lang="it-IT" sz="2400" b="1" dirty="0"/>
              <a:t>(c); </a:t>
            </a:r>
            <a:r>
              <a:rPr lang="it-IT" sz="2400" b="1" dirty="0" err="1"/>
              <a:t>c.giudizio</a:t>
            </a:r>
            <a:r>
              <a:rPr lang="it-IT" sz="2400" b="1" dirty="0"/>
              <a:t> &gt; \</a:t>
            </a:r>
            <a:r>
              <a:rPr lang="it-IT" sz="2400" b="1" dirty="0" err="1"/>
              <a:t>result.giudizio</a:t>
            </a:r>
            <a:r>
              <a:rPr lang="it-IT" sz="2400" b="1" dirty="0" smtClean="0"/>
              <a:t>) 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  <a:r>
              <a:rPr lang="it-IT" sz="2400" b="1" dirty="0" smtClean="0"/>
              <a:t>;</a:t>
            </a:r>
          </a:p>
          <a:p>
            <a:endParaRPr lang="it-IT" sz="2400" b="1" dirty="0"/>
          </a:p>
          <a:p>
            <a:r>
              <a:rPr lang="it-IT" sz="2400" b="1" dirty="0" smtClean="0"/>
              <a:t>Ovvero:</a:t>
            </a:r>
          </a:p>
          <a:p>
            <a:r>
              <a:rPr lang="it-IT" sz="2400" b="1" dirty="0" smtClean="0"/>
              <a:t>//@ </a:t>
            </a:r>
            <a:r>
              <a:rPr lang="it-IT" sz="2400" b="1" dirty="0" err="1"/>
              <a:t>ensures</a:t>
            </a:r>
            <a:r>
              <a:rPr lang="it-IT" sz="2400" b="1" dirty="0"/>
              <a:t> </a:t>
            </a:r>
            <a:r>
              <a:rPr lang="it-IT" sz="2400" b="1" dirty="0" err="1"/>
              <a:t>artist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!= </a:t>
            </a:r>
            <a:r>
              <a:rPr lang="it-IT" sz="2400" b="1" dirty="0" err="1">
                <a:solidFill>
                  <a:srgbClr val="FF0000"/>
                </a:solidFill>
              </a:rPr>
              <a:t>null</a:t>
            </a:r>
            <a:r>
              <a:rPr lang="it-IT" sz="2400" b="1" dirty="0">
                <a:solidFill>
                  <a:srgbClr val="FF0000"/>
                </a:solidFill>
              </a:rPr>
              <a:t> =&gt; ( </a:t>
            </a:r>
            <a:r>
              <a:rPr lang="it-IT" sz="2400" b="1" dirty="0"/>
              <a:t>\</a:t>
            </a:r>
            <a:r>
              <a:rPr lang="it-IT" sz="2400" b="1" dirty="0" err="1"/>
              <a:t>result.getArtist</a:t>
            </a:r>
            <a:r>
              <a:rPr lang="it-IT" sz="2400" b="1" dirty="0"/>
              <a:t>().</a:t>
            </a:r>
            <a:r>
              <a:rPr lang="it-IT" sz="2400" b="1" dirty="0" err="1"/>
              <a:t>equals</a:t>
            </a:r>
            <a:r>
              <a:rPr lang="it-IT" sz="2400" b="1" dirty="0"/>
              <a:t>(</a:t>
            </a:r>
            <a:r>
              <a:rPr lang="it-IT" sz="2400" b="1" dirty="0" err="1"/>
              <a:t>artist</a:t>
            </a:r>
            <a:r>
              <a:rPr lang="it-IT" sz="2400" b="1" dirty="0" smtClean="0"/>
              <a:t>) </a:t>
            </a:r>
            <a:r>
              <a:rPr lang="it-IT" sz="2400" b="1" dirty="0"/>
              <a:t>&amp;&amp;</a:t>
            </a:r>
            <a:endParaRPr lang="it-IT" sz="2400" b="1" dirty="0" smtClean="0"/>
          </a:p>
          <a:p>
            <a:r>
              <a:rPr lang="it-IT" sz="2400" b="1" dirty="0" smtClean="0"/>
              <a:t>//@                                        !(\</a:t>
            </a:r>
            <a:r>
              <a:rPr lang="it-IT" sz="2400" b="1" dirty="0" err="1"/>
              <a:t>exist</a:t>
            </a:r>
            <a:r>
              <a:rPr lang="it-IT" sz="2400" b="1" dirty="0"/>
              <a:t> CD c; </a:t>
            </a:r>
            <a:r>
              <a:rPr lang="it-IT" sz="2400" b="1" dirty="0" err="1"/>
              <a:t>isIn</a:t>
            </a:r>
            <a:r>
              <a:rPr lang="it-IT" sz="2400" b="1" dirty="0"/>
              <a:t>(c); </a:t>
            </a:r>
            <a:r>
              <a:rPr lang="it-IT" sz="2400" b="1" dirty="0" err="1"/>
              <a:t>c.giudizio</a:t>
            </a:r>
            <a:r>
              <a:rPr lang="it-IT" sz="2400" b="1" dirty="0"/>
              <a:t> &gt; \</a:t>
            </a:r>
            <a:r>
              <a:rPr lang="it-IT" sz="2400" b="1" dirty="0" err="1"/>
              <a:t>result.giudizio</a:t>
            </a:r>
            <a:r>
              <a:rPr lang="it-IT" sz="2400" b="1" dirty="0"/>
              <a:t>) 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  <a:r>
              <a:rPr lang="it-IT" sz="2400" b="1" dirty="0" smtClean="0"/>
              <a:t>;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6810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 Data Types in </a:t>
            </a:r>
            <a:r>
              <a:rPr lang="en-US" dirty="0" smtClean="0"/>
              <a:t>JML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15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1317428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public </a:t>
            </a:r>
            <a:r>
              <a:rPr lang="it-IT" dirty="0" err="1"/>
              <a:t>class</a:t>
            </a:r>
            <a:r>
              <a:rPr lang="it-IT" dirty="0"/>
              <a:t> Matrix {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err="1" smtClean="0"/>
              <a:t>privatedouble</a:t>
            </a:r>
            <a:r>
              <a:rPr lang="it-IT" dirty="0"/>
              <a:t>[][]</a:t>
            </a:r>
            <a:r>
              <a:rPr lang="it-IT" dirty="0" err="1"/>
              <a:t>mat</a:t>
            </a:r>
            <a:r>
              <a:rPr lang="it-IT" dirty="0"/>
              <a:t>;</a:t>
            </a:r>
          </a:p>
          <a:p>
            <a:r>
              <a:rPr lang="it-IT" dirty="0" smtClean="0"/>
              <a:t>  public </a:t>
            </a:r>
            <a:r>
              <a:rPr lang="it-IT" dirty="0"/>
              <a:t>Matrix(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rows</a:t>
            </a:r>
            <a:r>
              <a:rPr lang="it-IT" dirty="0"/>
              <a:t>, 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cols</a:t>
            </a:r>
            <a:r>
              <a:rPr lang="it-IT" dirty="0"/>
              <a:t>) </a:t>
            </a:r>
            <a:r>
              <a:rPr lang="it-IT" dirty="0" err="1"/>
              <a:t>throws</a:t>
            </a:r>
            <a:r>
              <a:rPr lang="it-IT" dirty="0"/>
              <a:t> </a:t>
            </a:r>
            <a:r>
              <a:rPr lang="it-IT" dirty="0" err="1" smtClean="0"/>
              <a:t>MatrixException</a:t>
            </a:r>
            <a:r>
              <a:rPr lang="it-IT" dirty="0" smtClean="0"/>
              <a:t> {…}   </a:t>
            </a:r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Matrix(double[][] data) </a:t>
            </a:r>
            <a:r>
              <a:rPr lang="it-IT" dirty="0" err="1"/>
              <a:t>throws</a:t>
            </a:r>
            <a:r>
              <a:rPr lang="it-IT" dirty="0"/>
              <a:t> </a:t>
            </a:r>
            <a:r>
              <a:rPr lang="it-IT" dirty="0" err="1" smtClean="0"/>
              <a:t>MatrixException</a:t>
            </a:r>
            <a:r>
              <a:rPr lang="it-IT" dirty="0" smtClean="0"/>
              <a:t> {…}</a:t>
            </a:r>
            <a:endParaRPr lang="it-IT" dirty="0"/>
          </a:p>
          <a:p>
            <a:r>
              <a:rPr lang="it-IT" dirty="0" smtClean="0"/>
              <a:t>  public </a:t>
            </a:r>
            <a:r>
              <a:rPr lang="it-IT" dirty="0"/>
              <a:t>double </a:t>
            </a:r>
            <a:r>
              <a:rPr lang="it-IT" dirty="0" err="1"/>
              <a:t>el</a:t>
            </a:r>
            <a:r>
              <a:rPr lang="it-IT" dirty="0"/>
              <a:t>(</a:t>
            </a:r>
            <a:r>
              <a:rPr lang="it-IT" dirty="0" err="1"/>
              <a:t>int</a:t>
            </a:r>
            <a:r>
              <a:rPr lang="it-IT" dirty="0"/>
              <a:t> r, </a:t>
            </a:r>
            <a:r>
              <a:rPr lang="it-IT" dirty="0" err="1"/>
              <a:t>int</a:t>
            </a:r>
            <a:r>
              <a:rPr lang="it-IT" dirty="0"/>
              <a:t> c)  </a:t>
            </a:r>
            <a:r>
              <a:rPr lang="it-IT" dirty="0" err="1"/>
              <a:t>throws</a:t>
            </a:r>
            <a:r>
              <a:rPr lang="it-IT" dirty="0"/>
              <a:t> </a:t>
            </a:r>
            <a:r>
              <a:rPr lang="it-IT" dirty="0" err="1" smtClean="0"/>
              <a:t>MatrixException</a:t>
            </a:r>
            <a:r>
              <a:rPr lang="it-IT" dirty="0" smtClean="0"/>
              <a:t> {…}</a:t>
            </a:r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double[] col(</a:t>
            </a:r>
            <a:r>
              <a:rPr lang="it-IT" dirty="0" err="1"/>
              <a:t>int</a:t>
            </a:r>
            <a:r>
              <a:rPr lang="it-IT" dirty="0"/>
              <a:t> c)  </a:t>
            </a:r>
            <a:r>
              <a:rPr lang="it-IT" dirty="0" err="1"/>
              <a:t>throws</a:t>
            </a:r>
            <a:r>
              <a:rPr lang="it-IT" dirty="0"/>
              <a:t> </a:t>
            </a:r>
            <a:r>
              <a:rPr lang="it-IT" dirty="0" err="1" smtClean="0"/>
              <a:t>MatrixException</a:t>
            </a:r>
            <a:r>
              <a:rPr lang="it-IT" dirty="0" smtClean="0"/>
              <a:t> {…}</a:t>
            </a:r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double[] </a:t>
            </a:r>
            <a:r>
              <a:rPr lang="it-IT" dirty="0" err="1"/>
              <a:t>row</a:t>
            </a:r>
            <a:r>
              <a:rPr lang="it-IT" dirty="0"/>
              <a:t>(</a:t>
            </a:r>
            <a:r>
              <a:rPr lang="it-IT" dirty="0" err="1"/>
              <a:t>int</a:t>
            </a:r>
            <a:r>
              <a:rPr lang="it-IT" dirty="0"/>
              <a:t> r)  </a:t>
            </a:r>
            <a:r>
              <a:rPr lang="it-IT" dirty="0" err="1"/>
              <a:t>throws</a:t>
            </a:r>
            <a:r>
              <a:rPr lang="it-IT" dirty="0"/>
              <a:t> </a:t>
            </a:r>
            <a:r>
              <a:rPr lang="it-IT" dirty="0" err="1" smtClean="0"/>
              <a:t>MatrixException</a:t>
            </a:r>
            <a:r>
              <a:rPr lang="it-IT" dirty="0"/>
              <a:t> {…}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double[][] </a:t>
            </a:r>
            <a:r>
              <a:rPr lang="it-IT" dirty="0" err="1"/>
              <a:t>toArray</a:t>
            </a:r>
            <a:r>
              <a:rPr lang="it-IT" dirty="0" smtClean="0"/>
              <a:t>()</a:t>
            </a:r>
            <a:r>
              <a:rPr lang="it-IT" dirty="0"/>
              <a:t> {…}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nrows</a:t>
            </a:r>
            <a:r>
              <a:rPr lang="it-IT" dirty="0" smtClean="0"/>
              <a:t>()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ncols</a:t>
            </a:r>
            <a:r>
              <a:rPr lang="it-IT" dirty="0" smtClean="0"/>
              <a:t>()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rank</a:t>
            </a:r>
            <a:r>
              <a:rPr lang="it-IT" dirty="0" smtClean="0"/>
              <a:t>()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Matrix sub(Matrix m</a:t>
            </a:r>
            <a:r>
              <a:rPr lang="it-IT" dirty="0" smtClean="0"/>
              <a:t>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Matrix sum(Matrix m</a:t>
            </a:r>
            <a:r>
              <a:rPr lang="it-IT" dirty="0" smtClean="0"/>
              <a:t>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Matrix </a:t>
            </a:r>
            <a:r>
              <a:rPr lang="it-IT" dirty="0" err="1"/>
              <a:t>mult</a:t>
            </a:r>
            <a:r>
              <a:rPr lang="it-IT" dirty="0"/>
              <a:t>(Matrix m</a:t>
            </a:r>
            <a:r>
              <a:rPr lang="it-IT" dirty="0" smtClean="0"/>
              <a:t>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Matrix traspose</a:t>
            </a:r>
            <a:r>
              <a:rPr lang="it-IT" dirty="0" smtClean="0"/>
              <a:t>()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 err="1"/>
              <a:t>void</a:t>
            </a:r>
            <a:r>
              <a:rPr lang="it-IT" dirty="0"/>
              <a:t> </a:t>
            </a:r>
            <a:r>
              <a:rPr lang="it-IT" dirty="0" err="1"/>
              <a:t>setEl</a:t>
            </a:r>
            <a:r>
              <a:rPr lang="it-IT" dirty="0"/>
              <a:t>(double val, </a:t>
            </a:r>
            <a:r>
              <a:rPr lang="it-IT" dirty="0" err="1"/>
              <a:t>int</a:t>
            </a:r>
            <a:r>
              <a:rPr lang="it-IT" dirty="0"/>
              <a:t> r, </a:t>
            </a:r>
            <a:r>
              <a:rPr lang="it-IT" dirty="0" err="1"/>
              <a:t>int</a:t>
            </a:r>
            <a:r>
              <a:rPr lang="it-IT" dirty="0"/>
              <a:t> c) </a:t>
            </a:r>
            <a:r>
              <a:rPr lang="it-IT" dirty="0" err="1"/>
              <a:t>throws</a:t>
            </a:r>
            <a:r>
              <a:rPr lang="it-IT" dirty="0"/>
              <a:t> </a:t>
            </a:r>
            <a:r>
              <a:rPr lang="it-IT" dirty="0" err="1" smtClean="0"/>
              <a:t>MatrixException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 err="1"/>
              <a:t>boolean</a:t>
            </a:r>
            <a:r>
              <a:rPr lang="it-IT" dirty="0"/>
              <a:t> </a:t>
            </a:r>
            <a:r>
              <a:rPr lang="it-IT" dirty="0" err="1"/>
              <a:t>sameElements</a:t>
            </a:r>
            <a:r>
              <a:rPr lang="it-IT" dirty="0"/>
              <a:t>(Matrix m</a:t>
            </a:r>
            <a:r>
              <a:rPr lang="it-IT" dirty="0" smtClean="0"/>
              <a:t>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/>
              <a:t>Object clone</a:t>
            </a:r>
            <a:r>
              <a:rPr lang="it-IT" dirty="0" smtClean="0"/>
              <a:t>()</a:t>
            </a:r>
            <a:r>
              <a:rPr lang="it-IT" dirty="0"/>
              <a:t> {…}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public </a:t>
            </a:r>
            <a:r>
              <a:rPr lang="it-IT" dirty="0" err="1"/>
              <a:t>String</a:t>
            </a:r>
            <a:r>
              <a:rPr lang="it-IT" dirty="0"/>
              <a:t> </a:t>
            </a:r>
            <a:r>
              <a:rPr lang="it-IT" dirty="0" err="1"/>
              <a:t>toString</a:t>
            </a:r>
            <a:r>
              <a:rPr lang="it-IT" dirty="0" smtClean="0"/>
              <a:t>()</a:t>
            </a:r>
            <a:r>
              <a:rPr lang="it-IT" dirty="0"/>
              <a:t> </a:t>
            </a:r>
            <a:r>
              <a:rPr lang="it-IT" dirty="0" smtClean="0"/>
              <a:t>{…}</a:t>
            </a:r>
          </a:p>
          <a:p>
            <a:r>
              <a:rPr lang="it-I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97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class</a:t>
            </a:r>
            <a:r>
              <a:rPr lang="it-IT" sz="2800" b="1" dirty="0" smtClean="0"/>
              <a:t> </a:t>
            </a:r>
            <a:r>
              <a:rPr lang="it-IT" sz="2800" b="1" dirty="0"/>
              <a:t>Matrix {</a:t>
            </a:r>
          </a:p>
          <a:p>
            <a:r>
              <a:rPr lang="it-IT" sz="2800" b="1" dirty="0"/>
              <a:t>private double[][]</a:t>
            </a:r>
            <a:r>
              <a:rPr lang="it-IT" sz="2800" b="1" dirty="0" err="1"/>
              <a:t>mat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//</a:t>
            </a:r>
            <a:r>
              <a:rPr lang="it-IT" sz="2800" b="1" dirty="0" err="1" smtClean="0"/>
              <a:t>abstract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function</a:t>
            </a:r>
            <a:endParaRPr lang="it-IT" sz="2800" b="1" dirty="0" smtClean="0"/>
          </a:p>
          <a:p>
            <a:r>
              <a:rPr lang="it-IT" sz="2800" b="1" dirty="0"/>
              <a:t>// </a:t>
            </a:r>
            <a:r>
              <a:rPr lang="it-IT" sz="2800" b="1" dirty="0" smtClean="0"/>
              <a:t>associa </a:t>
            </a:r>
            <a:r>
              <a:rPr lang="it-IT" sz="2800" b="1" dirty="0"/>
              <a:t>a ogni stato concreto c </a:t>
            </a:r>
            <a:r>
              <a:rPr lang="it-IT" sz="2800" b="1" dirty="0" err="1"/>
              <a:t>ConSt</a:t>
            </a:r>
            <a:r>
              <a:rPr lang="it-IT" sz="2800" b="1" dirty="0"/>
              <a:t> al più uno stato astratto AF(c) (è una </a:t>
            </a:r>
            <a:endParaRPr lang="it-IT" sz="2800" b="1" dirty="0" smtClean="0"/>
          </a:p>
          <a:p>
            <a:r>
              <a:rPr lang="it-IT" sz="2800" b="1" dirty="0" smtClean="0"/>
              <a:t>// funzione</a:t>
            </a:r>
            <a:r>
              <a:rPr lang="it-IT" sz="2800" b="1" dirty="0"/>
              <a:t>, totale o parziale) AF (di solito) non iniettiva: molti stati concreti </a:t>
            </a:r>
            <a:endParaRPr lang="it-IT" sz="2800" b="1" dirty="0" smtClean="0"/>
          </a:p>
          <a:p>
            <a:r>
              <a:rPr lang="it-IT" sz="2800" b="1" dirty="0" smtClean="0"/>
              <a:t>// possono essere </a:t>
            </a:r>
            <a:r>
              <a:rPr lang="it-IT" sz="2800" b="1" dirty="0"/>
              <a:t>associati allo stesso stato </a:t>
            </a:r>
            <a:r>
              <a:rPr lang="it-IT" sz="2800" b="1" dirty="0" smtClean="0"/>
              <a:t>astratto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//</a:t>
            </a:r>
            <a:r>
              <a:rPr lang="it-IT" sz="2800" b="1" dirty="0"/>
              <a:t>AF(c)={</a:t>
            </a:r>
            <a:r>
              <a:rPr lang="it-IT" sz="2800" b="1" dirty="0" err="1"/>
              <a:t>c.m</a:t>
            </a:r>
            <a:r>
              <a:rPr lang="it-IT" sz="2800" b="1" dirty="0"/>
              <a:t>[i][j</a:t>
            </a:r>
            <a:r>
              <a:rPr lang="it-IT" sz="2800" b="1" dirty="0" smtClean="0"/>
              <a:t>]}  </a:t>
            </a:r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//@</a:t>
            </a:r>
            <a:r>
              <a:rPr lang="it-IT" sz="2800" b="1" dirty="0"/>
              <a:t>private </a:t>
            </a:r>
            <a:r>
              <a:rPr lang="it-IT" sz="2800" b="1" dirty="0" err="1"/>
              <a:t>invariant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//@ </a:t>
            </a:r>
            <a:r>
              <a:rPr lang="it-IT" sz="2800" b="1" dirty="0" err="1"/>
              <a:t>mat</a:t>
            </a:r>
            <a:r>
              <a:rPr lang="it-IT" sz="2800" b="1" dirty="0"/>
              <a:t>!=</a:t>
            </a:r>
            <a:r>
              <a:rPr lang="it-IT" sz="2800" b="1" dirty="0" err="1"/>
              <a:t>null</a:t>
            </a:r>
            <a:r>
              <a:rPr lang="it-IT" sz="2800" b="1" dirty="0"/>
              <a:t> &amp;&amp; </a:t>
            </a:r>
            <a:r>
              <a:rPr lang="it-IT" sz="2800" b="1" dirty="0" err="1"/>
              <a:t>mat.length</a:t>
            </a:r>
            <a:r>
              <a:rPr lang="it-IT" sz="2800" b="1" dirty="0"/>
              <a:t> &gt;0 </a:t>
            </a:r>
            <a:endParaRPr lang="it-IT" sz="2800" b="1" dirty="0" smtClean="0"/>
          </a:p>
          <a:p>
            <a:r>
              <a:rPr lang="it-IT" sz="2800" b="1" dirty="0" smtClean="0"/>
              <a:t>//@ </a:t>
            </a:r>
            <a:r>
              <a:rPr lang="it-IT" sz="2800" b="1" dirty="0"/>
              <a:t>&amp;&amp; (\</a:t>
            </a:r>
            <a:r>
              <a:rPr lang="it-IT" sz="2800" b="1" dirty="0" err="1"/>
              <a:t>forall</a:t>
            </a:r>
            <a:r>
              <a:rPr lang="it-IT" sz="2800" b="1" dirty="0"/>
              <a:t> </a:t>
            </a:r>
            <a:r>
              <a:rPr lang="it-IT" sz="2800" b="1" dirty="0" err="1"/>
              <a:t>int</a:t>
            </a:r>
            <a:r>
              <a:rPr lang="it-IT" sz="2800" b="1" dirty="0"/>
              <a:t> i; 0&lt;=i&lt;</a:t>
            </a:r>
            <a:r>
              <a:rPr lang="it-IT" sz="2800" b="1" dirty="0" err="1"/>
              <a:t>mat.length</a:t>
            </a:r>
            <a:r>
              <a:rPr lang="it-IT" sz="2800" b="1" dirty="0"/>
              <a:t>; </a:t>
            </a:r>
            <a:r>
              <a:rPr lang="it-IT" sz="2800" b="1" dirty="0" err="1"/>
              <a:t>mat</a:t>
            </a:r>
            <a:r>
              <a:rPr lang="it-IT" sz="2800" b="1" dirty="0"/>
              <a:t>[i]!=</a:t>
            </a:r>
            <a:r>
              <a:rPr lang="it-IT" sz="2800" b="1" dirty="0" err="1"/>
              <a:t>null</a:t>
            </a:r>
            <a:r>
              <a:rPr lang="it-IT" sz="2800" b="1" dirty="0"/>
              <a:t>) </a:t>
            </a:r>
            <a:endParaRPr lang="it-IT" sz="2800" b="1" dirty="0" smtClean="0"/>
          </a:p>
          <a:p>
            <a:r>
              <a:rPr lang="it-IT" sz="2800" b="1" dirty="0" smtClean="0"/>
              <a:t>//@ </a:t>
            </a:r>
            <a:r>
              <a:rPr lang="it-IT" sz="2800" b="1" dirty="0"/>
              <a:t>&amp;&amp;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r1; 0&lt;=r1&lt;</a:t>
            </a:r>
            <a:r>
              <a:rPr lang="it-IT" sz="2800" b="1" dirty="0" err="1">
                <a:solidFill>
                  <a:srgbClr val="FF0000"/>
                </a:solidFill>
              </a:rPr>
              <a:t>mat.length</a:t>
            </a:r>
            <a:r>
              <a:rPr lang="it-IT" sz="2800" b="1" dirty="0">
                <a:solidFill>
                  <a:srgbClr val="FF0000"/>
                </a:solidFill>
              </a:rPr>
              <a:t>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//@           </a:t>
            </a:r>
            <a:r>
              <a:rPr lang="it-IT" sz="2800" b="1" dirty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r2; 0&lt;=r2&lt;</a:t>
            </a:r>
            <a:r>
              <a:rPr lang="it-IT" sz="2800" b="1" dirty="0" err="1">
                <a:solidFill>
                  <a:srgbClr val="0070C0"/>
                </a:solidFill>
              </a:rPr>
              <a:t>mat.length</a:t>
            </a:r>
            <a:r>
              <a:rPr lang="it-IT" sz="2800" b="1" dirty="0">
                <a:solidFill>
                  <a:srgbClr val="0070C0"/>
                </a:solidFill>
              </a:rPr>
              <a:t>; </a:t>
            </a:r>
            <a:r>
              <a:rPr lang="it-IT" sz="2800" b="1" dirty="0" err="1">
                <a:solidFill>
                  <a:srgbClr val="0070C0"/>
                </a:solidFill>
              </a:rPr>
              <a:t>mat</a:t>
            </a:r>
            <a:r>
              <a:rPr lang="it-IT" sz="2800" b="1" dirty="0">
                <a:solidFill>
                  <a:srgbClr val="0070C0"/>
                </a:solidFill>
              </a:rPr>
              <a:t>[r1].</a:t>
            </a:r>
            <a:r>
              <a:rPr lang="it-IT" sz="2800" b="1" dirty="0" err="1">
                <a:solidFill>
                  <a:srgbClr val="0070C0"/>
                </a:solidFill>
              </a:rPr>
              <a:t>length</a:t>
            </a:r>
            <a:r>
              <a:rPr lang="it-IT" sz="2800" b="1" dirty="0">
                <a:solidFill>
                  <a:srgbClr val="0070C0"/>
                </a:solidFill>
              </a:rPr>
              <a:t> == </a:t>
            </a:r>
            <a:r>
              <a:rPr lang="it-IT" sz="2800" b="1" dirty="0" err="1">
                <a:solidFill>
                  <a:srgbClr val="0070C0"/>
                </a:solidFill>
              </a:rPr>
              <a:t>mat</a:t>
            </a:r>
            <a:r>
              <a:rPr lang="it-IT" sz="2800" b="1" dirty="0">
                <a:solidFill>
                  <a:srgbClr val="0070C0"/>
                </a:solidFill>
              </a:rPr>
              <a:t>[r2].</a:t>
            </a:r>
            <a:r>
              <a:rPr lang="it-IT" sz="2800" b="1" dirty="0" err="1">
                <a:solidFill>
                  <a:srgbClr val="0070C0"/>
                </a:solidFill>
              </a:rPr>
              <a:t>length</a:t>
            </a:r>
            <a:r>
              <a:rPr lang="it-IT" sz="2800" b="1" dirty="0">
                <a:solidFill>
                  <a:srgbClr val="0070C0"/>
                </a:solidFill>
              </a:rPr>
              <a:t>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517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//</a:t>
            </a:r>
            <a:r>
              <a:rPr lang="it-IT" sz="2800" b="1" dirty="0" err="1"/>
              <a:t>CREATORs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//@ 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//@ </a:t>
            </a:r>
            <a:r>
              <a:rPr lang="it-IT" sz="2800" b="1" dirty="0" err="1"/>
              <a:t>rows</a:t>
            </a:r>
            <a:r>
              <a:rPr lang="it-IT" sz="2800" b="1" dirty="0"/>
              <a:t>&gt;0 &amp;&amp; </a:t>
            </a:r>
            <a:r>
              <a:rPr lang="it-IT" sz="2800" b="1" dirty="0" err="1"/>
              <a:t>cols</a:t>
            </a:r>
            <a:r>
              <a:rPr lang="it-IT" sz="2800" b="1" dirty="0"/>
              <a:t>&gt;0 &amp;&amp;  </a:t>
            </a:r>
            <a:r>
              <a:rPr lang="it-IT" sz="2800" b="1" dirty="0" err="1"/>
              <a:t>rows</a:t>
            </a:r>
            <a:r>
              <a:rPr lang="it-IT" sz="2800" b="1" dirty="0"/>
              <a:t>()==</a:t>
            </a:r>
            <a:r>
              <a:rPr lang="it-IT" sz="2800" b="1" dirty="0" err="1"/>
              <a:t>rows</a:t>
            </a:r>
            <a:r>
              <a:rPr lang="it-IT" sz="2800" b="1" dirty="0"/>
              <a:t> &amp;&amp; </a:t>
            </a:r>
            <a:r>
              <a:rPr lang="it-IT" sz="2800" b="1" dirty="0" err="1"/>
              <a:t>ncols</a:t>
            </a:r>
            <a:r>
              <a:rPr lang="it-IT" sz="2800" b="1" dirty="0"/>
              <a:t>()==</a:t>
            </a:r>
            <a:r>
              <a:rPr lang="it-IT" sz="2800" b="1" dirty="0" err="1"/>
              <a:t>cols</a:t>
            </a:r>
            <a:r>
              <a:rPr lang="it-IT" sz="2800" b="1" dirty="0"/>
              <a:t> &amp;&amp; </a:t>
            </a:r>
            <a:endParaRPr lang="it-IT" sz="2800" b="1" dirty="0" smtClean="0"/>
          </a:p>
          <a:p>
            <a:r>
              <a:rPr lang="it-IT" sz="2800" b="1" dirty="0" smtClean="0"/>
              <a:t>//@   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1&lt;=i&lt;=</a:t>
            </a:r>
            <a:r>
              <a:rPr lang="it-IT" sz="2800" b="1" dirty="0" err="1">
                <a:solidFill>
                  <a:srgbClr val="FF0000"/>
                </a:solidFill>
              </a:rPr>
              <a:t>nrows</a:t>
            </a:r>
            <a:r>
              <a:rPr lang="it-IT" sz="2800" b="1" dirty="0">
                <a:solidFill>
                  <a:srgbClr val="FF0000"/>
                </a:solidFill>
              </a:rPr>
              <a:t>();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//@          </a:t>
            </a:r>
            <a:r>
              <a:rPr lang="it-IT" sz="2800" b="1" dirty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1&lt;=j&lt;=</a:t>
            </a:r>
            <a:r>
              <a:rPr lang="it-IT" sz="2800" b="1" dirty="0" err="1">
                <a:solidFill>
                  <a:srgbClr val="0070C0"/>
                </a:solidFill>
              </a:rPr>
              <a:t>ncols</a:t>
            </a:r>
            <a:r>
              <a:rPr lang="it-IT" sz="2800" b="1" dirty="0">
                <a:solidFill>
                  <a:srgbClr val="0070C0"/>
                </a:solidFill>
              </a:rPr>
              <a:t>(); </a:t>
            </a:r>
            <a:r>
              <a:rPr lang="it-IT" sz="2800" b="1" dirty="0" err="1">
                <a:solidFill>
                  <a:srgbClr val="0070C0"/>
                </a:solidFill>
              </a:rPr>
              <a:t>el</a:t>
            </a:r>
            <a:r>
              <a:rPr lang="it-IT" sz="2800" b="1" dirty="0">
                <a:solidFill>
                  <a:srgbClr val="0070C0"/>
                </a:solidFill>
              </a:rPr>
              <a:t>(</a:t>
            </a:r>
            <a:r>
              <a:rPr lang="it-IT" sz="2800" b="1" dirty="0" err="1">
                <a:solidFill>
                  <a:srgbClr val="0070C0"/>
                </a:solidFill>
              </a:rPr>
              <a:t>i,j</a:t>
            </a:r>
            <a:r>
              <a:rPr lang="it-IT" sz="2800" b="1" dirty="0">
                <a:solidFill>
                  <a:srgbClr val="0070C0"/>
                </a:solidFill>
              </a:rPr>
              <a:t>)==0)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//@ </a:t>
            </a:r>
            <a:r>
              <a:rPr lang="it-IT" sz="2800" b="1" dirty="0" err="1"/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MatrixException</a:t>
            </a:r>
            <a:r>
              <a:rPr lang="it-IT" sz="2800" b="1" dirty="0"/>
              <a:t> e) </a:t>
            </a:r>
            <a:endParaRPr lang="it-IT" sz="2800" b="1" dirty="0" smtClean="0"/>
          </a:p>
          <a:p>
            <a:r>
              <a:rPr lang="it-IT" sz="2800" b="1" dirty="0" smtClean="0"/>
              <a:t>//@ </a:t>
            </a:r>
            <a:r>
              <a:rPr lang="it-IT" sz="2800" b="1" dirty="0" err="1" smtClean="0"/>
              <a:t>rows</a:t>
            </a:r>
            <a:r>
              <a:rPr lang="it-IT" sz="2800" b="1" dirty="0" smtClean="0"/>
              <a:t>&lt;=</a:t>
            </a:r>
            <a:r>
              <a:rPr lang="it-IT" sz="2800" b="1" dirty="0"/>
              <a:t>0 || </a:t>
            </a:r>
            <a:r>
              <a:rPr lang="it-IT" sz="2800" b="1" dirty="0" err="1" smtClean="0"/>
              <a:t>cols</a:t>
            </a:r>
            <a:r>
              <a:rPr lang="it-IT" sz="2800" b="1" dirty="0" smtClean="0"/>
              <a:t>&lt;=</a:t>
            </a:r>
            <a:r>
              <a:rPr lang="it-IT" sz="2800" b="1" dirty="0"/>
              <a:t>0; </a:t>
            </a:r>
            <a:endParaRPr lang="it-IT" sz="2800" b="1" dirty="0" smtClean="0"/>
          </a:p>
          <a:p>
            <a:r>
              <a:rPr lang="it-IT" sz="2800" b="1" dirty="0" smtClean="0"/>
              <a:t>public Matrix(</a:t>
            </a:r>
            <a:r>
              <a:rPr lang="it-IT" sz="2800" b="1" dirty="0" err="1" smtClean="0"/>
              <a:t>int</a:t>
            </a:r>
            <a:r>
              <a:rPr lang="it-IT" sz="2800" b="1" dirty="0" smtClean="0"/>
              <a:t> </a:t>
            </a:r>
            <a:r>
              <a:rPr lang="it-IT" sz="2800" b="1" dirty="0" err="1"/>
              <a:t>rows</a:t>
            </a:r>
            <a:r>
              <a:rPr lang="it-IT" sz="2800" b="1" dirty="0"/>
              <a:t>, </a:t>
            </a:r>
            <a:r>
              <a:rPr lang="it-IT" sz="2800" b="1" dirty="0" err="1"/>
              <a:t>int</a:t>
            </a:r>
            <a:r>
              <a:rPr lang="it-IT" sz="2800" b="1" dirty="0"/>
              <a:t> </a:t>
            </a:r>
            <a:r>
              <a:rPr lang="it-IT" sz="2800" b="1" dirty="0" err="1"/>
              <a:t>cols</a:t>
            </a:r>
            <a:r>
              <a:rPr lang="it-IT" sz="2800" b="1" dirty="0"/>
              <a:t>) </a:t>
            </a:r>
            <a:r>
              <a:rPr lang="it-IT" sz="2800" b="1" dirty="0" err="1"/>
              <a:t>throws</a:t>
            </a:r>
            <a:r>
              <a:rPr lang="it-IT" sz="2800" b="1" dirty="0"/>
              <a:t> </a:t>
            </a:r>
            <a:r>
              <a:rPr lang="it-IT" sz="2800" b="1" dirty="0" err="1"/>
              <a:t>MatrixException</a:t>
            </a:r>
            <a:r>
              <a:rPr lang="it-IT" sz="28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560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data!=</a:t>
            </a:r>
            <a:r>
              <a:rPr lang="it-IT" sz="2800" b="1" dirty="0" err="1"/>
              <a:t>null</a:t>
            </a:r>
            <a:r>
              <a:rPr lang="it-IT" sz="2800" b="1" dirty="0"/>
              <a:t> &amp;&amp; </a:t>
            </a:r>
            <a:r>
              <a:rPr lang="it-IT" sz="2800" b="1" dirty="0" err="1"/>
              <a:t>data.length</a:t>
            </a:r>
            <a:r>
              <a:rPr lang="it-IT" sz="2800" b="1" dirty="0"/>
              <a:t>!=0 &amp;&amp; data[0]!=</a:t>
            </a:r>
            <a:r>
              <a:rPr lang="it-IT" sz="2800" b="1" dirty="0" err="1"/>
              <a:t>null</a:t>
            </a:r>
            <a:r>
              <a:rPr lang="it-IT" sz="2800" b="1" dirty="0"/>
              <a:t> &amp;&amp; data[0].</a:t>
            </a:r>
            <a:r>
              <a:rPr lang="it-IT" sz="2800" b="1" dirty="0" err="1"/>
              <a:t>length</a:t>
            </a:r>
            <a:r>
              <a:rPr lang="it-IT" sz="2800" b="1" dirty="0"/>
              <a:t>!=0 &amp;&amp;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1&lt;=i&lt;</a:t>
            </a:r>
            <a:r>
              <a:rPr lang="it-IT" sz="2800" b="1" dirty="0" err="1">
                <a:solidFill>
                  <a:srgbClr val="FF0000"/>
                </a:solidFill>
              </a:rPr>
              <a:t>data.length</a:t>
            </a:r>
            <a:r>
              <a:rPr lang="it-IT" sz="2800" b="1" dirty="0">
                <a:solidFill>
                  <a:srgbClr val="FF0000"/>
                </a:solidFill>
              </a:rPr>
              <a:t>; 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 </a:t>
            </a:r>
            <a:r>
              <a:rPr lang="it-IT" sz="2800" b="1" dirty="0">
                <a:solidFill>
                  <a:srgbClr val="0070C0"/>
                </a:solidFill>
              </a:rPr>
              <a:t>data[i]!=</a:t>
            </a:r>
            <a:r>
              <a:rPr lang="it-IT" sz="2800" b="1" dirty="0" err="1">
                <a:solidFill>
                  <a:srgbClr val="0070C0"/>
                </a:solidFill>
              </a:rPr>
              <a:t>null</a:t>
            </a:r>
            <a:r>
              <a:rPr lang="it-IT" sz="2800" b="1" dirty="0">
                <a:solidFill>
                  <a:srgbClr val="0070C0"/>
                </a:solidFill>
              </a:rPr>
              <a:t> &amp;&amp; data[i].</a:t>
            </a:r>
            <a:r>
              <a:rPr lang="it-IT" sz="2800" b="1" dirty="0" err="1">
                <a:solidFill>
                  <a:srgbClr val="0070C0"/>
                </a:solidFill>
              </a:rPr>
              <a:t>length</a:t>
            </a:r>
            <a:r>
              <a:rPr lang="it-IT" sz="2800" b="1" dirty="0">
                <a:solidFill>
                  <a:srgbClr val="0070C0"/>
                </a:solidFill>
              </a:rPr>
              <a:t>==data[0].</a:t>
            </a:r>
            <a:r>
              <a:rPr lang="it-IT" sz="2800" b="1" dirty="0" err="1">
                <a:solidFill>
                  <a:srgbClr val="0070C0"/>
                </a:solidFill>
              </a:rPr>
              <a:t>length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 &amp;&amp;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 err="1"/>
              <a:t>nrows</a:t>
            </a:r>
            <a:r>
              <a:rPr lang="it-IT" sz="2800" b="1" dirty="0"/>
              <a:t>()==</a:t>
            </a:r>
            <a:r>
              <a:rPr lang="it-IT" sz="2800" b="1" dirty="0" err="1"/>
              <a:t>data.length</a:t>
            </a:r>
            <a:r>
              <a:rPr lang="it-IT" sz="2800" b="1" dirty="0"/>
              <a:t> &amp;&amp; </a:t>
            </a:r>
            <a:r>
              <a:rPr lang="it-IT" sz="2800" b="1" dirty="0" err="1"/>
              <a:t>ncols</a:t>
            </a:r>
            <a:r>
              <a:rPr lang="it-IT" sz="2800" b="1" dirty="0"/>
              <a:t>()==data[0].</a:t>
            </a:r>
            <a:r>
              <a:rPr lang="it-IT" sz="2800" b="1" dirty="0" err="1"/>
              <a:t>length</a:t>
            </a:r>
            <a:r>
              <a:rPr lang="it-IT" sz="2800" b="1" dirty="0"/>
              <a:t> &amp;&amp;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1&lt;=i&lt;=</a:t>
            </a:r>
            <a:r>
              <a:rPr lang="it-IT" sz="2800" b="1" dirty="0" err="1">
                <a:solidFill>
                  <a:srgbClr val="FF0000"/>
                </a:solidFill>
              </a:rPr>
              <a:t>nrows</a:t>
            </a:r>
            <a:r>
              <a:rPr lang="it-IT" sz="2800" b="1" dirty="0">
                <a:solidFill>
                  <a:srgbClr val="FF0000"/>
                </a:solidFill>
              </a:rPr>
              <a:t>();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</a:t>
            </a:r>
            <a:r>
              <a:rPr lang="it-IT" sz="2800" b="1" dirty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1&lt;=j&lt;=</a:t>
            </a:r>
            <a:r>
              <a:rPr lang="it-IT" sz="2800" b="1" dirty="0" err="1">
                <a:solidFill>
                  <a:srgbClr val="0070C0"/>
                </a:solidFill>
              </a:rPr>
              <a:t>ncols</a:t>
            </a:r>
            <a:r>
              <a:rPr lang="it-IT" sz="2800" b="1" dirty="0">
                <a:solidFill>
                  <a:srgbClr val="0070C0"/>
                </a:solidFill>
              </a:rPr>
              <a:t>(); </a:t>
            </a:r>
            <a:endParaRPr lang="it-IT" sz="2800" b="1" dirty="0" smtClean="0">
              <a:solidFill>
                <a:srgbClr val="0070C0"/>
              </a:solidFill>
            </a:endParaRPr>
          </a:p>
          <a:p>
            <a:r>
              <a:rPr lang="it-IT" sz="2800" b="1" dirty="0" smtClean="0"/>
              <a:t>@   </a:t>
            </a:r>
            <a:r>
              <a:rPr lang="it-IT" sz="2800" b="1" dirty="0" err="1"/>
              <a:t>el</a:t>
            </a:r>
            <a:r>
              <a:rPr lang="it-IT" sz="2800" b="1" dirty="0"/>
              <a:t>(</a:t>
            </a:r>
            <a:r>
              <a:rPr lang="it-IT" sz="2800" b="1" dirty="0" err="1"/>
              <a:t>i,j</a:t>
            </a:r>
            <a:r>
              <a:rPr lang="it-IT" sz="2800" b="1" dirty="0"/>
              <a:t>)==data[i-1][j-1]</a:t>
            </a:r>
            <a:r>
              <a:rPr lang="it-IT" sz="2800" b="1" dirty="0">
                <a:solidFill>
                  <a:srgbClr val="0070C0"/>
                </a:solidFill>
              </a:rPr>
              <a:t>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@</a:t>
            </a:r>
            <a:r>
              <a:rPr lang="it-IT" sz="2800" b="1" dirty="0" err="1"/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MatrixException</a:t>
            </a:r>
            <a:r>
              <a:rPr lang="it-IT" sz="2800" b="1" dirty="0"/>
              <a:t> e) </a:t>
            </a:r>
            <a:r>
              <a:rPr lang="it-IT" sz="2800" b="1" dirty="0" smtClean="0"/>
              <a:t>data</a:t>
            </a:r>
            <a:r>
              <a:rPr lang="it-IT" sz="2800" b="1" dirty="0"/>
              <a:t>==</a:t>
            </a:r>
            <a:r>
              <a:rPr lang="it-IT" sz="2800" b="1" dirty="0" err="1"/>
              <a:t>null</a:t>
            </a:r>
            <a:r>
              <a:rPr lang="it-IT" sz="2800" b="1" dirty="0"/>
              <a:t> || </a:t>
            </a:r>
            <a:r>
              <a:rPr lang="it-IT" sz="2800" b="1" dirty="0" err="1"/>
              <a:t>data.length</a:t>
            </a:r>
            <a:r>
              <a:rPr lang="it-IT" sz="2800" b="1" dirty="0"/>
              <a:t>==0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||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exists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0&lt;=i&lt;</a:t>
            </a:r>
            <a:r>
              <a:rPr lang="it-IT" sz="2800" b="1" dirty="0" err="1">
                <a:solidFill>
                  <a:srgbClr val="FF0000"/>
                </a:solidFill>
              </a:rPr>
              <a:t>data.length</a:t>
            </a:r>
            <a:r>
              <a:rPr lang="it-IT" sz="2800" b="1" dirty="0">
                <a:solidFill>
                  <a:srgbClr val="FF0000"/>
                </a:solidFill>
              </a:rPr>
              <a:t>;</a:t>
            </a:r>
            <a:r>
              <a:rPr lang="it-IT" sz="2800" b="1" dirty="0"/>
              <a:t> data[i]==</a:t>
            </a:r>
            <a:r>
              <a:rPr lang="it-IT" sz="2800" b="1" dirty="0" err="1"/>
              <a:t>null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  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||data[0].</a:t>
            </a:r>
            <a:r>
              <a:rPr lang="it-IT" sz="2800" b="1" dirty="0" err="1"/>
              <a:t>length</a:t>
            </a:r>
            <a:r>
              <a:rPr lang="it-IT" sz="2800" b="1" dirty="0"/>
              <a:t>==0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||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exists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0&lt;=i&lt;=</a:t>
            </a:r>
            <a:r>
              <a:rPr lang="it-IT" sz="2800" b="1" dirty="0" err="1">
                <a:solidFill>
                  <a:srgbClr val="FF0000"/>
                </a:solidFill>
              </a:rPr>
              <a:t>data.length</a:t>
            </a:r>
            <a:r>
              <a:rPr lang="it-IT" sz="2800" b="1" dirty="0">
                <a:solidFill>
                  <a:srgbClr val="FF0000"/>
                </a:solidFill>
              </a:rPr>
              <a:t>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    </a:t>
            </a:r>
            <a:r>
              <a:rPr lang="it-IT" sz="2800" b="1" dirty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exists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0&lt;=j&lt;=</a:t>
            </a:r>
            <a:r>
              <a:rPr lang="it-IT" sz="2800" b="1" dirty="0" err="1">
                <a:solidFill>
                  <a:srgbClr val="0070C0"/>
                </a:solidFill>
              </a:rPr>
              <a:t>data.length</a:t>
            </a:r>
            <a:r>
              <a:rPr lang="it-IT" sz="2800" b="1" dirty="0">
                <a:solidFill>
                  <a:srgbClr val="0070C0"/>
                </a:solidFill>
              </a:rPr>
              <a:t>; </a:t>
            </a:r>
            <a:endParaRPr lang="it-IT" sz="2800" b="1" dirty="0" smtClean="0">
              <a:solidFill>
                <a:srgbClr val="0070C0"/>
              </a:solidFill>
            </a:endParaRPr>
          </a:p>
          <a:p>
            <a:r>
              <a:rPr lang="it-IT" sz="2800" b="1" dirty="0" smtClean="0"/>
              <a:t>@        </a:t>
            </a:r>
            <a:r>
              <a:rPr lang="it-IT" sz="2800" b="1" dirty="0"/>
              <a:t>data[i].</a:t>
            </a:r>
            <a:r>
              <a:rPr lang="it-IT" sz="2800" b="1" dirty="0" err="1"/>
              <a:t>length</a:t>
            </a:r>
            <a:r>
              <a:rPr lang="it-IT" sz="2800" b="1" dirty="0"/>
              <a:t> != data[j].</a:t>
            </a:r>
            <a:r>
              <a:rPr lang="it-IT" sz="2800" b="1" dirty="0" err="1"/>
              <a:t>length</a:t>
            </a:r>
            <a:r>
              <a:rPr lang="it-IT" sz="2800" b="1" dirty="0">
                <a:solidFill>
                  <a:srgbClr val="0070C0"/>
                </a:solidFill>
              </a:rPr>
              <a:t>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@*/ </a:t>
            </a:r>
          </a:p>
          <a:p>
            <a:r>
              <a:rPr lang="it-IT" sz="2800" b="1" dirty="0" err="1" smtClean="0"/>
              <a:t>publicMatrix</a:t>
            </a:r>
            <a:r>
              <a:rPr lang="it-IT" sz="2800" b="1" dirty="0" smtClean="0"/>
              <a:t>(double</a:t>
            </a:r>
            <a:r>
              <a:rPr lang="it-IT" sz="2800" b="1" dirty="0"/>
              <a:t>[][] data) </a:t>
            </a:r>
            <a:r>
              <a:rPr lang="it-IT" sz="2800" b="1" dirty="0" err="1"/>
              <a:t>throws</a:t>
            </a:r>
            <a:r>
              <a:rPr lang="it-IT" sz="2800" b="1" dirty="0"/>
              <a:t> </a:t>
            </a:r>
            <a:r>
              <a:rPr lang="it-IT" sz="2800" b="1" dirty="0" err="1"/>
              <a:t>MatrixException</a:t>
            </a:r>
            <a:r>
              <a:rPr lang="it-IT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5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2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15696" y="1690688"/>
            <a:ext cx="11207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/*@@ </a:t>
            </a:r>
            <a:r>
              <a:rPr lang="en-US" sz="3200" dirty="0"/>
              <a:t>requires z != null </a:t>
            </a:r>
            <a:r>
              <a:rPr lang="en-US" sz="3200" dirty="0" smtClean="0"/>
              <a:t>&amp;&amp;</a:t>
            </a:r>
            <a:r>
              <a:rPr lang="en-US" sz="3200" dirty="0"/>
              <a:t> </a:t>
            </a:r>
            <a:r>
              <a:rPr lang="en-US" sz="3200" dirty="0" smtClean="0"/>
              <a:t>y </a:t>
            </a:r>
            <a:r>
              <a:rPr lang="en-US" sz="3200" dirty="0"/>
              <a:t>!= null &amp;&amp;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@                           0 &lt;=\old(x) &lt;= \old(z).length-2</a:t>
            </a:r>
          </a:p>
          <a:p>
            <a:r>
              <a:rPr lang="en-US" sz="3200" dirty="0" smtClean="0"/>
              <a:t>@ ensures \result == \old(x)+1 &amp;&amp;</a:t>
            </a:r>
          </a:p>
          <a:p>
            <a:r>
              <a:rPr lang="en-US" sz="3200" dirty="0" smtClean="0"/>
              <a:t>@ count==\old(count)+1 &amp;&amp;</a:t>
            </a:r>
          </a:p>
          <a:p>
            <a:r>
              <a:rPr lang="en-US" sz="3200" dirty="0" smtClean="0"/>
              <a:t>@ z[\result] == z[\result - 1] + 1;</a:t>
            </a:r>
          </a:p>
          <a:p>
            <a:r>
              <a:rPr lang="en-US" sz="3200" dirty="0" smtClean="0"/>
              <a:t>@ assignable z[\result] </a:t>
            </a:r>
          </a:p>
          <a:p>
            <a:r>
              <a:rPr lang="en-US" sz="3200" dirty="0" smtClean="0"/>
              <a:t>@*/</a:t>
            </a:r>
          </a:p>
          <a:p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mistero</a:t>
            </a:r>
            <a:r>
              <a:rPr lang="en-US" sz="3200" dirty="0" smtClean="0"/>
              <a:t>(</a:t>
            </a:r>
            <a:r>
              <a:rPr lang="en-US" sz="3200" dirty="0" err="1" smtClean="0"/>
              <a:t>int</a:t>
            </a:r>
            <a:r>
              <a:rPr lang="en-US" sz="3200" dirty="0" smtClean="0"/>
              <a:t> x, String y, </a:t>
            </a:r>
            <a:r>
              <a:rPr lang="en-US" sz="3200" dirty="0" err="1" smtClean="0"/>
              <a:t>int</a:t>
            </a:r>
            <a:r>
              <a:rPr lang="en-US" sz="3200" dirty="0" smtClean="0"/>
              <a:t>[] z);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499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//</a:t>
            </a:r>
            <a:r>
              <a:rPr lang="it-IT" sz="2800" b="1" dirty="0" err="1"/>
              <a:t>OBSERVERs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/*@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0&lt;r&lt;=</a:t>
            </a:r>
            <a:r>
              <a:rPr lang="it-IT" sz="2800" b="1" dirty="0" err="1"/>
              <a:t>nrows</a:t>
            </a:r>
            <a:r>
              <a:rPr lang="it-IT" sz="2800" b="1" dirty="0"/>
              <a:t>() &amp;&amp; 0&lt;c&lt;=</a:t>
            </a:r>
            <a:r>
              <a:rPr lang="it-IT" sz="2800" b="1" dirty="0" err="1"/>
              <a:t>ncols</a:t>
            </a:r>
            <a:r>
              <a:rPr lang="it-IT" sz="2800" b="1" dirty="0"/>
              <a:t>() &amp;&amp;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(*\</a:t>
            </a:r>
            <a:r>
              <a:rPr lang="it-IT" sz="2800" b="1" dirty="0" err="1"/>
              <a:t>result</a:t>
            </a:r>
            <a:r>
              <a:rPr lang="it-IT" sz="2800" b="1" dirty="0"/>
              <a:t> == elemento in posizione </a:t>
            </a:r>
            <a:r>
              <a:rPr lang="it-IT" sz="2800" b="1" dirty="0" err="1"/>
              <a:t>r,c</a:t>
            </a:r>
            <a:r>
              <a:rPr lang="it-IT" sz="2800" b="1" dirty="0"/>
              <a:t> *); </a:t>
            </a:r>
            <a:endParaRPr lang="it-IT" sz="2800" b="1" dirty="0" smtClean="0"/>
          </a:p>
          <a:p>
            <a:r>
              <a:rPr lang="it-IT" sz="2800" b="1" dirty="0" smtClean="0"/>
              <a:t>@</a:t>
            </a:r>
            <a:r>
              <a:rPr lang="it-IT" sz="2800" b="1" dirty="0" err="1"/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MatrixException</a:t>
            </a:r>
            <a:r>
              <a:rPr lang="it-IT" sz="2800" b="1" dirty="0"/>
              <a:t> e) </a:t>
            </a:r>
            <a:endParaRPr lang="it-IT" sz="2800" b="1" dirty="0" smtClean="0"/>
          </a:p>
          <a:p>
            <a:r>
              <a:rPr lang="it-IT" sz="2800" b="1" dirty="0" smtClean="0"/>
              <a:t>@  r</a:t>
            </a:r>
            <a:r>
              <a:rPr lang="it-IT" sz="2800" b="1" dirty="0"/>
              <a:t>&lt;=0 || r&gt;</a:t>
            </a:r>
            <a:r>
              <a:rPr lang="it-IT" sz="2800" b="1" dirty="0" err="1"/>
              <a:t>nrows</a:t>
            </a:r>
            <a:r>
              <a:rPr lang="it-IT" sz="2800" b="1" dirty="0"/>
              <a:t>() || c&lt;=0 || c&gt;</a:t>
            </a:r>
            <a:r>
              <a:rPr lang="it-IT" sz="2800" b="1" dirty="0" err="1"/>
              <a:t>ncols</a:t>
            </a:r>
            <a:r>
              <a:rPr lang="it-IT" sz="2800" b="1" dirty="0"/>
              <a:t>(); </a:t>
            </a:r>
            <a:endParaRPr lang="it-IT" sz="2800" b="1" dirty="0" smtClean="0"/>
          </a:p>
          <a:p>
            <a:r>
              <a:rPr lang="it-IT" sz="2800" b="1" dirty="0" smtClean="0"/>
              <a:t>@*/ 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/>
              <a:t>/*@pure@*/ double </a:t>
            </a:r>
            <a:r>
              <a:rPr lang="it-IT" sz="2800" b="1" dirty="0" err="1"/>
              <a:t>el</a:t>
            </a:r>
            <a:r>
              <a:rPr lang="it-IT" sz="2800" b="1" dirty="0"/>
              <a:t>(</a:t>
            </a:r>
            <a:r>
              <a:rPr lang="it-IT" sz="2800" b="1" dirty="0" err="1"/>
              <a:t>int</a:t>
            </a:r>
            <a:r>
              <a:rPr lang="it-IT" sz="2800" b="1" dirty="0"/>
              <a:t> r, </a:t>
            </a:r>
            <a:r>
              <a:rPr lang="it-IT" sz="2800" b="1" dirty="0" err="1"/>
              <a:t>int</a:t>
            </a:r>
            <a:r>
              <a:rPr lang="it-IT" sz="2800" b="1" dirty="0"/>
              <a:t> c)  </a:t>
            </a:r>
            <a:r>
              <a:rPr lang="it-IT" sz="2800" b="1" dirty="0" err="1"/>
              <a:t>throws</a:t>
            </a:r>
            <a:r>
              <a:rPr lang="it-IT" sz="2800" b="1" dirty="0"/>
              <a:t> </a:t>
            </a:r>
            <a:r>
              <a:rPr lang="it-IT" sz="2800" b="1" dirty="0" err="1" smtClean="0"/>
              <a:t>MatrixException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/>
              <a:t>/*@ 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/>
              <a:t>0&lt;c&lt;=</a:t>
            </a:r>
            <a:r>
              <a:rPr lang="it-IT" sz="2800" b="1" dirty="0" err="1"/>
              <a:t>ncols</a:t>
            </a:r>
            <a:r>
              <a:rPr lang="it-IT" sz="2800" b="1" dirty="0"/>
              <a:t>() &amp;&amp;  \</a:t>
            </a:r>
            <a:r>
              <a:rPr lang="it-IT" sz="2800" b="1" dirty="0" err="1"/>
              <a:t>result.length</a:t>
            </a:r>
            <a:r>
              <a:rPr lang="it-IT" sz="2800" b="1" dirty="0"/>
              <a:t>==</a:t>
            </a:r>
            <a:r>
              <a:rPr lang="it-IT" sz="2800" b="1" dirty="0" err="1"/>
              <a:t>nrows</a:t>
            </a:r>
            <a:r>
              <a:rPr lang="it-IT" sz="2800" b="1" dirty="0"/>
              <a:t>() &amp;&amp; </a:t>
            </a:r>
            <a:endParaRPr lang="it-IT" sz="2800" b="1" dirty="0" smtClean="0"/>
          </a:p>
          <a:p>
            <a:r>
              <a:rPr lang="it-IT" sz="2800" b="1" dirty="0" smtClean="0"/>
              <a:t>@         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0&lt;=i&lt;\</a:t>
            </a:r>
            <a:r>
              <a:rPr lang="it-IT" sz="2800" b="1" dirty="0" err="1">
                <a:solidFill>
                  <a:srgbClr val="FF0000"/>
                </a:solidFill>
              </a:rPr>
              <a:t>result.length</a:t>
            </a:r>
            <a:r>
              <a:rPr lang="it-IT" sz="2800" b="1" dirty="0">
                <a:solidFill>
                  <a:srgbClr val="FF0000"/>
                </a:solidFill>
              </a:rPr>
              <a:t>;  </a:t>
            </a:r>
            <a:r>
              <a:rPr lang="it-IT" sz="2800" b="1" dirty="0"/>
              <a:t>\</a:t>
            </a:r>
            <a:r>
              <a:rPr lang="it-IT" sz="2800" b="1" dirty="0" err="1"/>
              <a:t>result</a:t>
            </a:r>
            <a:r>
              <a:rPr lang="it-IT" sz="2800" b="1" dirty="0"/>
              <a:t>[i]==</a:t>
            </a:r>
            <a:r>
              <a:rPr lang="it-IT" sz="2800" b="1" dirty="0" err="1"/>
              <a:t>el</a:t>
            </a:r>
            <a:r>
              <a:rPr lang="it-IT" sz="2800" b="1" dirty="0"/>
              <a:t>(i+1,c)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 err="1"/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MatrixException</a:t>
            </a:r>
            <a:r>
              <a:rPr lang="it-IT" sz="2800" b="1" dirty="0"/>
              <a:t> e) </a:t>
            </a:r>
            <a:r>
              <a:rPr lang="it-IT" sz="2800" b="1" dirty="0" smtClean="0"/>
              <a:t>c</a:t>
            </a:r>
            <a:r>
              <a:rPr lang="it-IT" sz="2800" b="1" dirty="0"/>
              <a:t>&lt;=0 || c&gt;</a:t>
            </a:r>
            <a:r>
              <a:rPr lang="it-IT" sz="2800" b="1" dirty="0" err="1"/>
              <a:t>ncols</a:t>
            </a:r>
            <a:r>
              <a:rPr lang="it-IT" sz="2800" b="1" dirty="0"/>
              <a:t>(); </a:t>
            </a:r>
            <a:endParaRPr lang="it-IT" sz="2800" b="1" dirty="0" smtClean="0"/>
          </a:p>
          <a:p>
            <a:r>
              <a:rPr lang="it-IT" sz="2800" b="1" dirty="0" smtClean="0"/>
              <a:t>@*/ 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/>
              <a:t>/*@pure@*/ double[] col(</a:t>
            </a:r>
            <a:r>
              <a:rPr lang="it-IT" sz="2800" b="1" dirty="0" err="1"/>
              <a:t>int</a:t>
            </a:r>
            <a:r>
              <a:rPr lang="it-IT" sz="2800" b="1" dirty="0"/>
              <a:t> c)  </a:t>
            </a:r>
            <a:r>
              <a:rPr lang="it-IT" sz="2800" b="1" dirty="0" err="1"/>
              <a:t>throws</a:t>
            </a:r>
            <a:r>
              <a:rPr lang="it-IT" sz="2800" b="1" dirty="0"/>
              <a:t> </a:t>
            </a:r>
            <a:r>
              <a:rPr lang="it-IT" sz="2800" b="1" dirty="0" err="1"/>
              <a:t>MatrixException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2969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/*@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r>
              <a:rPr lang="it-IT" sz="2800" b="1" dirty="0" smtClean="0"/>
              <a:t>0&lt;r</a:t>
            </a:r>
            <a:r>
              <a:rPr lang="it-IT" sz="2800" b="1" dirty="0"/>
              <a:t>&lt;=</a:t>
            </a:r>
            <a:r>
              <a:rPr lang="it-IT" sz="2800" b="1" dirty="0" err="1"/>
              <a:t>nrows</a:t>
            </a:r>
            <a:r>
              <a:rPr lang="it-IT" sz="2800" b="1" dirty="0"/>
              <a:t>() &amp;&amp;   \</a:t>
            </a:r>
            <a:r>
              <a:rPr lang="it-IT" sz="2800" b="1" dirty="0" err="1"/>
              <a:t>result.length</a:t>
            </a:r>
            <a:r>
              <a:rPr lang="it-IT" sz="2800" b="1" dirty="0"/>
              <a:t>==</a:t>
            </a:r>
            <a:r>
              <a:rPr lang="it-IT" sz="2800" b="1" dirty="0" err="1"/>
              <a:t>ncols</a:t>
            </a:r>
            <a:r>
              <a:rPr lang="it-IT" sz="2800" b="1" dirty="0"/>
              <a:t>() &amp;&amp;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0&lt;=i&lt;\</a:t>
            </a:r>
            <a:r>
              <a:rPr lang="it-IT" sz="2800" b="1" dirty="0" err="1">
                <a:solidFill>
                  <a:srgbClr val="FF0000"/>
                </a:solidFill>
              </a:rPr>
              <a:t>result.length</a:t>
            </a:r>
            <a:r>
              <a:rPr lang="it-IT" sz="2800" b="1" dirty="0">
                <a:solidFill>
                  <a:srgbClr val="FF0000"/>
                </a:solidFill>
              </a:rPr>
              <a:t>;  </a:t>
            </a:r>
            <a:r>
              <a:rPr lang="it-IT" sz="2800" b="1" dirty="0"/>
              <a:t>\</a:t>
            </a:r>
            <a:r>
              <a:rPr lang="it-IT" sz="2800" b="1" dirty="0" err="1"/>
              <a:t>result</a:t>
            </a:r>
            <a:r>
              <a:rPr lang="it-IT" sz="2800" b="1" dirty="0"/>
              <a:t>[i]==</a:t>
            </a:r>
            <a:r>
              <a:rPr lang="it-IT" sz="2800" b="1" dirty="0" err="1"/>
              <a:t>el</a:t>
            </a:r>
            <a:r>
              <a:rPr lang="it-IT" sz="2800" b="1" dirty="0"/>
              <a:t>(r,i+1)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 err="1"/>
              <a:t>signals</a:t>
            </a:r>
            <a:r>
              <a:rPr lang="it-IT" sz="2800" b="1" dirty="0"/>
              <a:t> (</a:t>
            </a:r>
            <a:r>
              <a:rPr lang="it-IT" sz="2800" b="1" dirty="0" err="1"/>
              <a:t>MatrixException</a:t>
            </a:r>
            <a:r>
              <a:rPr lang="it-IT" sz="2800" b="1" dirty="0"/>
              <a:t> e) </a:t>
            </a:r>
            <a:r>
              <a:rPr lang="it-IT" sz="2800" b="1" dirty="0" smtClean="0"/>
              <a:t> </a:t>
            </a:r>
            <a:r>
              <a:rPr lang="it-IT" sz="2800" b="1" dirty="0"/>
              <a:t>r&lt;=0 || r&gt;</a:t>
            </a:r>
            <a:r>
              <a:rPr lang="it-IT" sz="2800" b="1" dirty="0" err="1"/>
              <a:t>nrows</a:t>
            </a:r>
            <a:r>
              <a:rPr lang="it-IT" sz="2800" b="1" dirty="0"/>
              <a:t>(); </a:t>
            </a:r>
            <a:endParaRPr lang="it-IT" sz="2800" b="1" dirty="0" smtClean="0"/>
          </a:p>
          <a:p>
            <a:r>
              <a:rPr lang="it-IT" sz="2800" b="1" dirty="0" smtClean="0"/>
              <a:t>@*/ 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/>
              <a:t>/*@pure@*/ double[] </a:t>
            </a:r>
            <a:r>
              <a:rPr lang="it-IT" sz="2800" b="1" dirty="0" err="1"/>
              <a:t>row</a:t>
            </a:r>
            <a:r>
              <a:rPr lang="it-IT" sz="2800" b="1" dirty="0"/>
              <a:t>(</a:t>
            </a:r>
            <a:r>
              <a:rPr lang="it-IT" sz="2800" b="1" dirty="0" err="1"/>
              <a:t>int</a:t>
            </a:r>
            <a:r>
              <a:rPr lang="it-IT" sz="2800" b="1" dirty="0"/>
              <a:t> r) </a:t>
            </a:r>
            <a:r>
              <a:rPr lang="it-IT" sz="2800" b="1" dirty="0" err="1"/>
              <a:t>throws</a:t>
            </a:r>
            <a:r>
              <a:rPr lang="it-IT" sz="2800" b="1" dirty="0"/>
              <a:t> </a:t>
            </a:r>
            <a:r>
              <a:rPr lang="it-IT" sz="2800" b="1" dirty="0" err="1" smtClean="0"/>
              <a:t>MatrixException</a:t>
            </a:r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/*@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@ </a:t>
            </a:r>
            <a:r>
              <a:rPr lang="it-IT" sz="2800" b="1" dirty="0">
                <a:solidFill>
                  <a:srgbClr val="FF0000"/>
                </a:solidFill>
              </a:rPr>
              <a:t>(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0&lt;=i&lt;\</a:t>
            </a:r>
            <a:r>
              <a:rPr lang="it-IT" sz="2800" b="1" dirty="0" err="1">
                <a:solidFill>
                  <a:srgbClr val="FF0000"/>
                </a:solidFill>
              </a:rPr>
              <a:t>result.length</a:t>
            </a:r>
            <a:r>
              <a:rPr lang="it-IT" sz="2800" b="1" dirty="0">
                <a:solidFill>
                  <a:srgbClr val="FF0000"/>
                </a:solidFill>
              </a:rPr>
              <a:t>;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@ 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0&lt;=j&lt;\</a:t>
            </a:r>
            <a:r>
              <a:rPr lang="it-IT" sz="2800" b="1" dirty="0" err="1">
                <a:solidFill>
                  <a:srgbClr val="0070C0"/>
                </a:solidFill>
              </a:rPr>
              <a:t>result</a:t>
            </a:r>
            <a:r>
              <a:rPr lang="it-IT" sz="2800" b="1" dirty="0">
                <a:solidFill>
                  <a:srgbClr val="0070C0"/>
                </a:solidFill>
              </a:rPr>
              <a:t>[i].</a:t>
            </a:r>
            <a:r>
              <a:rPr lang="it-IT" sz="2800" b="1" dirty="0" err="1">
                <a:solidFill>
                  <a:srgbClr val="0070C0"/>
                </a:solidFill>
              </a:rPr>
              <a:t>length</a:t>
            </a:r>
            <a:r>
              <a:rPr lang="it-IT" sz="2800" b="1" dirty="0">
                <a:solidFill>
                  <a:srgbClr val="0070C0"/>
                </a:solidFill>
              </a:rPr>
              <a:t>; </a:t>
            </a:r>
            <a:r>
              <a:rPr lang="it-IT" sz="2800" b="1" dirty="0"/>
              <a:t>\</a:t>
            </a:r>
            <a:r>
              <a:rPr lang="it-IT" sz="2800" b="1" dirty="0" err="1"/>
              <a:t>result</a:t>
            </a:r>
            <a:r>
              <a:rPr lang="it-IT" sz="2800" b="1" dirty="0"/>
              <a:t>[i][j] == </a:t>
            </a:r>
            <a:r>
              <a:rPr lang="it-IT" sz="2800" b="1" dirty="0" err="1"/>
              <a:t>el</a:t>
            </a:r>
            <a:r>
              <a:rPr lang="it-IT" sz="2800" b="1" dirty="0"/>
              <a:t>(i+1,j+1)</a:t>
            </a:r>
            <a:r>
              <a:rPr lang="it-IT" sz="2800" b="1" dirty="0">
                <a:solidFill>
                  <a:srgbClr val="0070C0"/>
                </a:solidFill>
              </a:rPr>
              <a:t>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 </a:t>
            </a:r>
            <a:endParaRPr lang="it-IT" sz="2800" b="1" dirty="0" smtClean="0"/>
          </a:p>
          <a:p>
            <a:r>
              <a:rPr lang="it-IT" sz="2800" b="1" dirty="0" smtClean="0"/>
              <a:t>@*/ 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/>
              <a:t>/*@pure@*/ double*+*+ </a:t>
            </a:r>
            <a:r>
              <a:rPr lang="it-IT" sz="2800" b="1" dirty="0" err="1"/>
              <a:t>toArray</a:t>
            </a:r>
            <a:r>
              <a:rPr lang="it-IT" sz="2800" b="1" dirty="0"/>
              <a:t>() 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/*@</a:t>
            </a:r>
            <a:r>
              <a:rPr lang="it-IT" sz="2800" b="1" dirty="0" err="1"/>
              <a:t>ensures</a:t>
            </a:r>
            <a:r>
              <a:rPr lang="it-IT" sz="2800" b="1" dirty="0"/>
              <a:t> </a:t>
            </a:r>
            <a:r>
              <a:rPr lang="it-IT" sz="2800" b="1" dirty="0" smtClean="0"/>
              <a:t>(*\</a:t>
            </a:r>
            <a:r>
              <a:rPr lang="it-IT" sz="2800" b="1" dirty="0" err="1"/>
              <a:t>result</a:t>
            </a:r>
            <a:r>
              <a:rPr lang="it-IT" sz="2800" b="1" dirty="0"/>
              <a:t>==numero righe di </a:t>
            </a:r>
            <a:r>
              <a:rPr lang="it-IT" sz="2800" b="1" dirty="0" err="1"/>
              <a:t>this</a:t>
            </a:r>
            <a:r>
              <a:rPr lang="it-IT" sz="2800" b="1" dirty="0"/>
              <a:t> *); </a:t>
            </a:r>
            <a:endParaRPr lang="it-IT" sz="2800" b="1" dirty="0" smtClean="0"/>
          </a:p>
          <a:p>
            <a:r>
              <a:rPr lang="it-IT" sz="2800" b="1" dirty="0" smtClean="0"/>
              <a:t>@*/ </a:t>
            </a:r>
          </a:p>
          <a:p>
            <a:r>
              <a:rPr lang="it-IT" sz="2800" b="1" dirty="0" smtClean="0"/>
              <a:t>public </a:t>
            </a:r>
            <a:r>
              <a:rPr lang="it-IT" sz="2800" b="1" dirty="0"/>
              <a:t>/*@pure@*/ </a:t>
            </a:r>
            <a:r>
              <a:rPr lang="it-IT" sz="2800" b="1" dirty="0" err="1"/>
              <a:t>int</a:t>
            </a:r>
            <a:r>
              <a:rPr lang="it-IT" sz="2800" b="1" dirty="0"/>
              <a:t> </a:t>
            </a:r>
            <a:r>
              <a:rPr lang="it-IT" sz="2800" b="1" dirty="0" err="1"/>
              <a:t>nrows</a:t>
            </a:r>
            <a:r>
              <a:rPr lang="it-IT" sz="2800" b="1" dirty="0" smtClean="0"/>
              <a:t>()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696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/*@ensures (*\result==num. </a:t>
            </a:r>
            <a:r>
              <a:rPr lang="en-US" sz="2800" b="1" dirty="0" err="1"/>
              <a:t>colonne</a:t>
            </a:r>
            <a:r>
              <a:rPr lang="en-US" sz="2800" b="1" dirty="0"/>
              <a:t> di this </a:t>
            </a:r>
            <a:r>
              <a:rPr lang="en-US" sz="2800" b="1" dirty="0" smtClean="0"/>
              <a:t>*);</a:t>
            </a:r>
          </a:p>
          <a:p>
            <a:r>
              <a:rPr lang="en-US" sz="2800" b="1" dirty="0" smtClean="0"/>
              <a:t>@*/</a:t>
            </a:r>
            <a:endParaRPr lang="en-US" sz="2800" b="1" dirty="0"/>
          </a:p>
          <a:p>
            <a:r>
              <a:rPr lang="en-US" sz="2800" b="1" dirty="0" smtClean="0"/>
              <a:t>public</a:t>
            </a:r>
            <a:r>
              <a:rPr lang="en-US" sz="2800" b="1" dirty="0"/>
              <a:t>/*@pure@*/ </a:t>
            </a:r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800" b="1" dirty="0" err="1"/>
              <a:t>ncols</a:t>
            </a:r>
            <a:r>
              <a:rPr lang="en-US" sz="2800" b="1" dirty="0"/>
              <a:t>()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/*@</a:t>
            </a:r>
            <a:r>
              <a:rPr lang="en-US" sz="2800" b="1" dirty="0"/>
              <a:t>ensures (*\result==</a:t>
            </a:r>
            <a:r>
              <a:rPr lang="en-US" sz="2800" b="1" dirty="0" err="1"/>
              <a:t>rango</a:t>
            </a:r>
            <a:r>
              <a:rPr lang="en-US" sz="2800" b="1" dirty="0"/>
              <a:t> di this </a:t>
            </a:r>
            <a:r>
              <a:rPr lang="en-US" sz="2800" b="1" dirty="0" smtClean="0"/>
              <a:t>*);</a:t>
            </a:r>
          </a:p>
          <a:p>
            <a:r>
              <a:rPr lang="en-US" sz="2800" b="1" dirty="0" smtClean="0"/>
              <a:t>@*/ </a:t>
            </a:r>
          </a:p>
          <a:p>
            <a:r>
              <a:rPr lang="en-US" sz="2800" b="1" dirty="0" smtClean="0"/>
              <a:t>public /*@</a:t>
            </a:r>
            <a:r>
              <a:rPr lang="en-US" sz="2800" b="1" dirty="0"/>
              <a:t>pure@*/ </a:t>
            </a:r>
            <a:r>
              <a:rPr lang="en-US" sz="2800" b="1" dirty="0" err="1"/>
              <a:t>int</a:t>
            </a:r>
            <a:r>
              <a:rPr lang="en-US" sz="2800" b="1" dirty="0"/>
              <a:t> rank()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791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//PRODUCERs </a:t>
            </a:r>
            <a:endParaRPr lang="en-US" sz="2800" b="1" dirty="0" smtClean="0"/>
          </a:p>
          <a:p>
            <a:r>
              <a:rPr lang="en-US" sz="2800" b="1" dirty="0" smtClean="0"/>
              <a:t>/*@</a:t>
            </a:r>
            <a:r>
              <a:rPr lang="en-US" sz="2800" b="1" dirty="0"/>
              <a:t>requires </a:t>
            </a:r>
            <a:endParaRPr lang="en-US" sz="2800" b="1" dirty="0" smtClean="0"/>
          </a:p>
          <a:p>
            <a:r>
              <a:rPr lang="en-US" sz="2800" b="1" dirty="0" smtClean="0"/>
              <a:t>@ </a:t>
            </a:r>
            <a:r>
              <a:rPr lang="en-US" sz="2800" b="1" dirty="0"/>
              <a:t>m!=null &amp;&amp; </a:t>
            </a:r>
            <a:r>
              <a:rPr lang="en-US" sz="2800" b="1" dirty="0" err="1"/>
              <a:t>nrows</a:t>
            </a:r>
            <a:r>
              <a:rPr lang="en-US" sz="2800" b="1" dirty="0"/>
              <a:t>()==</a:t>
            </a:r>
            <a:r>
              <a:rPr lang="en-US" sz="2800" b="1" dirty="0" err="1"/>
              <a:t>m.nrows</a:t>
            </a:r>
            <a:r>
              <a:rPr lang="en-US" sz="2800" b="1" dirty="0"/>
              <a:t>() &amp;&amp; </a:t>
            </a:r>
            <a:r>
              <a:rPr lang="en-US" sz="2800" b="1" dirty="0" err="1"/>
              <a:t>ncols</a:t>
            </a:r>
            <a:r>
              <a:rPr lang="en-US" sz="2800" b="1" dirty="0"/>
              <a:t>==</a:t>
            </a:r>
            <a:r>
              <a:rPr lang="en-US" sz="2800" b="1" dirty="0" err="1"/>
              <a:t>m.ncols</a:t>
            </a:r>
            <a:r>
              <a:rPr lang="en-US" sz="2800" b="1" dirty="0"/>
              <a:t>(); </a:t>
            </a:r>
            <a:endParaRPr lang="en-US" sz="2800" b="1" dirty="0" smtClean="0"/>
          </a:p>
          <a:p>
            <a:r>
              <a:rPr lang="en-US" sz="2800" b="1" dirty="0" smtClean="0"/>
              <a:t>@</a:t>
            </a:r>
            <a:r>
              <a:rPr lang="en-US" sz="2800" b="1" dirty="0"/>
              <a:t>ensures </a:t>
            </a:r>
            <a:endParaRPr lang="en-US" sz="2800" b="1" dirty="0" smtClean="0"/>
          </a:p>
          <a:p>
            <a:r>
              <a:rPr lang="en-US" sz="2800" b="1" dirty="0" smtClean="0"/>
              <a:t>@ </a:t>
            </a:r>
            <a:r>
              <a:rPr lang="en-US" sz="2800" b="1" dirty="0" err="1"/>
              <a:t>nrows</a:t>
            </a:r>
            <a:r>
              <a:rPr lang="en-US" sz="2800" b="1" dirty="0"/>
              <a:t>()==\</a:t>
            </a:r>
            <a:r>
              <a:rPr lang="en-US" sz="2800" b="1" dirty="0" err="1"/>
              <a:t>result.nrows</a:t>
            </a:r>
            <a:r>
              <a:rPr lang="en-US" sz="2800" b="1" dirty="0"/>
              <a:t>() &amp;&amp;  </a:t>
            </a:r>
            <a:r>
              <a:rPr lang="en-US" sz="2800" b="1" dirty="0" err="1"/>
              <a:t>ncols</a:t>
            </a:r>
            <a:r>
              <a:rPr lang="en-US" sz="2800" b="1" dirty="0"/>
              <a:t>()==\</a:t>
            </a:r>
            <a:r>
              <a:rPr lang="en-US" sz="2800" b="1" dirty="0" err="1"/>
              <a:t>result.ncols</a:t>
            </a:r>
            <a:r>
              <a:rPr lang="en-US" sz="2800" b="1" dirty="0"/>
              <a:t>() &amp;&amp; </a:t>
            </a:r>
            <a:endParaRPr lang="en-US" sz="2800" b="1" dirty="0" smtClean="0"/>
          </a:p>
          <a:p>
            <a:r>
              <a:rPr lang="en-US" sz="2800" b="1" dirty="0" smtClean="0"/>
              <a:t>@    </a:t>
            </a:r>
            <a:r>
              <a:rPr lang="en-US" sz="2800" b="1" dirty="0">
                <a:solidFill>
                  <a:srgbClr val="FF0000"/>
                </a:solidFill>
              </a:rPr>
              <a:t>(\</a:t>
            </a:r>
            <a:r>
              <a:rPr lang="en-US" sz="2800" b="1" dirty="0" err="1">
                <a:solidFill>
                  <a:srgbClr val="FF0000"/>
                </a:solidFill>
              </a:rPr>
              <a:t>forall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; 1&lt;=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&lt;</a:t>
            </a:r>
            <a:r>
              <a:rPr lang="en-US" sz="2800" b="1" dirty="0" err="1">
                <a:solidFill>
                  <a:srgbClr val="FF0000"/>
                </a:solidFill>
              </a:rPr>
              <a:t>nrows</a:t>
            </a:r>
            <a:r>
              <a:rPr lang="en-US" sz="2800" b="1" dirty="0">
                <a:solidFill>
                  <a:srgbClr val="FF0000"/>
                </a:solidFill>
              </a:rPr>
              <a:t>();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@       </a:t>
            </a:r>
            <a:r>
              <a:rPr lang="en-US" sz="2800" b="1" dirty="0" smtClean="0">
                <a:solidFill>
                  <a:srgbClr val="0070C0"/>
                </a:solidFill>
              </a:rPr>
              <a:t>(\</a:t>
            </a:r>
            <a:r>
              <a:rPr lang="en-US" sz="2800" b="1" dirty="0" err="1">
                <a:solidFill>
                  <a:srgbClr val="0070C0"/>
                </a:solidFill>
              </a:rPr>
              <a:t>forall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int</a:t>
            </a:r>
            <a:r>
              <a:rPr lang="en-US" sz="2800" b="1" dirty="0">
                <a:solidFill>
                  <a:srgbClr val="0070C0"/>
                </a:solidFill>
              </a:rPr>
              <a:t> j; 1&lt;=j&lt;=</a:t>
            </a:r>
            <a:r>
              <a:rPr lang="en-US" sz="2800" b="1" dirty="0" err="1">
                <a:solidFill>
                  <a:srgbClr val="0070C0"/>
                </a:solidFill>
              </a:rPr>
              <a:t>ncols</a:t>
            </a:r>
            <a:r>
              <a:rPr lang="en-US" sz="2800" b="1" dirty="0">
                <a:solidFill>
                  <a:srgbClr val="0070C0"/>
                </a:solidFill>
              </a:rPr>
              <a:t>();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@          \</a:t>
            </a:r>
            <a:r>
              <a:rPr lang="en-US" sz="2800" b="1" dirty="0" err="1"/>
              <a:t>result.el</a:t>
            </a:r>
            <a:r>
              <a:rPr lang="en-US" sz="2800" b="1" dirty="0"/>
              <a:t>(</a:t>
            </a:r>
            <a:r>
              <a:rPr lang="en-US" sz="2800" b="1" dirty="0" err="1"/>
              <a:t>i,j</a:t>
            </a:r>
            <a:r>
              <a:rPr lang="en-US" sz="2800" b="1" dirty="0"/>
              <a:t>)== el(</a:t>
            </a:r>
            <a:r>
              <a:rPr lang="en-US" sz="2800" b="1" dirty="0" err="1"/>
              <a:t>i,j</a:t>
            </a:r>
            <a:r>
              <a:rPr lang="en-US" sz="2800" b="1" dirty="0"/>
              <a:t>)+</a:t>
            </a:r>
            <a:r>
              <a:rPr lang="en-US" sz="2800" b="1" dirty="0" err="1"/>
              <a:t>m.el</a:t>
            </a:r>
            <a:r>
              <a:rPr lang="en-US" sz="2800" b="1" dirty="0"/>
              <a:t>(</a:t>
            </a:r>
            <a:r>
              <a:rPr lang="en-US" sz="2800" b="1" dirty="0" err="1"/>
              <a:t>i,j</a:t>
            </a:r>
            <a:r>
              <a:rPr lang="en-US" sz="2800" b="1" dirty="0"/>
              <a:t>)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b="1" dirty="0"/>
              <a:t>; </a:t>
            </a:r>
            <a:endParaRPr lang="en-US" sz="2800" b="1" dirty="0" smtClean="0"/>
          </a:p>
          <a:p>
            <a:r>
              <a:rPr lang="en-US" sz="2800" b="1" dirty="0" smtClean="0"/>
              <a:t>@*/ </a:t>
            </a:r>
          </a:p>
          <a:p>
            <a:r>
              <a:rPr lang="en-US" sz="2800" b="1" dirty="0" smtClean="0"/>
              <a:t>public Matrix </a:t>
            </a:r>
            <a:r>
              <a:rPr lang="en-US" sz="2800" b="1" dirty="0"/>
              <a:t>sum(Matrix m</a:t>
            </a:r>
            <a:r>
              <a:rPr lang="en-US" sz="2800" b="1" dirty="0" smtClean="0"/>
              <a:t>)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01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//@ </a:t>
            </a:r>
            <a:r>
              <a:rPr lang="en-US" sz="2800" b="1" dirty="0" smtClean="0">
                <a:solidFill>
                  <a:srgbClr val="00B050"/>
                </a:solidFill>
              </a:rPr>
              <a:t>requires</a:t>
            </a:r>
            <a:r>
              <a:rPr lang="en-US" sz="2800" b="1" dirty="0" smtClean="0"/>
              <a:t> </a:t>
            </a:r>
            <a:r>
              <a:rPr lang="en-US" sz="2800" b="1" dirty="0"/>
              <a:t>m !=null &amp;&amp; </a:t>
            </a:r>
            <a:r>
              <a:rPr lang="en-US" sz="2800" b="1" dirty="0" err="1"/>
              <a:t>this.ncols</a:t>
            </a:r>
            <a:r>
              <a:rPr lang="en-US" sz="2800" b="1" dirty="0"/>
              <a:t>()==</a:t>
            </a:r>
            <a:r>
              <a:rPr lang="en-US" sz="2800" b="1" dirty="0" err="1"/>
              <a:t>m.nrows</a:t>
            </a:r>
            <a:r>
              <a:rPr lang="en-US" sz="2800" b="1" dirty="0"/>
              <a:t>(); </a:t>
            </a:r>
            <a:endParaRPr lang="en-US" sz="2800" b="1" dirty="0" smtClean="0"/>
          </a:p>
          <a:p>
            <a:r>
              <a:rPr lang="en-US" sz="2800" b="1" dirty="0" smtClean="0"/>
              <a:t>//@ </a:t>
            </a:r>
            <a:r>
              <a:rPr lang="en-US" sz="2800" b="1" dirty="0">
                <a:solidFill>
                  <a:srgbClr val="00B050"/>
                </a:solidFill>
              </a:rPr>
              <a:t>ensures</a:t>
            </a:r>
            <a:r>
              <a:rPr lang="en-US" sz="2800" b="1" dirty="0"/>
              <a:t> </a:t>
            </a:r>
            <a:r>
              <a:rPr lang="en-US" sz="2800" b="1" dirty="0" smtClean="0"/>
              <a:t>@ </a:t>
            </a:r>
            <a:r>
              <a:rPr lang="en-US" sz="2800" b="1" dirty="0"/>
              <a:t>\result != null &amp;&amp; </a:t>
            </a:r>
            <a:endParaRPr lang="en-US" sz="2800" b="1" dirty="0" smtClean="0"/>
          </a:p>
          <a:p>
            <a:r>
              <a:rPr lang="en-US" sz="2800" b="1" dirty="0" smtClean="0"/>
              <a:t>//@ \</a:t>
            </a:r>
            <a:r>
              <a:rPr lang="en-US" sz="2800" b="1" dirty="0" err="1"/>
              <a:t>result.nrows</a:t>
            </a:r>
            <a:r>
              <a:rPr lang="en-US" sz="2800" b="1" dirty="0"/>
              <a:t>() == </a:t>
            </a:r>
            <a:r>
              <a:rPr lang="en-US" sz="2800" b="1" dirty="0" err="1"/>
              <a:t>this.nrows</a:t>
            </a:r>
            <a:r>
              <a:rPr lang="en-US" sz="2800" b="1" dirty="0" smtClean="0"/>
              <a:t>() &amp;&amp; </a:t>
            </a:r>
            <a:r>
              <a:rPr lang="en-US" sz="2800" b="1" dirty="0"/>
              <a:t>\</a:t>
            </a:r>
            <a:r>
              <a:rPr lang="en-US" sz="2800" b="1" dirty="0" err="1"/>
              <a:t>result.ncols</a:t>
            </a:r>
            <a:r>
              <a:rPr lang="en-US" sz="2800" b="1" dirty="0"/>
              <a:t>() == </a:t>
            </a:r>
            <a:r>
              <a:rPr lang="en-US" sz="2800" b="1" dirty="0" err="1"/>
              <a:t>m.ncols</a:t>
            </a:r>
            <a:r>
              <a:rPr lang="en-US" sz="2800" b="1" dirty="0"/>
              <a:t>() &amp;&amp; </a:t>
            </a:r>
            <a:endParaRPr lang="en-US" sz="2800" b="1" dirty="0" smtClean="0"/>
          </a:p>
          <a:p>
            <a:r>
              <a:rPr lang="en-US" sz="2800" b="1" dirty="0" smtClean="0"/>
              <a:t>//@ </a:t>
            </a:r>
            <a:r>
              <a:rPr lang="en-US" sz="2800" b="1" dirty="0" smtClean="0">
                <a:solidFill>
                  <a:srgbClr val="FF0000"/>
                </a:solidFill>
              </a:rPr>
              <a:t>(\</a:t>
            </a:r>
            <a:r>
              <a:rPr lang="en-US" sz="2800" b="1" dirty="0" err="1">
                <a:solidFill>
                  <a:srgbClr val="FF0000"/>
                </a:solidFill>
              </a:rPr>
              <a:t>forall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; 1 &lt;=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 &lt; </a:t>
            </a:r>
            <a:r>
              <a:rPr lang="en-US" sz="2800" b="1" dirty="0" err="1">
                <a:solidFill>
                  <a:srgbClr val="FF0000"/>
                </a:solidFill>
              </a:rPr>
              <a:t>this.nrows</a:t>
            </a:r>
            <a:r>
              <a:rPr lang="en-US" sz="2800" b="1" dirty="0">
                <a:solidFill>
                  <a:srgbClr val="FF0000"/>
                </a:solidFill>
              </a:rPr>
              <a:t>();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//@      </a:t>
            </a:r>
            <a:r>
              <a:rPr lang="en-US" sz="2800" b="1" dirty="0" smtClean="0">
                <a:solidFill>
                  <a:srgbClr val="0070C0"/>
                </a:solidFill>
              </a:rPr>
              <a:t>(\</a:t>
            </a:r>
            <a:r>
              <a:rPr lang="en-US" sz="2800" b="1" dirty="0" err="1">
                <a:solidFill>
                  <a:srgbClr val="0070C0"/>
                </a:solidFill>
              </a:rPr>
              <a:t>forall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int</a:t>
            </a:r>
            <a:r>
              <a:rPr lang="en-US" sz="2800" b="1" dirty="0">
                <a:solidFill>
                  <a:srgbClr val="0070C0"/>
                </a:solidFill>
              </a:rPr>
              <a:t> j; 1 &lt;= j &lt; </a:t>
            </a:r>
            <a:r>
              <a:rPr lang="en-US" sz="2800" b="1" dirty="0" err="1">
                <a:solidFill>
                  <a:srgbClr val="0070C0"/>
                </a:solidFill>
              </a:rPr>
              <a:t>m.ncols</a:t>
            </a:r>
            <a:r>
              <a:rPr lang="en-US" sz="2800" b="1" dirty="0">
                <a:solidFill>
                  <a:srgbClr val="0070C0"/>
                </a:solidFill>
              </a:rPr>
              <a:t>();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//@           </a:t>
            </a:r>
            <a:r>
              <a:rPr lang="en-US" sz="2800" b="1" dirty="0"/>
              <a:t>\</a:t>
            </a:r>
            <a:r>
              <a:rPr lang="en-US" sz="2800" b="1" dirty="0" err="1"/>
              <a:t>result.el</a:t>
            </a:r>
            <a:r>
              <a:rPr lang="en-US" sz="2800" b="1" dirty="0"/>
              <a:t>(</a:t>
            </a:r>
            <a:r>
              <a:rPr lang="en-US" sz="2800" b="1" dirty="0" err="1"/>
              <a:t>i,j</a:t>
            </a:r>
            <a:r>
              <a:rPr lang="en-US" sz="2800" b="1" dirty="0"/>
              <a:t>) == </a:t>
            </a:r>
            <a:r>
              <a:rPr lang="en-US" sz="2800" b="1" dirty="0" smtClean="0">
                <a:solidFill>
                  <a:srgbClr val="7030A0"/>
                </a:solidFill>
              </a:rPr>
              <a:t>( \</a:t>
            </a:r>
            <a:r>
              <a:rPr lang="en-US" sz="2800" b="1" dirty="0">
                <a:solidFill>
                  <a:srgbClr val="7030A0"/>
                </a:solidFill>
              </a:rPr>
              <a:t>sum </a:t>
            </a:r>
            <a:r>
              <a:rPr lang="en-US" sz="2800" b="1" dirty="0" err="1">
                <a:solidFill>
                  <a:srgbClr val="7030A0"/>
                </a:solidFill>
              </a:rPr>
              <a:t>int</a:t>
            </a:r>
            <a:r>
              <a:rPr lang="en-US" sz="2800" b="1" dirty="0">
                <a:solidFill>
                  <a:srgbClr val="7030A0"/>
                </a:solidFill>
              </a:rPr>
              <a:t> k; 1 &lt;= k &lt; </a:t>
            </a:r>
            <a:r>
              <a:rPr lang="en-US" sz="2800" b="1" dirty="0" err="1">
                <a:solidFill>
                  <a:srgbClr val="7030A0"/>
                </a:solidFill>
              </a:rPr>
              <a:t>this.ncols</a:t>
            </a:r>
            <a:r>
              <a:rPr lang="en-US" sz="2800" b="1" dirty="0">
                <a:solidFill>
                  <a:srgbClr val="7030A0"/>
                </a:solidFill>
              </a:rPr>
              <a:t>();</a:t>
            </a:r>
            <a:r>
              <a:rPr lang="en-US" sz="2800" b="1" dirty="0"/>
              <a:t> </a:t>
            </a:r>
            <a:r>
              <a:rPr lang="en-US" sz="2800" b="1" dirty="0" err="1"/>
              <a:t>this.el</a:t>
            </a:r>
            <a:r>
              <a:rPr lang="en-US" sz="2800" b="1" dirty="0"/>
              <a:t>(</a:t>
            </a:r>
            <a:r>
              <a:rPr lang="en-US" sz="2800" b="1" dirty="0" err="1"/>
              <a:t>i,k</a:t>
            </a:r>
            <a:r>
              <a:rPr lang="en-US" sz="2800" b="1" dirty="0"/>
              <a:t>) * </a:t>
            </a:r>
            <a:r>
              <a:rPr lang="en-US" sz="2800" b="1" dirty="0" err="1"/>
              <a:t>m.el</a:t>
            </a:r>
            <a:r>
              <a:rPr lang="en-US" sz="2800" b="1" dirty="0"/>
              <a:t>(</a:t>
            </a:r>
            <a:r>
              <a:rPr lang="en-US" sz="2800" b="1" dirty="0" err="1"/>
              <a:t>k,j</a:t>
            </a:r>
            <a:r>
              <a:rPr lang="en-US" sz="2800" b="1" dirty="0"/>
              <a:t>) </a:t>
            </a:r>
            <a:r>
              <a:rPr lang="en-US" sz="2800" b="1" dirty="0">
                <a:solidFill>
                  <a:srgbClr val="7030A0"/>
                </a:solidFill>
              </a:rPr>
              <a:t>)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 smtClean="0"/>
              <a:t>//@         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 smtClean="0"/>
              <a:t>//@  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 smtClean="0"/>
              <a:t>;</a:t>
            </a:r>
            <a:endParaRPr lang="en-US" sz="2800" b="1" dirty="0"/>
          </a:p>
          <a:p>
            <a:r>
              <a:rPr lang="en-US" sz="2800" b="1" dirty="0"/>
              <a:t>public Matrix </a:t>
            </a:r>
            <a:r>
              <a:rPr lang="en-US" sz="2800" b="1" dirty="0" err="1"/>
              <a:t>mult</a:t>
            </a:r>
            <a:r>
              <a:rPr lang="en-US" sz="2800" b="1" dirty="0"/>
              <a:t>(Matrix m</a:t>
            </a:r>
            <a:r>
              <a:rPr lang="en-US" sz="2800" b="1" dirty="0" smtClean="0"/>
              <a:t>)</a:t>
            </a:r>
          </a:p>
          <a:p>
            <a:endParaRPr lang="en-US" sz="2800" b="1" dirty="0"/>
          </a:p>
          <a:p>
            <a:r>
              <a:rPr lang="it-IT" sz="2800" b="1" dirty="0"/>
              <a:t>//@ </a:t>
            </a:r>
            <a:r>
              <a:rPr lang="it-IT" sz="2800" b="1" dirty="0" err="1">
                <a:solidFill>
                  <a:srgbClr val="00B050"/>
                </a:solidFill>
              </a:rPr>
              <a:t>ensures</a:t>
            </a:r>
            <a:r>
              <a:rPr lang="it-IT" sz="2800" b="1" dirty="0"/>
              <a:t> </a:t>
            </a:r>
            <a:r>
              <a:rPr lang="it-IT" sz="2800" b="1" dirty="0" err="1" smtClean="0"/>
              <a:t>ncols</a:t>
            </a:r>
            <a:r>
              <a:rPr lang="it-IT" sz="2800" b="1" dirty="0"/>
              <a:t>()==\</a:t>
            </a:r>
            <a:r>
              <a:rPr lang="it-IT" sz="2800" b="1" dirty="0" err="1"/>
              <a:t>result.nrows</a:t>
            </a:r>
            <a:r>
              <a:rPr lang="it-IT" sz="2800" b="1" dirty="0"/>
              <a:t>() &amp;&amp;  </a:t>
            </a:r>
            <a:r>
              <a:rPr lang="it-IT" sz="2800" b="1" dirty="0" err="1"/>
              <a:t>nrows</a:t>
            </a:r>
            <a:r>
              <a:rPr lang="it-IT" sz="2800" b="1" dirty="0"/>
              <a:t>()==\</a:t>
            </a:r>
            <a:r>
              <a:rPr lang="it-IT" sz="2800" b="1" dirty="0" err="1"/>
              <a:t>result.ncols</a:t>
            </a:r>
            <a:r>
              <a:rPr lang="it-IT" sz="2800" b="1" dirty="0"/>
              <a:t>() &amp;&amp; </a:t>
            </a:r>
            <a:endParaRPr lang="it-IT" sz="2800" b="1" dirty="0" smtClean="0"/>
          </a:p>
          <a:p>
            <a:r>
              <a:rPr lang="it-IT" sz="2800" b="1" dirty="0" smtClean="0"/>
              <a:t>//@  </a:t>
            </a:r>
            <a:r>
              <a:rPr lang="it-IT" sz="2800" b="1" dirty="0">
                <a:solidFill>
                  <a:srgbClr val="FF0000"/>
                </a:solidFill>
              </a:rPr>
              <a:t>(\</a:t>
            </a:r>
            <a:r>
              <a:rPr lang="it-IT" sz="2800" b="1" dirty="0" err="1">
                <a:solidFill>
                  <a:srgbClr val="FF0000"/>
                </a:solidFill>
              </a:rPr>
              <a:t>forall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int</a:t>
            </a:r>
            <a:r>
              <a:rPr lang="it-IT" sz="2800" b="1" dirty="0">
                <a:solidFill>
                  <a:srgbClr val="FF0000"/>
                </a:solidFill>
              </a:rPr>
              <a:t> i; 1&lt;=i&lt;</a:t>
            </a:r>
            <a:r>
              <a:rPr lang="it-IT" sz="2800" b="1" dirty="0" err="1">
                <a:solidFill>
                  <a:srgbClr val="FF0000"/>
                </a:solidFill>
              </a:rPr>
              <a:t>nrows</a:t>
            </a:r>
            <a:r>
              <a:rPr lang="it-IT" sz="2800" b="1" dirty="0">
                <a:solidFill>
                  <a:srgbClr val="FF0000"/>
                </a:solidFill>
              </a:rPr>
              <a:t>();  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/>
              <a:t>//@     </a:t>
            </a:r>
            <a:r>
              <a:rPr lang="it-IT" sz="2800" b="1" dirty="0" smtClean="0">
                <a:solidFill>
                  <a:srgbClr val="0070C0"/>
                </a:solidFill>
              </a:rPr>
              <a:t>(\</a:t>
            </a:r>
            <a:r>
              <a:rPr lang="it-IT" sz="2800" b="1" dirty="0" err="1">
                <a:solidFill>
                  <a:srgbClr val="0070C0"/>
                </a:solidFill>
              </a:rPr>
              <a:t>forall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int</a:t>
            </a:r>
            <a:r>
              <a:rPr lang="it-IT" sz="2800" b="1" dirty="0">
                <a:solidFill>
                  <a:srgbClr val="0070C0"/>
                </a:solidFill>
              </a:rPr>
              <a:t> j; 1&lt;=j&lt;=</a:t>
            </a:r>
            <a:r>
              <a:rPr lang="it-IT" sz="2800" b="1" dirty="0" err="1">
                <a:solidFill>
                  <a:srgbClr val="0070C0"/>
                </a:solidFill>
              </a:rPr>
              <a:t>ncols</a:t>
            </a:r>
            <a:r>
              <a:rPr lang="it-IT" sz="2800" b="1" dirty="0">
                <a:solidFill>
                  <a:srgbClr val="0070C0"/>
                </a:solidFill>
              </a:rPr>
              <a:t>();  </a:t>
            </a:r>
            <a:r>
              <a:rPr lang="it-IT" sz="2800" b="1" dirty="0"/>
              <a:t>\</a:t>
            </a:r>
            <a:r>
              <a:rPr lang="it-IT" sz="2800" b="1" dirty="0" err="1"/>
              <a:t>result.el</a:t>
            </a:r>
            <a:r>
              <a:rPr lang="it-IT" sz="2800" b="1" dirty="0"/>
              <a:t>(</a:t>
            </a:r>
            <a:r>
              <a:rPr lang="it-IT" sz="2800" b="1" dirty="0" err="1"/>
              <a:t>j,i</a:t>
            </a:r>
            <a:r>
              <a:rPr lang="it-IT" sz="2800" b="1" dirty="0"/>
              <a:t>)== </a:t>
            </a:r>
            <a:r>
              <a:rPr lang="it-IT" sz="2800" b="1" dirty="0" err="1"/>
              <a:t>el</a:t>
            </a:r>
            <a:r>
              <a:rPr lang="it-IT" sz="2800" b="1" dirty="0"/>
              <a:t>(</a:t>
            </a:r>
            <a:r>
              <a:rPr lang="it-IT" sz="2800" b="1" dirty="0" err="1"/>
              <a:t>i,j</a:t>
            </a:r>
            <a:r>
              <a:rPr lang="it-IT" sz="2800" b="1" dirty="0"/>
              <a:t>)</a:t>
            </a:r>
            <a:r>
              <a:rPr lang="it-IT" sz="2800" b="1" dirty="0">
                <a:solidFill>
                  <a:srgbClr val="0070C0"/>
                </a:solidFill>
              </a:rPr>
              <a:t>)</a:t>
            </a:r>
            <a:r>
              <a:rPr lang="it-IT" sz="2800" b="1" dirty="0">
                <a:solidFill>
                  <a:srgbClr val="FF0000"/>
                </a:solidFill>
              </a:rPr>
              <a:t>)</a:t>
            </a:r>
            <a:r>
              <a:rPr lang="it-IT" sz="2800" b="1" dirty="0"/>
              <a:t>;</a:t>
            </a:r>
          </a:p>
          <a:p>
            <a:r>
              <a:rPr lang="it-IT" sz="2800" b="1" dirty="0"/>
              <a:t>public Matrix </a:t>
            </a:r>
            <a:r>
              <a:rPr lang="it-IT" sz="2800" b="1" dirty="0" err="1"/>
              <a:t>transpose</a:t>
            </a:r>
            <a:r>
              <a:rPr lang="it-IT" sz="2800" b="1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27943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//MUTATORs </a:t>
            </a:r>
            <a:endParaRPr lang="en-US" sz="2800" b="1" dirty="0" smtClean="0"/>
          </a:p>
          <a:p>
            <a:r>
              <a:rPr lang="en-US" sz="2800" b="1" dirty="0" smtClean="0"/>
              <a:t>//@</a:t>
            </a:r>
            <a:r>
              <a:rPr lang="en-US" sz="2800" b="1" dirty="0">
                <a:solidFill>
                  <a:srgbClr val="00B050"/>
                </a:solidFill>
              </a:rPr>
              <a:t>ensures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 smtClean="0"/>
              <a:t>//@ </a:t>
            </a:r>
            <a:r>
              <a:rPr lang="en-US" sz="2800" b="1" dirty="0"/>
              <a:t>0&lt;r &amp;&amp; r&lt;=</a:t>
            </a:r>
            <a:r>
              <a:rPr lang="en-US" sz="2800" b="1" dirty="0" err="1"/>
              <a:t>nrows</a:t>
            </a:r>
            <a:r>
              <a:rPr lang="en-US" sz="2800" b="1" dirty="0"/>
              <a:t>() &amp;&amp; 0&lt;c &amp;&amp; c&lt;=</a:t>
            </a:r>
            <a:r>
              <a:rPr lang="en-US" sz="2800" b="1" dirty="0" err="1"/>
              <a:t>ncols</a:t>
            </a:r>
            <a:r>
              <a:rPr lang="en-US" sz="2800" b="1" dirty="0" smtClean="0"/>
              <a:t>() </a:t>
            </a:r>
            <a:r>
              <a:rPr lang="en-US" sz="2800" b="1" dirty="0"/>
              <a:t>&amp;&amp; el(</a:t>
            </a:r>
            <a:r>
              <a:rPr lang="en-US" sz="2800" b="1" dirty="0" err="1"/>
              <a:t>r,c</a:t>
            </a:r>
            <a:r>
              <a:rPr lang="en-US" sz="2800" b="1" dirty="0"/>
              <a:t>) == </a:t>
            </a:r>
            <a:r>
              <a:rPr lang="en-US" sz="2800" b="1" dirty="0" err="1"/>
              <a:t>val</a:t>
            </a:r>
            <a:r>
              <a:rPr lang="en-US" sz="2800" b="1" dirty="0"/>
              <a:t>; </a:t>
            </a:r>
            <a:endParaRPr lang="en-US" sz="2800" b="1" dirty="0" smtClean="0"/>
          </a:p>
          <a:p>
            <a:r>
              <a:rPr lang="en-US" sz="2800" b="1" dirty="0" smtClean="0"/>
              <a:t>//@</a:t>
            </a:r>
            <a:r>
              <a:rPr lang="en-US" sz="2800" b="1" dirty="0">
                <a:solidFill>
                  <a:srgbClr val="00B050"/>
                </a:solidFill>
              </a:rPr>
              <a:t>signals</a:t>
            </a:r>
            <a:r>
              <a:rPr lang="en-US" sz="2800" b="1" dirty="0"/>
              <a:t> (</a:t>
            </a:r>
            <a:r>
              <a:rPr lang="en-US" sz="2800" b="1" dirty="0" err="1"/>
              <a:t>MatrixException</a:t>
            </a:r>
            <a:r>
              <a:rPr lang="en-US" sz="2800" b="1" dirty="0"/>
              <a:t> e) </a:t>
            </a:r>
            <a:endParaRPr lang="en-US" sz="2800" b="1" dirty="0" smtClean="0"/>
          </a:p>
          <a:p>
            <a:r>
              <a:rPr lang="en-US" sz="2800" b="1" dirty="0" smtClean="0"/>
              <a:t>//@ </a:t>
            </a:r>
            <a:r>
              <a:rPr lang="en-US" sz="2800" b="1" dirty="0"/>
              <a:t>r&lt;=0 || r&gt;</a:t>
            </a:r>
            <a:r>
              <a:rPr lang="en-US" sz="2800" b="1" dirty="0" err="1"/>
              <a:t>nrows</a:t>
            </a:r>
            <a:r>
              <a:rPr lang="en-US" sz="2800" b="1" dirty="0"/>
              <a:t>() || c&lt;=0 || c&gt;</a:t>
            </a:r>
            <a:r>
              <a:rPr lang="en-US" sz="2800" b="1" dirty="0" err="1"/>
              <a:t>ncols</a:t>
            </a:r>
            <a:r>
              <a:rPr lang="en-US" sz="2800" b="1" dirty="0"/>
              <a:t>(); </a:t>
            </a:r>
            <a:endParaRPr lang="en-US" sz="2800" b="1" dirty="0" smtClean="0"/>
          </a:p>
          <a:p>
            <a:r>
              <a:rPr lang="en-US" sz="2800" b="1" dirty="0" smtClean="0"/>
              <a:t>public </a:t>
            </a:r>
            <a:r>
              <a:rPr lang="en-US" sz="2800" b="1" dirty="0"/>
              <a:t>void </a:t>
            </a:r>
            <a:r>
              <a:rPr lang="en-US" sz="2800" b="1" dirty="0" err="1"/>
              <a:t>setEl</a:t>
            </a:r>
            <a:r>
              <a:rPr lang="en-US" sz="2800" b="1" dirty="0"/>
              <a:t>(double </a:t>
            </a:r>
            <a:r>
              <a:rPr lang="en-US" sz="2800" b="1" dirty="0" err="1"/>
              <a:t>val</a:t>
            </a:r>
            <a:r>
              <a:rPr lang="en-US" sz="2800" b="1" dirty="0"/>
              <a:t>, </a:t>
            </a:r>
            <a:r>
              <a:rPr lang="en-US" sz="2800" b="1" dirty="0" err="1"/>
              <a:t>int</a:t>
            </a:r>
            <a:r>
              <a:rPr lang="en-US" sz="2800" b="1" dirty="0"/>
              <a:t> r, </a:t>
            </a:r>
            <a:r>
              <a:rPr lang="en-US" sz="2800" b="1" dirty="0" err="1"/>
              <a:t>int</a:t>
            </a:r>
            <a:r>
              <a:rPr lang="en-US" sz="2800" b="1" dirty="0"/>
              <a:t> c) throws </a:t>
            </a:r>
            <a:r>
              <a:rPr lang="en-US" sz="2800" b="1" dirty="0" err="1"/>
              <a:t>MatrixException</a:t>
            </a:r>
            <a:r>
              <a:rPr lang="en-US" sz="2800" b="1" dirty="0"/>
              <a:t> {…}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681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// UTILITY</a:t>
            </a:r>
          </a:p>
          <a:p>
            <a:r>
              <a:rPr lang="en-US" sz="2800" b="1" dirty="0"/>
              <a:t>// equals: </a:t>
            </a:r>
            <a:r>
              <a:rPr lang="en-US" sz="2800" b="1" dirty="0" err="1"/>
              <a:t>va</a:t>
            </a:r>
            <a:r>
              <a:rPr lang="en-US" sz="2800" b="1" dirty="0"/>
              <a:t> bene </a:t>
            </a:r>
            <a:r>
              <a:rPr lang="en-US" sz="2800" b="1" dirty="0" err="1"/>
              <a:t>quello</a:t>
            </a:r>
            <a:r>
              <a:rPr lang="en-US" sz="2800" b="1" dirty="0"/>
              <a:t> di Object </a:t>
            </a:r>
            <a:r>
              <a:rPr lang="en-US" sz="2800" b="1" dirty="0" err="1"/>
              <a:t>perchè</a:t>
            </a:r>
            <a:r>
              <a:rPr lang="en-US" sz="2800" b="1" dirty="0"/>
              <a:t> è </a:t>
            </a:r>
            <a:r>
              <a:rPr lang="en-US" sz="2800" b="1" dirty="0" err="1"/>
              <a:t>mutabile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// </a:t>
            </a:r>
            <a:r>
              <a:rPr lang="en-US" sz="2800" b="1" dirty="0" err="1"/>
              <a:t>Facciamo</a:t>
            </a:r>
            <a:r>
              <a:rPr lang="en-US" sz="2800" b="1" dirty="0"/>
              <a:t> un </a:t>
            </a:r>
            <a:r>
              <a:rPr lang="en-US" sz="2800" b="1" dirty="0" err="1"/>
              <a:t>metodo</a:t>
            </a:r>
            <a:r>
              <a:rPr lang="en-US" sz="2800" b="1" dirty="0"/>
              <a:t> di </a:t>
            </a:r>
            <a:r>
              <a:rPr lang="en-US" sz="2800" b="1" dirty="0" err="1"/>
              <a:t>utilità</a:t>
            </a:r>
            <a:r>
              <a:rPr lang="en-US" sz="2800" b="1" dirty="0"/>
              <a:t> (</a:t>
            </a:r>
            <a:r>
              <a:rPr lang="en-US" sz="2800" b="1" dirty="0" err="1"/>
              <a:t>sameElements</a:t>
            </a:r>
            <a:r>
              <a:rPr lang="en-US" sz="2800" b="1" dirty="0"/>
              <a:t>) </a:t>
            </a:r>
            <a:r>
              <a:rPr lang="en-US" sz="2800" b="1" dirty="0" err="1"/>
              <a:t>che</a:t>
            </a:r>
            <a:r>
              <a:rPr lang="en-US" sz="2800" b="1" dirty="0"/>
              <a:t> </a:t>
            </a:r>
            <a:r>
              <a:rPr lang="en-US" sz="2800" b="1" dirty="0" err="1"/>
              <a:t>dica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 smtClean="0"/>
              <a:t>// se </a:t>
            </a:r>
            <a:r>
              <a:rPr lang="en-US" sz="2800" b="1" dirty="0"/>
              <a:t>due </a:t>
            </a:r>
            <a:r>
              <a:rPr lang="en-US" sz="2800" b="1" dirty="0" err="1"/>
              <a:t>matrici</a:t>
            </a:r>
            <a:r>
              <a:rPr lang="en-US" sz="2800" b="1" dirty="0"/>
              <a:t> </a:t>
            </a:r>
            <a:r>
              <a:rPr lang="en-US" sz="2800" b="1" dirty="0" err="1"/>
              <a:t>contengono</a:t>
            </a:r>
            <a:r>
              <a:rPr lang="en-US" sz="2800" b="1" dirty="0"/>
              <a:t> </a:t>
            </a:r>
            <a:r>
              <a:rPr lang="en-US" sz="2800" b="1" dirty="0" err="1"/>
              <a:t>gli</a:t>
            </a:r>
            <a:r>
              <a:rPr lang="en-US" sz="2800" b="1" dirty="0"/>
              <a:t> </a:t>
            </a:r>
            <a:r>
              <a:rPr lang="en-US" sz="2800" b="1" dirty="0" err="1"/>
              <a:t>stessi</a:t>
            </a:r>
            <a:r>
              <a:rPr lang="en-US" sz="2800" b="1" dirty="0"/>
              <a:t> numeri</a:t>
            </a:r>
          </a:p>
          <a:p>
            <a:r>
              <a:rPr lang="en-US" sz="2800" b="1" dirty="0"/>
              <a:t>/*@ </a:t>
            </a:r>
            <a:r>
              <a:rPr lang="en-US" sz="2800" b="1" dirty="0">
                <a:solidFill>
                  <a:srgbClr val="00B050"/>
                </a:solidFill>
              </a:rPr>
              <a:t>ensures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 smtClean="0"/>
              <a:t>@ </a:t>
            </a:r>
            <a:r>
              <a:rPr lang="en-US" sz="2800" b="1" dirty="0"/>
              <a:t>\result == true &lt;==&gt; </a:t>
            </a:r>
            <a:endParaRPr lang="en-US" sz="2800" b="1" dirty="0" smtClean="0"/>
          </a:p>
          <a:p>
            <a:r>
              <a:rPr lang="en-US" sz="2800" b="1" dirty="0" smtClean="0"/>
              <a:t>@   </a:t>
            </a:r>
            <a:r>
              <a:rPr lang="en-US" sz="2800" b="1" dirty="0" err="1" smtClean="0"/>
              <a:t>nrows</a:t>
            </a:r>
            <a:r>
              <a:rPr lang="en-US" sz="2800" b="1" dirty="0"/>
              <a:t>() == </a:t>
            </a:r>
            <a:r>
              <a:rPr lang="en-US" sz="2800" b="1" dirty="0" err="1"/>
              <a:t>m.nrows</a:t>
            </a:r>
            <a:r>
              <a:rPr lang="en-US" sz="2800" b="1" dirty="0"/>
              <a:t>() &amp;&amp; </a:t>
            </a:r>
            <a:r>
              <a:rPr lang="en-US" sz="2800" b="1" dirty="0" err="1"/>
              <a:t>ncols</a:t>
            </a:r>
            <a:r>
              <a:rPr lang="en-US" sz="2800" b="1" dirty="0"/>
              <a:t>() == </a:t>
            </a:r>
            <a:r>
              <a:rPr lang="en-US" sz="2800" b="1" dirty="0" err="1"/>
              <a:t>m.ncols</a:t>
            </a:r>
            <a:r>
              <a:rPr lang="en-US" sz="2800" b="1" dirty="0"/>
              <a:t>() &amp;&amp; </a:t>
            </a:r>
            <a:endParaRPr lang="en-US" sz="2800" b="1" dirty="0" smtClean="0"/>
          </a:p>
          <a:p>
            <a:r>
              <a:rPr lang="en-US" sz="2800" b="1" dirty="0" smtClean="0"/>
              <a:t>@   </a:t>
            </a:r>
            <a:r>
              <a:rPr lang="en-US" sz="2800" b="1" dirty="0" smtClean="0">
                <a:solidFill>
                  <a:srgbClr val="FF0000"/>
                </a:solidFill>
              </a:rPr>
              <a:t>(\</a:t>
            </a:r>
            <a:r>
              <a:rPr lang="en-US" sz="2800" b="1" dirty="0" err="1">
                <a:solidFill>
                  <a:srgbClr val="FF0000"/>
                </a:solidFill>
              </a:rPr>
              <a:t>forall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; 1&lt;=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en-US" sz="2800" b="1" dirty="0">
                <a:solidFill>
                  <a:srgbClr val="FF0000"/>
                </a:solidFill>
              </a:rPr>
              <a:t>&lt;=</a:t>
            </a:r>
            <a:r>
              <a:rPr lang="en-US" sz="2800" b="1" dirty="0" err="1">
                <a:solidFill>
                  <a:srgbClr val="FF0000"/>
                </a:solidFill>
              </a:rPr>
              <a:t>nrows</a:t>
            </a:r>
            <a:r>
              <a:rPr lang="en-US" sz="2800" b="1" dirty="0">
                <a:solidFill>
                  <a:srgbClr val="FF0000"/>
                </a:solidFill>
              </a:rPr>
              <a:t>();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@    </a:t>
            </a:r>
            <a:r>
              <a:rPr lang="en-US" sz="2800" b="1" dirty="0">
                <a:solidFill>
                  <a:srgbClr val="0070C0"/>
                </a:solidFill>
              </a:rPr>
              <a:t>(\</a:t>
            </a:r>
            <a:r>
              <a:rPr lang="en-US" sz="2800" b="1" dirty="0" err="1">
                <a:solidFill>
                  <a:srgbClr val="0070C0"/>
                </a:solidFill>
              </a:rPr>
              <a:t>forall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int</a:t>
            </a:r>
            <a:r>
              <a:rPr lang="en-US" sz="2800" b="1" dirty="0">
                <a:solidFill>
                  <a:srgbClr val="0070C0"/>
                </a:solidFill>
              </a:rPr>
              <a:t> j; 1&lt;=j&lt;=</a:t>
            </a:r>
            <a:r>
              <a:rPr lang="en-US" sz="2800" b="1" dirty="0" err="1">
                <a:solidFill>
                  <a:srgbClr val="0070C0"/>
                </a:solidFill>
              </a:rPr>
              <a:t>ncols</a:t>
            </a:r>
            <a:r>
              <a:rPr lang="en-US" sz="2800" b="1" dirty="0">
                <a:solidFill>
                  <a:srgbClr val="0070C0"/>
                </a:solidFill>
              </a:rPr>
              <a:t>(); </a:t>
            </a:r>
            <a:r>
              <a:rPr lang="en-US" sz="2800" b="1" dirty="0"/>
              <a:t>el(</a:t>
            </a:r>
            <a:r>
              <a:rPr lang="en-US" sz="2800" b="1" dirty="0" err="1"/>
              <a:t>i,j</a:t>
            </a:r>
            <a:r>
              <a:rPr lang="en-US" sz="2800" b="1" dirty="0"/>
              <a:t>) == </a:t>
            </a:r>
            <a:r>
              <a:rPr lang="en-US" sz="2800" b="1" dirty="0" err="1"/>
              <a:t>m.el</a:t>
            </a:r>
            <a:r>
              <a:rPr lang="en-US" sz="2800" b="1" dirty="0"/>
              <a:t>(</a:t>
            </a:r>
            <a:r>
              <a:rPr lang="en-US" sz="2800" b="1" dirty="0" err="1"/>
              <a:t>i,j</a:t>
            </a:r>
            <a:r>
              <a:rPr lang="en-US" sz="2800" b="1" dirty="0"/>
              <a:t>)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b="1" dirty="0"/>
              <a:t>; </a:t>
            </a:r>
            <a:endParaRPr lang="en-US" sz="2800" b="1" dirty="0" smtClean="0"/>
          </a:p>
          <a:p>
            <a:r>
              <a:rPr lang="en-US" sz="2800" b="1" dirty="0" smtClean="0"/>
              <a:t>@*/</a:t>
            </a:r>
            <a:endParaRPr lang="en-US" sz="2800" b="1" dirty="0"/>
          </a:p>
          <a:p>
            <a:r>
              <a:rPr lang="en-US" sz="2800" b="1" dirty="0"/>
              <a:t>public /*@ pure @*/ </a:t>
            </a:r>
            <a:r>
              <a:rPr lang="en-US" sz="2800" b="1" dirty="0" err="1"/>
              <a:t>boolean</a:t>
            </a:r>
            <a:r>
              <a:rPr lang="en-US" sz="2800" b="1" dirty="0"/>
              <a:t> </a:t>
            </a:r>
            <a:r>
              <a:rPr lang="en-US" sz="2800" b="1" dirty="0" err="1"/>
              <a:t>sameElements</a:t>
            </a:r>
            <a:r>
              <a:rPr lang="en-US" sz="2800" b="1" dirty="0"/>
              <a:t>(Matrix m) , …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5104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16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199" y="1690688"/>
            <a:ext cx="112641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Si deve progettare una classe Clock, che realizza oggetti che rappresentano ora, minuto e secondo. </a:t>
            </a:r>
            <a:r>
              <a:rPr lang="it-IT" sz="2000" dirty="0" smtClean="0"/>
              <a:t>La </a:t>
            </a:r>
            <a:r>
              <a:rPr lang="it-IT" sz="2000" dirty="0"/>
              <a:t>classe offre le operazioni click(x), che fa avanzare il tempo di x secondi, e le operazioni </a:t>
            </a:r>
            <a:r>
              <a:rPr lang="it-IT" sz="2000" dirty="0" err="1"/>
              <a:t>getter</a:t>
            </a:r>
            <a:r>
              <a:rPr lang="it-IT" sz="2000" dirty="0"/>
              <a:t> </a:t>
            </a:r>
            <a:r>
              <a:rPr lang="it-IT" sz="2000" dirty="0" err="1"/>
              <a:t>getHour</a:t>
            </a:r>
            <a:r>
              <a:rPr lang="it-IT" sz="2000" dirty="0"/>
              <a:t>, </a:t>
            </a:r>
            <a:r>
              <a:rPr lang="it-IT" sz="2000" dirty="0" err="1"/>
              <a:t>getMin</a:t>
            </a:r>
            <a:r>
              <a:rPr lang="it-IT" sz="2000" dirty="0"/>
              <a:t> e </a:t>
            </a:r>
            <a:r>
              <a:rPr lang="it-IT" sz="2000" dirty="0" err="1"/>
              <a:t>getSec</a:t>
            </a:r>
            <a:r>
              <a:rPr lang="it-IT" sz="2000" dirty="0"/>
              <a:t>, che restituiscono l’ora, il minuto e il secondo di un oggetto Clock. La classe implementa pure l’interfaccia </a:t>
            </a:r>
            <a:r>
              <a:rPr lang="it-IT" sz="2000" dirty="0" err="1"/>
              <a:t>Comparable</a:t>
            </a:r>
            <a:r>
              <a:rPr lang="it-IT" sz="2000" dirty="0"/>
              <a:t>, di cui si riporta la definizione: </a:t>
            </a:r>
            <a:endParaRPr lang="it-IT" sz="2000" dirty="0" smtClean="0"/>
          </a:p>
          <a:p>
            <a:r>
              <a:rPr lang="it-IT" sz="2000" dirty="0" smtClean="0"/>
              <a:t>public </a:t>
            </a:r>
            <a:r>
              <a:rPr lang="it-IT" sz="2000" dirty="0" err="1"/>
              <a:t>interface</a:t>
            </a:r>
            <a:r>
              <a:rPr lang="it-IT" sz="2000" dirty="0"/>
              <a:t> </a:t>
            </a:r>
            <a:r>
              <a:rPr lang="it-IT" sz="2000" dirty="0" err="1"/>
              <a:t>Comparable</a:t>
            </a:r>
            <a:r>
              <a:rPr lang="it-IT" sz="2000" dirty="0"/>
              <a:t> { </a:t>
            </a:r>
            <a:endParaRPr lang="it-IT" sz="2000" dirty="0" smtClean="0"/>
          </a:p>
          <a:p>
            <a:r>
              <a:rPr lang="it-IT" sz="2000" dirty="0"/>
              <a:t> </a:t>
            </a:r>
            <a:r>
              <a:rPr lang="it-IT" sz="2000" dirty="0" smtClean="0"/>
              <a:t> /</a:t>
            </a:r>
            <a:r>
              <a:rPr lang="en-US" sz="2000" dirty="0" smtClean="0"/>
              <a:t>/@</a:t>
            </a:r>
            <a:r>
              <a:rPr lang="en-US" sz="2000" dirty="0"/>
              <a:t>ensures (∗ if </a:t>
            </a:r>
            <a:r>
              <a:rPr lang="en-US" sz="2000" dirty="0" smtClean="0"/>
              <a:t>this &lt; </a:t>
            </a:r>
            <a:r>
              <a:rPr lang="en-US" sz="2000" dirty="0" err="1" smtClean="0"/>
              <a:t>arg</a:t>
            </a:r>
            <a:r>
              <a:rPr lang="en-US" sz="2000" dirty="0" smtClean="0"/>
              <a:t> </a:t>
            </a:r>
            <a:r>
              <a:rPr lang="en-US" sz="2000" dirty="0"/>
              <a:t>then \result ==−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it-IT" sz="2000" dirty="0" smtClean="0"/>
              <a:t>/</a:t>
            </a:r>
            <a:r>
              <a:rPr lang="en-US" sz="2000" dirty="0"/>
              <a:t>/@ </a:t>
            </a:r>
            <a:r>
              <a:rPr lang="en-US" sz="2000" dirty="0" smtClean="0"/>
              <a:t>                   else if </a:t>
            </a:r>
            <a:r>
              <a:rPr lang="en-US" sz="2000" dirty="0"/>
              <a:t>this </a:t>
            </a:r>
            <a:r>
              <a:rPr lang="en-US" sz="2000" dirty="0" smtClean="0"/>
              <a:t>== </a:t>
            </a:r>
            <a:r>
              <a:rPr lang="en-US" sz="2000" dirty="0" err="1" smtClean="0"/>
              <a:t>arg</a:t>
            </a:r>
            <a:r>
              <a:rPr lang="en-US" sz="2000" dirty="0" smtClean="0"/>
              <a:t> </a:t>
            </a:r>
            <a:r>
              <a:rPr lang="en-US" sz="2000" dirty="0"/>
              <a:t>then \results == 0,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//@                            else </a:t>
            </a:r>
            <a:r>
              <a:rPr lang="en-US" sz="2000" dirty="0"/>
              <a:t>\result == 1 ∗);</a:t>
            </a:r>
          </a:p>
          <a:p>
            <a:r>
              <a:rPr lang="en-US" sz="2000" dirty="0" smtClean="0"/>
              <a:t>  public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compareTo</a:t>
            </a:r>
            <a:r>
              <a:rPr lang="en-US" sz="2000" dirty="0"/>
              <a:t>(T </a:t>
            </a:r>
            <a:r>
              <a:rPr lang="en-US" sz="2000" dirty="0" err="1"/>
              <a:t>arg</a:t>
            </a:r>
            <a:r>
              <a:rPr lang="en-US" sz="2000" dirty="0"/>
              <a:t>);</a:t>
            </a:r>
          </a:p>
          <a:p>
            <a:r>
              <a:rPr lang="en-US" sz="2000" dirty="0" smtClean="0"/>
              <a:t>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Fornire la specifica JML del metodo click. Il metodo non solleva eccezioni. </a:t>
            </a:r>
            <a:endParaRPr lang="it-I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Definire </a:t>
            </a:r>
            <a:r>
              <a:rPr lang="it-IT" sz="2000" dirty="0"/>
              <a:t>una rappresentazione (rep) per la classe. </a:t>
            </a:r>
            <a:r>
              <a:rPr lang="it-IT" sz="2000" dirty="0" smtClean="0"/>
              <a:t>Specificare </a:t>
            </a:r>
            <a:r>
              <a:rPr lang="it-IT" sz="2000" dirty="0"/>
              <a:t>l’eventuale rep </a:t>
            </a:r>
            <a:r>
              <a:rPr lang="it-IT" sz="2000" dirty="0" err="1"/>
              <a:t>invariant</a:t>
            </a:r>
            <a:r>
              <a:rPr lang="it-IT" sz="2000" dirty="0"/>
              <a:t> e fornire un’implementazione della funzione di astrazione, come implementazione dell’operazione </a:t>
            </a:r>
            <a:r>
              <a:rPr lang="it-IT" sz="2000" dirty="0" err="1"/>
              <a:t>toString</a:t>
            </a:r>
            <a:r>
              <a:rPr lang="it-IT" sz="2000" dirty="0"/>
              <a:t>. </a:t>
            </a:r>
            <a:endParaRPr lang="it-I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Definire </a:t>
            </a:r>
            <a:r>
              <a:rPr lang="it-IT" sz="2000" dirty="0"/>
              <a:t>un’implementazione del metodo </a:t>
            </a:r>
            <a:r>
              <a:rPr lang="it-IT" sz="2000" dirty="0" err="1"/>
              <a:t>compareTo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184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class Clock implements Comparable&lt;Clock&gt;{ 	</a:t>
            </a:r>
            <a:endParaRPr lang="en-US" sz="2800" b="1" dirty="0" smtClean="0"/>
          </a:p>
          <a:p>
            <a:r>
              <a:rPr lang="en-US" sz="2800" b="1" dirty="0" smtClean="0"/>
              <a:t>	private </a:t>
            </a:r>
            <a:r>
              <a:rPr lang="en-US" sz="2800" b="1" dirty="0" err="1"/>
              <a:t>int</a:t>
            </a:r>
            <a:r>
              <a:rPr lang="en-US" sz="2800" b="1" dirty="0"/>
              <a:t> seconds;	</a:t>
            </a:r>
          </a:p>
          <a:p>
            <a:r>
              <a:rPr lang="en-US" sz="2800" b="1" dirty="0" smtClean="0"/>
              <a:t>	//@</a:t>
            </a:r>
            <a:r>
              <a:rPr lang="en-US" sz="2800" b="1" dirty="0"/>
              <a:t>private invariant	</a:t>
            </a:r>
          </a:p>
          <a:p>
            <a:r>
              <a:rPr lang="en-US" sz="2800" b="1" dirty="0" smtClean="0"/>
              <a:t>	//@ </a:t>
            </a:r>
            <a:r>
              <a:rPr lang="en-US" sz="2800" b="1" dirty="0"/>
              <a:t>seconds &gt;= 0 &amp;&amp; seconds &lt; </a:t>
            </a:r>
            <a:r>
              <a:rPr lang="en-US" sz="2800" b="1" dirty="0" smtClean="0"/>
              <a:t>3600*24 &amp;&amp;</a:t>
            </a:r>
          </a:p>
          <a:p>
            <a:r>
              <a:rPr lang="en-US" sz="2800" b="1" dirty="0" smtClean="0"/>
              <a:t>	//@ </a:t>
            </a:r>
            <a:r>
              <a:rPr lang="en-US" sz="2800" b="1" dirty="0"/>
              <a:t>seconds == </a:t>
            </a:r>
            <a:r>
              <a:rPr lang="en-US" sz="2800" b="1" dirty="0" err="1" smtClean="0"/>
              <a:t>getHour</a:t>
            </a:r>
            <a:r>
              <a:rPr lang="en-US" sz="2800" b="1" dirty="0" smtClean="0"/>
              <a:t>()*</a:t>
            </a:r>
            <a:r>
              <a:rPr lang="en-US" sz="2800" b="1" smtClean="0"/>
              <a:t>3600 + </a:t>
            </a:r>
            <a:r>
              <a:rPr lang="en-US" sz="2800" b="1" dirty="0" err="1"/>
              <a:t>getMin</a:t>
            </a:r>
            <a:r>
              <a:rPr lang="en-US" sz="2800" b="1" dirty="0"/>
              <a:t>()*60 + </a:t>
            </a:r>
            <a:r>
              <a:rPr lang="en-US" sz="2800" b="1" dirty="0" err="1"/>
              <a:t>getSec</a:t>
            </a:r>
            <a:r>
              <a:rPr lang="en-US" sz="2800" b="1" dirty="0" smtClean="0"/>
              <a:t>();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	//@ </a:t>
            </a:r>
            <a:r>
              <a:rPr lang="en-US" sz="2800" b="1" dirty="0"/>
              <a:t>public invariant	</a:t>
            </a:r>
            <a:endParaRPr lang="en-US" sz="2800" b="1" dirty="0" smtClean="0"/>
          </a:p>
          <a:p>
            <a:r>
              <a:rPr lang="en-US" sz="2800" b="1" dirty="0" smtClean="0"/>
              <a:t>	//@ </a:t>
            </a:r>
            <a:r>
              <a:rPr lang="en-US" sz="2800" b="1" dirty="0"/>
              <a:t>(</a:t>
            </a:r>
            <a:r>
              <a:rPr lang="en-US" sz="2800" b="1" dirty="0" err="1"/>
              <a:t>getSec</a:t>
            </a:r>
            <a:r>
              <a:rPr lang="en-US" sz="2800" b="1" dirty="0"/>
              <a:t>() + </a:t>
            </a:r>
            <a:r>
              <a:rPr lang="en-US" sz="2800" b="1" dirty="0" err="1"/>
              <a:t>getMin</a:t>
            </a:r>
            <a:r>
              <a:rPr lang="en-US" sz="2800" b="1" dirty="0"/>
              <a:t>()*60 + </a:t>
            </a:r>
            <a:r>
              <a:rPr lang="en-US" sz="2800" b="1" dirty="0" err="1"/>
              <a:t>getHour</a:t>
            </a:r>
            <a:r>
              <a:rPr lang="en-US" sz="2800" b="1" dirty="0"/>
              <a:t>()*3600)&lt;24*3600 	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endParaRPr lang="en-US" sz="2800" b="1" dirty="0" smtClean="0"/>
          </a:p>
          <a:p>
            <a:r>
              <a:rPr lang="en-US" sz="2800" b="1" dirty="0" smtClean="0"/>
              <a:t>	//@ requires </a:t>
            </a:r>
            <a:r>
              <a:rPr lang="en-US" sz="2800" b="1" dirty="0"/>
              <a:t>x&gt;=0	</a:t>
            </a:r>
            <a:endParaRPr lang="en-US" sz="2800" b="1" dirty="0" smtClean="0"/>
          </a:p>
          <a:p>
            <a:r>
              <a:rPr lang="en-US" sz="2800" b="1" dirty="0" smtClean="0"/>
              <a:t>	//@ </a:t>
            </a:r>
            <a:r>
              <a:rPr lang="en-US" sz="2800" b="1" dirty="0"/>
              <a:t>ensures (</a:t>
            </a:r>
            <a:r>
              <a:rPr lang="en-US" sz="2800" b="1" dirty="0" err="1"/>
              <a:t>getSec</a:t>
            </a:r>
            <a:r>
              <a:rPr lang="en-US" sz="2800" b="1" dirty="0"/>
              <a:t>() + </a:t>
            </a:r>
            <a:r>
              <a:rPr lang="en-US" sz="2800" b="1" dirty="0" err="1"/>
              <a:t>getMin</a:t>
            </a:r>
            <a:r>
              <a:rPr lang="en-US" sz="2800" b="1" dirty="0"/>
              <a:t>()*60 + </a:t>
            </a:r>
            <a:r>
              <a:rPr lang="en-US" sz="2800" b="1" dirty="0" err="1"/>
              <a:t>getHour</a:t>
            </a:r>
            <a:r>
              <a:rPr lang="en-US" sz="2800" b="1" dirty="0"/>
              <a:t>()*3600</a:t>
            </a:r>
            <a:r>
              <a:rPr lang="en-US" sz="2800" b="1" dirty="0" smtClean="0"/>
              <a:t>)==</a:t>
            </a:r>
          </a:p>
          <a:p>
            <a:r>
              <a:rPr lang="en-US" sz="2800" b="1" dirty="0" smtClean="0"/>
              <a:t>	//@ </a:t>
            </a:r>
            <a:r>
              <a:rPr lang="en-US" sz="2800" b="1" dirty="0"/>
              <a:t>\old(</a:t>
            </a:r>
            <a:r>
              <a:rPr lang="en-US" sz="2800" b="1" dirty="0" err="1"/>
              <a:t>getSec</a:t>
            </a:r>
            <a:r>
              <a:rPr lang="en-US" sz="2800" b="1" dirty="0"/>
              <a:t>() + </a:t>
            </a:r>
            <a:r>
              <a:rPr lang="en-US" sz="2800" b="1" dirty="0" err="1"/>
              <a:t>getMin</a:t>
            </a:r>
            <a:r>
              <a:rPr lang="en-US" sz="2800" b="1" dirty="0"/>
              <a:t>()*60 + </a:t>
            </a:r>
            <a:r>
              <a:rPr lang="en-US" sz="2800" b="1" dirty="0" err="1"/>
              <a:t>getHour</a:t>
            </a:r>
            <a:r>
              <a:rPr lang="en-US" sz="2800" b="1" dirty="0"/>
              <a:t>()*3600 +x)%(24*3600)	</a:t>
            </a:r>
            <a:endParaRPr lang="en-US" sz="2800" b="1" dirty="0" smtClean="0"/>
          </a:p>
          <a:p>
            <a:r>
              <a:rPr lang="en-US" sz="2800" b="1" dirty="0" smtClean="0"/>
              <a:t>	void </a:t>
            </a:r>
            <a:r>
              <a:rPr lang="en-US" sz="2800" b="1" dirty="0"/>
              <a:t>click(</a:t>
            </a:r>
            <a:r>
              <a:rPr lang="en-US" sz="2800" b="1" dirty="0" err="1"/>
              <a:t>int</a:t>
            </a:r>
            <a:r>
              <a:rPr lang="en-US" sz="2800" b="1" dirty="0"/>
              <a:t> x);	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	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 </a:t>
            </a:r>
            <a:r>
              <a:rPr lang="en-US" sz="2800" b="1" dirty="0" err="1"/>
              <a:t>getHour</a:t>
            </a:r>
            <a:r>
              <a:rPr lang="en-US" sz="2800" b="1" dirty="0"/>
              <a:t>();	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 </a:t>
            </a:r>
            <a:r>
              <a:rPr lang="en-US" sz="2800" b="1" dirty="0" err="1"/>
              <a:t>getMin</a:t>
            </a:r>
            <a:r>
              <a:rPr lang="en-US" sz="2800" b="1" dirty="0"/>
              <a:t>();	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 </a:t>
            </a:r>
            <a:r>
              <a:rPr lang="en-US" sz="2800" b="1" dirty="0" err="1"/>
              <a:t>getSec</a:t>
            </a:r>
            <a:r>
              <a:rPr lang="en-US" sz="2800" b="1" dirty="0"/>
              <a:t>();	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343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@</a:t>
            </a:r>
            <a:r>
              <a:rPr lang="en-US" sz="2800" b="1" dirty="0"/>
              <a:t>Override	</a:t>
            </a:r>
            <a:endParaRPr lang="en-US" sz="2800" b="1" dirty="0" smtClean="0"/>
          </a:p>
          <a:p>
            <a:r>
              <a:rPr lang="en-US" sz="2800" b="1" dirty="0" smtClean="0"/>
              <a:t>	public </a:t>
            </a:r>
            <a:r>
              <a:rPr lang="en-US" sz="2800" b="1" dirty="0"/>
              <a:t>String </a:t>
            </a:r>
            <a:r>
              <a:rPr lang="en-US" sz="2800" b="1" dirty="0" err="1"/>
              <a:t>toString</a:t>
            </a:r>
            <a:r>
              <a:rPr lang="en-US" sz="2800" b="1" dirty="0"/>
              <a:t>() </a:t>
            </a:r>
            <a:r>
              <a:rPr lang="en-US" sz="2800" b="1" dirty="0" smtClean="0"/>
              <a:t>{</a:t>
            </a:r>
          </a:p>
          <a:p>
            <a:r>
              <a:rPr lang="en-US" sz="2800" b="1" dirty="0"/>
              <a:t>		</a:t>
            </a:r>
            <a:r>
              <a:rPr lang="en-US" sz="2800" b="1" dirty="0" err="1"/>
              <a:t>int</a:t>
            </a:r>
            <a:r>
              <a:rPr lang="en-US" sz="2800" b="1" dirty="0"/>
              <a:t> hours = seconds / 3600</a:t>
            </a:r>
            <a:r>
              <a:rPr lang="en-US" sz="2800" b="1" dirty="0" smtClean="0"/>
              <a:t>;</a:t>
            </a:r>
          </a:p>
          <a:p>
            <a:r>
              <a:rPr lang="en-US" sz="2800" b="1" dirty="0"/>
              <a:t>		</a:t>
            </a:r>
            <a:r>
              <a:rPr lang="en-US" sz="2800" b="1" dirty="0" err="1"/>
              <a:t>int</a:t>
            </a:r>
            <a:r>
              <a:rPr lang="en-US" sz="2800" b="1" dirty="0"/>
              <a:t> minutes = (seconds % 3600) / 60</a:t>
            </a:r>
            <a:r>
              <a:rPr lang="en-US" sz="2800" b="1" dirty="0" smtClean="0"/>
              <a:t>;</a:t>
            </a:r>
          </a:p>
          <a:p>
            <a:r>
              <a:rPr lang="en-US" sz="2800" b="1" dirty="0"/>
              <a:t>		</a:t>
            </a:r>
            <a:r>
              <a:rPr lang="en-US" sz="2800" b="1" dirty="0" err="1"/>
              <a:t>int</a:t>
            </a:r>
            <a:r>
              <a:rPr lang="en-US" sz="2800" b="1" dirty="0"/>
              <a:t> sec = seconds % 60</a:t>
            </a:r>
            <a:r>
              <a:rPr lang="en-US" sz="2800" b="1" dirty="0" smtClean="0"/>
              <a:t>;</a:t>
            </a:r>
          </a:p>
          <a:p>
            <a:r>
              <a:rPr lang="en-US" sz="2800" b="1" dirty="0"/>
              <a:t>		return "H:" + hours + ", M:" + minutes + ", S:" + sec</a:t>
            </a:r>
            <a:r>
              <a:rPr lang="en-US" sz="2800" b="1" dirty="0" smtClean="0"/>
              <a:t>);</a:t>
            </a:r>
          </a:p>
          <a:p>
            <a:r>
              <a:rPr lang="en-US" sz="2800" b="1" dirty="0" smtClean="0"/>
              <a:t>	}</a:t>
            </a:r>
          </a:p>
          <a:p>
            <a:endParaRPr lang="en-US" sz="2800" b="1" dirty="0" smtClean="0"/>
          </a:p>
          <a:p>
            <a:r>
              <a:rPr lang="en-US" sz="2800" b="1" dirty="0"/>
              <a:t>	public </a:t>
            </a:r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800" b="1" dirty="0" err="1"/>
              <a:t>compareTo</a:t>
            </a:r>
            <a:r>
              <a:rPr lang="en-US" sz="2800" b="1" dirty="0"/>
              <a:t>(Clock </a:t>
            </a:r>
            <a:r>
              <a:rPr lang="en-US" sz="2800" b="1" dirty="0" err="1"/>
              <a:t>arg</a:t>
            </a:r>
            <a:r>
              <a:rPr lang="en-US" sz="2800" b="1" dirty="0"/>
              <a:t>){</a:t>
            </a:r>
          </a:p>
          <a:p>
            <a:r>
              <a:rPr lang="en-US" sz="2800" b="1" dirty="0"/>
              <a:t>		if(seconds &lt; </a:t>
            </a:r>
            <a:r>
              <a:rPr lang="en-US" sz="2800" b="1" dirty="0" err="1"/>
              <a:t>arg.seconds</a:t>
            </a:r>
            <a:r>
              <a:rPr lang="en-US" sz="2800" b="1" dirty="0"/>
              <a:t>) return -1;</a:t>
            </a:r>
          </a:p>
          <a:p>
            <a:r>
              <a:rPr lang="en-US" sz="2800" b="1" dirty="0"/>
              <a:t>		else if (seconds == </a:t>
            </a:r>
            <a:r>
              <a:rPr lang="en-US" sz="2800" b="1" dirty="0" err="1"/>
              <a:t>arg.seconds</a:t>
            </a:r>
            <a:r>
              <a:rPr lang="en-US" sz="2800" b="1" dirty="0"/>
              <a:t>) return 0;</a:t>
            </a:r>
          </a:p>
          <a:p>
            <a:r>
              <a:rPr lang="en-US" sz="2800" b="1" dirty="0"/>
              <a:t>		else return 1;</a:t>
            </a:r>
          </a:p>
          <a:p>
            <a:r>
              <a:rPr lang="en-US" sz="2800" b="1" dirty="0"/>
              <a:t>	}</a:t>
            </a:r>
          </a:p>
          <a:p>
            <a:r>
              <a:rPr lang="en-US" sz="2800" b="1" dirty="0"/>
              <a:t>}</a:t>
            </a:r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823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22515"/>
            <a:ext cx="10981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Sia data la classe </a:t>
            </a:r>
            <a:r>
              <a:rPr lang="it-IT" sz="2800" dirty="0" err="1"/>
              <a:t>Interval</a:t>
            </a:r>
            <a:endParaRPr lang="it-IT" sz="2800" dirty="0"/>
          </a:p>
          <a:p>
            <a:r>
              <a:rPr lang="it-IT" sz="2800" b="1" dirty="0" smtClean="0"/>
              <a:t>public </a:t>
            </a:r>
            <a:r>
              <a:rPr lang="it-IT" sz="2800" b="1" dirty="0" err="1" smtClean="0"/>
              <a:t>classTimeInterval</a:t>
            </a:r>
            <a:r>
              <a:rPr lang="it-IT" sz="2800" b="1" dirty="0"/>
              <a:t>{</a:t>
            </a:r>
            <a:endParaRPr lang="it-IT" sz="2800" dirty="0"/>
          </a:p>
          <a:p>
            <a:r>
              <a:rPr lang="it-IT" sz="2800" b="1" dirty="0" smtClean="0"/>
              <a:t>    private float </a:t>
            </a:r>
            <a:r>
              <a:rPr lang="it-IT" sz="2800" b="1" dirty="0" err="1" smtClean="0"/>
              <a:t>low</a:t>
            </a:r>
            <a:r>
              <a:rPr lang="it-IT" sz="2800" b="1" dirty="0" smtClean="0"/>
              <a:t>, high</a:t>
            </a:r>
            <a:r>
              <a:rPr lang="it-IT" sz="2800" b="1" dirty="0"/>
              <a:t>;</a:t>
            </a:r>
            <a:endParaRPr lang="it-IT" sz="2800" dirty="0"/>
          </a:p>
          <a:p>
            <a:r>
              <a:rPr lang="it-IT" sz="2800" b="1" dirty="0" smtClean="0"/>
              <a:t>    public float </a:t>
            </a:r>
            <a:r>
              <a:rPr lang="it-IT" sz="2800" b="1" dirty="0" err="1" smtClean="0"/>
              <a:t>getLowerBound</a:t>
            </a:r>
            <a:r>
              <a:rPr lang="it-IT" sz="2800" b="1" dirty="0" smtClean="0"/>
              <a:t>(){…}    </a:t>
            </a:r>
            <a:r>
              <a:rPr lang="it-IT" sz="2800" b="1" dirty="0" smtClean="0"/>
              <a:t>public float </a:t>
            </a:r>
            <a:r>
              <a:rPr lang="it-IT" sz="2800" b="1" dirty="0" err="1" smtClean="0"/>
              <a:t>get</a:t>
            </a:r>
            <a:r>
              <a:rPr lang="it-IT" sz="2800" b="1" dirty="0" err="1" smtClean="0"/>
              <a:t>UpperBound</a:t>
            </a:r>
            <a:r>
              <a:rPr lang="it-IT" sz="2800" b="1" dirty="0" smtClean="0"/>
              <a:t>(){…}</a:t>
            </a:r>
            <a:endParaRPr lang="it-IT" sz="2800" dirty="0"/>
          </a:p>
          <a:p>
            <a:r>
              <a:rPr lang="it-IT" sz="2800" b="1" dirty="0" smtClean="0"/>
              <a:t>    public </a:t>
            </a:r>
            <a:r>
              <a:rPr lang="it-IT" sz="2800" b="1" dirty="0" err="1" smtClean="0"/>
              <a:t>static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TimeInterval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getInterval</a:t>
            </a:r>
            <a:r>
              <a:rPr lang="it-IT" sz="2800" b="1" dirty="0" smtClean="0"/>
              <a:t>(float[] </a:t>
            </a:r>
            <a:r>
              <a:rPr lang="it-IT" sz="2800" b="1" dirty="0" err="1" smtClean="0"/>
              <a:t>times</a:t>
            </a:r>
            <a:r>
              <a:rPr lang="it-IT" sz="2800" b="1" dirty="0" smtClean="0"/>
              <a:t>, float </a:t>
            </a:r>
            <a:r>
              <a:rPr lang="it-IT" sz="2800" b="1" dirty="0" err="1" smtClean="0"/>
              <a:t>timePoint</a:t>
            </a:r>
            <a:r>
              <a:rPr lang="it-IT" sz="2800" b="1" dirty="0"/>
              <a:t>){</a:t>
            </a:r>
            <a:endParaRPr lang="it-IT" sz="2800" dirty="0"/>
          </a:p>
          <a:p>
            <a:r>
              <a:rPr lang="it-IT" sz="2800" dirty="0" smtClean="0"/>
              <a:t>        …</a:t>
            </a:r>
            <a:endParaRPr lang="it-IT" sz="2800" dirty="0"/>
          </a:p>
          <a:p>
            <a:r>
              <a:rPr lang="it-IT" sz="2800" b="1" dirty="0" smtClean="0"/>
              <a:t>    }</a:t>
            </a:r>
            <a:endParaRPr lang="it-IT" sz="2800" dirty="0"/>
          </a:p>
          <a:p>
            <a:r>
              <a:rPr lang="it-IT" sz="2800" b="1" dirty="0"/>
              <a:t>}</a:t>
            </a:r>
            <a:endParaRPr lang="it-IT" sz="4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60471"/>
            <a:ext cx="10515600" cy="732010"/>
          </a:xfrm>
        </p:spPr>
        <p:txBody>
          <a:bodyPr/>
          <a:lstStyle/>
          <a:p>
            <a:r>
              <a:rPr lang="it-IT" dirty="0" smtClean="0"/>
              <a:t>Esercizio 3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428206" y="2891246"/>
            <a:ext cx="10763794" cy="47226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/>
              <a:t>Definire in JML il contratto che rispetti le seguenti specifiche:</a:t>
            </a:r>
          </a:p>
          <a:p>
            <a:pPr lvl="1"/>
            <a:r>
              <a:rPr lang="it-IT" sz="2800" i="1" dirty="0" err="1" smtClean="0"/>
              <a:t>times</a:t>
            </a:r>
            <a:r>
              <a:rPr lang="it-IT" sz="2800" i="1" dirty="0" smtClean="0"/>
              <a:t> </a:t>
            </a:r>
            <a:r>
              <a:rPr lang="it-IT" sz="2800" dirty="0" smtClean="0"/>
              <a:t>non nullo</a:t>
            </a:r>
          </a:p>
          <a:p>
            <a:pPr lvl="1"/>
            <a:r>
              <a:rPr lang="it-IT" sz="2800" i="1" dirty="0" err="1" smtClean="0"/>
              <a:t>times</a:t>
            </a:r>
            <a:r>
              <a:rPr lang="it-IT" sz="2800" i="1" dirty="0" smtClean="0"/>
              <a:t> </a:t>
            </a:r>
            <a:r>
              <a:rPr lang="it-IT" sz="2800" dirty="0" smtClean="0"/>
              <a:t>con valori in ordine strettamente crescente</a:t>
            </a:r>
          </a:p>
          <a:p>
            <a:pPr lvl="1"/>
            <a:r>
              <a:rPr lang="it-IT" sz="2800" dirty="0" smtClean="0"/>
              <a:t>Restituisce un oggetto di tipo </a:t>
            </a:r>
            <a:r>
              <a:rPr lang="it-IT" sz="2800" i="1" dirty="0" err="1" smtClean="0"/>
              <a:t>Interval</a:t>
            </a:r>
            <a:r>
              <a:rPr lang="it-IT" sz="2800" i="1" dirty="0" smtClean="0"/>
              <a:t> </a:t>
            </a:r>
            <a:r>
              <a:rPr lang="it-IT" sz="2800" dirty="0" smtClean="0"/>
              <a:t>che corrisponde a un intervallo temporale avente come estremi due punti contigui di </a:t>
            </a:r>
            <a:r>
              <a:rPr lang="it-IT" sz="2800" dirty="0" err="1" smtClean="0"/>
              <a:t>times</a:t>
            </a:r>
            <a:r>
              <a:rPr lang="it-IT" sz="2800" dirty="0" smtClean="0"/>
              <a:t>.</a:t>
            </a:r>
          </a:p>
          <a:p>
            <a:pPr lvl="1"/>
            <a:r>
              <a:rPr lang="it-IT" sz="2800" i="1" dirty="0" err="1" smtClean="0"/>
              <a:t>timePoint</a:t>
            </a:r>
            <a:r>
              <a:rPr lang="it-IT" sz="2800" i="1" dirty="0" smtClean="0"/>
              <a:t> </a:t>
            </a:r>
            <a:r>
              <a:rPr lang="it-IT" sz="2800" dirty="0" smtClean="0"/>
              <a:t>deve essere maggiore o uguale all’estremo minore e strettamente minore dell’estremo maggiore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827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8200" y="1775936"/>
            <a:ext cx="10981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/*@@ </a:t>
            </a:r>
            <a:r>
              <a:rPr lang="it-IT" sz="2800" dirty="0" err="1" smtClean="0"/>
              <a:t>assignable</a:t>
            </a:r>
            <a:r>
              <a:rPr lang="it-IT" sz="2800" dirty="0" smtClean="0"/>
              <a:t> \</a:t>
            </a:r>
            <a:r>
              <a:rPr lang="it-IT" sz="2800" dirty="0" err="1" smtClean="0"/>
              <a:t>nothing</a:t>
            </a:r>
            <a:endParaRPr lang="it-IT" sz="2800" dirty="0" smtClean="0"/>
          </a:p>
          <a:p>
            <a:r>
              <a:rPr lang="it-IT" sz="2800" dirty="0" smtClean="0">
                <a:solidFill>
                  <a:srgbClr val="FF0000"/>
                </a:solidFill>
              </a:rPr>
              <a:t>@ </a:t>
            </a:r>
            <a:r>
              <a:rPr lang="it-IT" sz="2800" dirty="0" err="1" smtClean="0">
                <a:solidFill>
                  <a:srgbClr val="00B050"/>
                </a:solidFill>
              </a:rPr>
              <a:t>requires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times</a:t>
            </a:r>
            <a:r>
              <a:rPr lang="it-IT" sz="2800" dirty="0" smtClean="0">
                <a:solidFill>
                  <a:srgbClr val="FF0000"/>
                </a:solidFill>
              </a:rPr>
              <a:t> != </a:t>
            </a:r>
            <a:r>
              <a:rPr lang="it-IT" sz="2800" dirty="0" err="1" smtClean="0">
                <a:solidFill>
                  <a:srgbClr val="FF0000"/>
                </a:solidFill>
              </a:rPr>
              <a:t>null</a:t>
            </a:r>
            <a:r>
              <a:rPr lang="it-IT" sz="2800" dirty="0" smtClean="0">
                <a:solidFill>
                  <a:srgbClr val="FF0000"/>
                </a:solidFill>
              </a:rPr>
              <a:t> &amp;&amp; </a:t>
            </a:r>
            <a:r>
              <a:rPr lang="it-IT" sz="2800" dirty="0" err="1" smtClean="0">
                <a:solidFill>
                  <a:srgbClr val="FF0000"/>
                </a:solidFill>
              </a:rPr>
              <a:t>times.length</a:t>
            </a:r>
            <a:r>
              <a:rPr lang="it-IT" sz="2800" dirty="0" smtClean="0">
                <a:solidFill>
                  <a:srgbClr val="FF0000"/>
                </a:solidFill>
              </a:rPr>
              <a:t> &gt;= 2 &amp;&amp;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@ </a:t>
            </a:r>
            <a:r>
              <a:rPr lang="it-IT" sz="2800" dirty="0" err="1" smtClean="0">
                <a:solidFill>
                  <a:srgbClr val="FF0000"/>
                </a:solidFill>
              </a:rPr>
              <a:t>timePoint</a:t>
            </a:r>
            <a:r>
              <a:rPr lang="it-IT" sz="2800" dirty="0" smtClean="0">
                <a:solidFill>
                  <a:srgbClr val="FF0000"/>
                </a:solidFill>
              </a:rPr>
              <a:t> &gt;= </a:t>
            </a:r>
            <a:r>
              <a:rPr lang="it-IT" sz="2800" dirty="0" err="1" smtClean="0">
                <a:solidFill>
                  <a:srgbClr val="FF0000"/>
                </a:solidFill>
              </a:rPr>
              <a:t>times</a:t>
            </a:r>
            <a:r>
              <a:rPr lang="it-IT" sz="2800" dirty="0" smtClean="0">
                <a:solidFill>
                  <a:srgbClr val="FF0000"/>
                </a:solidFill>
              </a:rPr>
              <a:t>[0] &amp;&amp; </a:t>
            </a:r>
            <a:r>
              <a:rPr lang="it-IT" sz="2800" dirty="0" err="1" smtClean="0">
                <a:solidFill>
                  <a:srgbClr val="FF0000"/>
                </a:solidFill>
              </a:rPr>
              <a:t>timePoint</a:t>
            </a:r>
            <a:r>
              <a:rPr lang="it-IT" sz="2800" dirty="0" smtClean="0">
                <a:solidFill>
                  <a:srgbClr val="FF0000"/>
                </a:solidFill>
              </a:rPr>
              <a:t> &lt; </a:t>
            </a:r>
            <a:r>
              <a:rPr lang="it-IT" sz="2800" dirty="0" err="1" smtClean="0">
                <a:solidFill>
                  <a:srgbClr val="FF0000"/>
                </a:solidFill>
              </a:rPr>
              <a:t>times</a:t>
            </a:r>
            <a:r>
              <a:rPr lang="it-IT" sz="2800" dirty="0" smtClean="0">
                <a:solidFill>
                  <a:srgbClr val="FF0000"/>
                </a:solidFill>
              </a:rPr>
              <a:t>[</a:t>
            </a:r>
            <a:r>
              <a:rPr lang="it-IT" sz="2800" dirty="0" err="1" smtClean="0">
                <a:solidFill>
                  <a:srgbClr val="FF0000"/>
                </a:solidFill>
              </a:rPr>
              <a:t>times.length</a:t>
            </a:r>
            <a:r>
              <a:rPr lang="it-IT" sz="2800" dirty="0" smtClean="0">
                <a:solidFill>
                  <a:srgbClr val="FF0000"/>
                </a:solidFill>
              </a:rPr>
              <a:t> -1]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@ &amp;&amp; (\</a:t>
            </a:r>
            <a:r>
              <a:rPr lang="it-IT" sz="2800" dirty="0" err="1" smtClean="0">
                <a:solidFill>
                  <a:srgbClr val="FF0000"/>
                </a:solidFill>
              </a:rPr>
              <a:t>forall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int</a:t>
            </a:r>
            <a:r>
              <a:rPr lang="it-IT" sz="2800" dirty="0" smtClean="0">
                <a:solidFill>
                  <a:srgbClr val="FF0000"/>
                </a:solidFill>
              </a:rPr>
              <a:t> i; 0&lt;=i &amp;&amp; i&lt;times.length-1;times[i]&lt;</a:t>
            </a:r>
            <a:r>
              <a:rPr lang="it-IT" sz="2800" dirty="0" err="1" smtClean="0">
                <a:solidFill>
                  <a:srgbClr val="FF0000"/>
                </a:solidFill>
              </a:rPr>
              <a:t>times</a:t>
            </a:r>
            <a:r>
              <a:rPr lang="it-IT" sz="2800" dirty="0" smtClean="0">
                <a:solidFill>
                  <a:srgbClr val="FF0000"/>
                </a:solidFill>
              </a:rPr>
              <a:t>[i+1])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@ </a:t>
            </a:r>
            <a:r>
              <a:rPr lang="it-IT" sz="2800" dirty="0" err="1" smtClean="0">
                <a:solidFill>
                  <a:srgbClr val="00B050"/>
                </a:solidFill>
              </a:rPr>
              <a:t>ensures</a:t>
            </a:r>
            <a:r>
              <a:rPr lang="it-IT" sz="2800" dirty="0" smtClean="0">
                <a:solidFill>
                  <a:srgbClr val="0070C0"/>
                </a:solidFill>
              </a:rPr>
              <a:t> (\</a:t>
            </a:r>
            <a:r>
              <a:rPr lang="it-IT" sz="2800" dirty="0" err="1" smtClean="0">
                <a:solidFill>
                  <a:srgbClr val="0070C0"/>
                </a:solidFill>
              </a:rPr>
              <a:t>exists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int</a:t>
            </a:r>
            <a:r>
              <a:rPr lang="it-IT" sz="2800" dirty="0" smtClean="0">
                <a:solidFill>
                  <a:srgbClr val="0070C0"/>
                </a:solidFill>
              </a:rPr>
              <a:t> i; 0&lt;=i&lt;times.length-1;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@  </a:t>
            </a:r>
            <a:r>
              <a:rPr lang="it-IT" sz="2800" dirty="0" err="1" smtClean="0">
                <a:solidFill>
                  <a:srgbClr val="0070C0"/>
                </a:solidFill>
              </a:rPr>
              <a:t>times</a:t>
            </a:r>
            <a:r>
              <a:rPr lang="it-IT" sz="2800" dirty="0" smtClean="0">
                <a:solidFill>
                  <a:srgbClr val="0070C0"/>
                </a:solidFill>
              </a:rPr>
              <a:t>[i] == \</a:t>
            </a:r>
            <a:r>
              <a:rPr lang="it-IT" sz="2800" dirty="0" err="1" smtClean="0">
                <a:solidFill>
                  <a:srgbClr val="0070C0"/>
                </a:solidFill>
              </a:rPr>
              <a:t>result.getLowerBound</a:t>
            </a:r>
            <a:r>
              <a:rPr lang="it-IT" sz="2800" dirty="0" smtClean="0">
                <a:solidFill>
                  <a:srgbClr val="0070C0"/>
                </a:solidFill>
              </a:rPr>
              <a:t>() &amp;&amp;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@  </a:t>
            </a:r>
            <a:r>
              <a:rPr lang="it-IT" sz="2800" dirty="0" err="1" smtClean="0">
                <a:solidFill>
                  <a:srgbClr val="0070C0"/>
                </a:solidFill>
              </a:rPr>
              <a:t>times</a:t>
            </a:r>
            <a:r>
              <a:rPr lang="it-IT" sz="2800" dirty="0" smtClean="0">
                <a:solidFill>
                  <a:srgbClr val="0070C0"/>
                </a:solidFill>
              </a:rPr>
              <a:t>[i+1] == \</a:t>
            </a:r>
            <a:r>
              <a:rPr lang="it-IT" sz="2800" dirty="0" err="1" smtClean="0">
                <a:solidFill>
                  <a:srgbClr val="0070C0"/>
                </a:solidFill>
              </a:rPr>
              <a:t>result.getUpperBound</a:t>
            </a:r>
            <a:r>
              <a:rPr lang="it-IT" sz="2800" dirty="0" smtClean="0">
                <a:solidFill>
                  <a:srgbClr val="0070C0"/>
                </a:solidFill>
              </a:rPr>
              <a:t>())) &amp;&amp;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@  \</a:t>
            </a:r>
            <a:r>
              <a:rPr lang="it-IT" sz="2800" dirty="0" err="1" smtClean="0">
                <a:solidFill>
                  <a:srgbClr val="0070C0"/>
                </a:solidFill>
              </a:rPr>
              <a:t>result.getLowerBound</a:t>
            </a:r>
            <a:r>
              <a:rPr lang="it-IT" sz="2800" dirty="0" smtClean="0">
                <a:solidFill>
                  <a:srgbClr val="0070C0"/>
                </a:solidFill>
              </a:rPr>
              <a:t>() &lt;= </a:t>
            </a:r>
            <a:r>
              <a:rPr lang="it-IT" sz="2800" dirty="0" err="1" smtClean="0">
                <a:solidFill>
                  <a:srgbClr val="0070C0"/>
                </a:solidFill>
              </a:rPr>
              <a:t>timePoint</a:t>
            </a:r>
            <a:r>
              <a:rPr lang="it-IT" sz="2800" dirty="0" smtClean="0">
                <a:solidFill>
                  <a:srgbClr val="0070C0"/>
                </a:solidFill>
              </a:rPr>
              <a:t> &amp;&amp;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@  \</a:t>
            </a:r>
            <a:r>
              <a:rPr lang="it-IT" sz="2800" dirty="0" err="1" smtClean="0">
                <a:solidFill>
                  <a:srgbClr val="0070C0"/>
                </a:solidFill>
              </a:rPr>
              <a:t>result.getUpperBound</a:t>
            </a:r>
            <a:r>
              <a:rPr lang="it-IT" sz="2800" dirty="0" smtClean="0">
                <a:solidFill>
                  <a:srgbClr val="0070C0"/>
                </a:solidFill>
              </a:rPr>
              <a:t>() &gt; </a:t>
            </a:r>
            <a:r>
              <a:rPr lang="it-IT" sz="2800" dirty="0" err="1" smtClean="0">
                <a:solidFill>
                  <a:srgbClr val="0070C0"/>
                </a:solidFill>
              </a:rPr>
              <a:t>timePoint</a:t>
            </a:r>
            <a:r>
              <a:rPr lang="it-IT" sz="2800" dirty="0" smtClean="0">
                <a:solidFill>
                  <a:srgbClr val="0070C0"/>
                </a:solidFill>
              </a:rPr>
              <a:t> ); </a:t>
            </a:r>
          </a:p>
          <a:p>
            <a:r>
              <a:rPr lang="it-IT" sz="2800" dirty="0" smtClean="0"/>
              <a:t>@*/</a:t>
            </a:r>
          </a:p>
          <a:p>
            <a:r>
              <a:rPr lang="it-IT" sz="2800" dirty="0" err="1" smtClean="0"/>
              <a:t>Interval</a:t>
            </a:r>
            <a:r>
              <a:rPr lang="it-IT" sz="2800" dirty="0" smtClean="0"/>
              <a:t> </a:t>
            </a:r>
            <a:r>
              <a:rPr lang="it-IT" sz="2800" dirty="0" err="1" smtClean="0"/>
              <a:t>getInterval</a:t>
            </a:r>
            <a:r>
              <a:rPr lang="it-IT" sz="2800" dirty="0" smtClean="0"/>
              <a:t>(float[] </a:t>
            </a:r>
            <a:r>
              <a:rPr lang="it-IT" sz="2800" dirty="0" err="1" smtClean="0"/>
              <a:t>times</a:t>
            </a:r>
            <a:r>
              <a:rPr lang="it-IT" sz="2800" dirty="0" smtClean="0"/>
              <a:t>, float </a:t>
            </a:r>
            <a:r>
              <a:rPr lang="it-IT" sz="2800" dirty="0" err="1" smtClean="0"/>
              <a:t>timePoint</a:t>
            </a:r>
            <a:r>
              <a:rPr lang="it-IT" sz="2800" dirty="0" smtClean="0"/>
              <a:t>);</a:t>
            </a:r>
            <a:endParaRPr lang="it-IT" sz="4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02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 smtClean="0"/>
              <a:t>public </a:t>
            </a:r>
            <a:r>
              <a:rPr lang="it-IT" sz="3200" dirty="0" err="1" smtClean="0"/>
              <a:t>static</a:t>
            </a:r>
            <a:r>
              <a:rPr lang="it-IT" sz="3200" dirty="0" smtClean="0"/>
              <a:t> </a:t>
            </a:r>
            <a:r>
              <a:rPr lang="it-IT" sz="3200" dirty="0" err="1" smtClean="0"/>
              <a:t>boolean</a:t>
            </a:r>
            <a:r>
              <a:rPr lang="it-IT" sz="3200" dirty="0" smtClean="0"/>
              <a:t> </a:t>
            </a:r>
            <a:r>
              <a:rPr lang="it-IT" sz="3200" dirty="0" err="1" smtClean="0"/>
              <a:t>sottoStringa</a:t>
            </a:r>
            <a:r>
              <a:rPr lang="it-IT" sz="3200" dirty="0" smtClean="0"/>
              <a:t> (</a:t>
            </a:r>
            <a:r>
              <a:rPr lang="it-IT" sz="3200" dirty="0" err="1" smtClean="0"/>
              <a:t>char</a:t>
            </a:r>
            <a:r>
              <a:rPr lang="it-IT" sz="3200" dirty="0" smtClean="0"/>
              <a:t>[] testo, </a:t>
            </a:r>
            <a:r>
              <a:rPr lang="it-IT" sz="3200" dirty="0" err="1" smtClean="0"/>
              <a:t>char</a:t>
            </a:r>
            <a:r>
              <a:rPr lang="it-IT" sz="3200" dirty="0" smtClean="0"/>
              <a:t>[] parola);</a:t>
            </a:r>
          </a:p>
          <a:p>
            <a:pPr marL="0" indent="0">
              <a:buNone/>
            </a:pPr>
            <a:endParaRPr lang="it-IT" sz="3200" dirty="0"/>
          </a:p>
          <a:p>
            <a:r>
              <a:rPr lang="it-IT" sz="3200" dirty="0"/>
              <a:t>Scrivere la specifica che renda l’operazione sensata, in modo che il metodo si comporti nel seguente modo:</a:t>
            </a:r>
          </a:p>
          <a:p>
            <a:pPr lvl="1"/>
            <a:r>
              <a:rPr lang="it-IT" sz="2800" dirty="0" smtClean="0"/>
              <a:t>testo </a:t>
            </a:r>
            <a:r>
              <a:rPr lang="it-IT" sz="2800" dirty="0"/>
              <a:t>= [</a:t>
            </a:r>
            <a:r>
              <a:rPr lang="it-IT" sz="2800" dirty="0" err="1"/>
              <a:t>abbcdddeff</a:t>
            </a:r>
            <a:r>
              <a:rPr lang="it-IT" sz="2800" dirty="0"/>
              <a:t>], </a:t>
            </a:r>
            <a:r>
              <a:rPr lang="it-IT" sz="2800" dirty="0" smtClean="0"/>
              <a:t>parola </a:t>
            </a:r>
            <a:r>
              <a:rPr lang="it-IT" sz="2800" dirty="0"/>
              <a:t>= [</a:t>
            </a:r>
            <a:r>
              <a:rPr lang="it-IT" sz="2800" dirty="0" err="1"/>
              <a:t>bcddd</a:t>
            </a:r>
            <a:r>
              <a:rPr lang="it-IT" sz="2800" dirty="0"/>
              <a:t>] -&gt; </a:t>
            </a:r>
            <a:r>
              <a:rPr lang="it-IT" sz="2800" dirty="0" err="1"/>
              <a:t>true</a:t>
            </a:r>
            <a:endParaRPr lang="it-IT" sz="2800" dirty="0"/>
          </a:p>
          <a:p>
            <a:pPr lvl="1"/>
            <a:r>
              <a:rPr lang="it-IT" sz="2800" dirty="0" smtClean="0"/>
              <a:t>testo </a:t>
            </a:r>
            <a:r>
              <a:rPr lang="it-IT" sz="2800" dirty="0"/>
              <a:t>= [</a:t>
            </a:r>
            <a:r>
              <a:rPr lang="it-IT" sz="2800" dirty="0" err="1"/>
              <a:t>abbcdddeff</a:t>
            </a:r>
            <a:r>
              <a:rPr lang="it-IT" sz="2800" dirty="0"/>
              <a:t>], </a:t>
            </a:r>
            <a:r>
              <a:rPr lang="it-IT" sz="2800" dirty="0" smtClean="0"/>
              <a:t>parola </a:t>
            </a:r>
            <a:r>
              <a:rPr lang="it-IT" sz="2800" dirty="0"/>
              <a:t>= [</a:t>
            </a:r>
            <a:r>
              <a:rPr lang="it-IT" sz="2800" dirty="0" err="1"/>
              <a:t>baaddd</a:t>
            </a:r>
            <a:r>
              <a:rPr lang="it-IT" sz="2800" dirty="0"/>
              <a:t>] -&gt; </a:t>
            </a:r>
            <a:r>
              <a:rPr lang="it-IT" sz="2800" dirty="0" smtClean="0"/>
              <a:t>false</a:t>
            </a:r>
          </a:p>
          <a:p>
            <a:r>
              <a:rPr lang="it-IT" dirty="0"/>
              <a:t>Dall’esempio, si deduce che se </a:t>
            </a:r>
            <a:r>
              <a:rPr lang="it-IT" dirty="0" smtClean="0"/>
              <a:t>parola </a:t>
            </a:r>
            <a:r>
              <a:rPr lang="it-IT" dirty="0"/>
              <a:t>è contenuto in </a:t>
            </a:r>
            <a:r>
              <a:rPr lang="it-IT" dirty="0" smtClean="0"/>
              <a:t>testo </a:t>
            </a:r>
            <a:r>
              <a:rPr lang="it-IT" dirty="0"/>
              <a:t>il risultato è </a:t>
            </a:r>
            <a:r>
              <a:rPr lang="it-IT" dirty="0" err="1"/>
              <a:t>true</a:t>
            </a:r>
            <a:r>
              <a:rPr lang="it-IT" dirty="0"/>
              <a:t>; false altrimenti</a:t>
            </a:r>
          </a:p>
          <a:p>
            <a:r>
              <a:rPr lang="it-IT" dirty="0" smtClean="0"/>
              <a:t>In </a:t>
            </a:r>
            <a:r>
              <a:rPr lang="it-IT" dirty="0"/>
              <a:t>altre parole: se esiste una posizione in </a:t>
            </a:r>
            <a:r>
              <a:rPr lang="it-IT" dirty="0" smtClean="0"/>
              <a:t>testo </a:t>
            </a:r>
            <a:r>
              <a:rPr lang="it-IT" dirty="0"/>
              <a:t>a partire dalla quale tutti i caratteri corrispondano nell’ordine a quelli di </a:t>
            </a:r>
            <a:r>
              <a:rPr lang="it-IT" dirty="0" smtClean="0"/>
              <a:t>parola, </a:t>
            </a:r>
            <a:r>
              <a:rPr lang="it-IT" dirty="0"/>
              <a:t>per tutta la lunghezza di </a:t>
            </a:r>
            <a:r>
              <a:rPr lang="it-IT" dirty="0" smtClean="0"/>
              <a:t>parola, </a:t>
            </a:r>
            <a:r>
              <a:rPr lang="it-IT" dirty="0"/>
              <a:t>il risultato è </a:t>
            </a:r>
            <a:r>
              <a:rPr lang="it-IT" dirty="0" err="1"/>
              <a:t>true</a:t>
            </a:r>
            <a:r>
              <a:rPr lang="it-IT" dirty="0"/>
              <a:t> (false altrimenti) 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8278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8200" y="1775936"/>
            <a:ext cx="10981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/*@@ </a:t>
            </a:r>
            <a:r>
              <a:rPr lang="it-IT" sz="2800" dirty="0" err="1">
                <a:solidFill>
                  <a:srgbClr val="00B050"/>
                </a:solidFill>
              </a:rPr>
              <a:t>requires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FF0000"/>
                </a:solidFill>
              </a:rPr>
              <a:t>testo!=</a:t>
            </a:r>
            <a:r>
              <a:rPr lang="it-IT" sz="2800" dirty="0" err="1">
                <a:solidFill>
                  <a:srgbClr val="FF0000"/>
                </a:solidFill>
              </a:rPr>
              <a:t>null</a:t>
            </a:r>
            <a:r>
              <a:rPr lang="it-IT" sz="2800" dirty="0">
                <a:solidFill>
                  <a:srgbClr val="FF0000"/>
                </a:solidFill>
              </a:rPr>
              <a:t> &amp;&amp; parola!=</a:t>
            </a:r>
            <a:r>
              <a:rPr lang="it-IT" sz="2800" dirty="0" err="1" smtClean="0">
                <a:solidFill>
                  <a:srgbClr val="FF0000"/>
                </a:solidFill>
              </a:rPr>
              <a:t>null</a:t>
            </a:r>
            <a:r>
              <a:rPr lang="it-IT" sz="2800" dirty="0" smtClean="0">
                <a:solidFill>
                  <a:srgbClr val="FF0000"/>
                </a:solidFill>
              </a:rPr>
              <a:t> &amp;&amp;</a:t>
            </a:r>
            <a:endParaRPr lang="it-IT" sz="2800" dirty="0">
              <a:solidFill>
                <a:srgbClr val="FF0000"/>
              </a:solidFill>
            </a:endParaRPr>
          </a:p>
          <a:p>
            <a:r>
              <a:rPr lang="it-IT" sz="2800" dirty="0" smtClean="0"/>
              <a:t>@</a:t>
            </a:r>
            <a:r>
              <a:rPr lang="it-IT" sz="2800" dirty="0"/>
              <a:t> </a:t>
            </a:r>
            <a:r>
              <a:rPr lang="it-IT" sz="2800" dirty="0" smtClean="0"/>
              <a:t>                        </a:t>
            </a:r>
            <a:r>
              <a:rPr lang="it-IT" sz="2800" dirty="0" err="1" smtClean="0">
                <a:solidFill>
                  <a:srgbClr val="FF0000"/>
                </a:solidFill>
              </a:rPr>
              <a:t>length</a:t>
            </a:r>
            <a:r>
              <a:rPr lang="it-IT" sz="2800" dirty="0" smtClean="0">
                <a:solidFill>
                  <a:srgbClr val="FF0000"/>
                </a:solidFill>
              </a:rPr>
              <a:t>(testo)&gt;=</a:t>
            </a:r>
            <a:r>
              <a:rPr lang="it-IT" sz="2800" dirty="0" err="1" smtClean="0">
                <a:solidFill>
                  <a:srgbClr val="FF0000"/>
                </a:solidFill>
              </a:rPr>
              <a:t>length</a:t>
            </a:r>
            <a:r>
              <a:rPr lang="it-IT" sz="2800" dirty="0" smtClean="0">
                <a:solidFill>
                  <a:srgbClr val="FF0000"/>
                </a:solidFill>
              </a:rPr>
              <a:t>(parola);</a:t>
            </a:r>
            <a:r>
              <a:rPr lang="it-IT" sz="2800" dirty="0" smtClean="0"/>
              <a:t>  </a:t>
            </a:r>
          </a:p>
          <a:p>
            <a:r>
              <a:rPr lang="it-IT" sz="2800" dirty="0" smtClean="0"/>
              <a:t>@ </a:t>
            </a:r>
            <a:r>
              <a:rPr lang="it-IT" sz="2800" dirty="0" err="1">
                <a:solidFill>
                  <a:srgbClr val="00B050"/>
                </a:solidFill>
              </a:rPr>
              <a:t>assignable</a:t>
            </a:r>
            <a:r>
              <a:rPr lang="it-IT" sz="2800" dirty="0"/>
              <a:t> \</a:t>
            </a:r>
            <a:r>
              <a:rPr lang="it-IT" sz="2800" dirty="0" err="1"/>
              <a:t>nothing</a:t>
            </a:r>
            <a:endParaRPr lang="it-IT" sz="2800" dirty="0"/>
          </a:p>
          <a:p>
            <a:r>
              <a:rPr lang="it-IT" sz="2800" dirty="0"/>
              <a:t>@ </a:t>
            </a:r>
            <a:r>
              <a:rPr lang="it-IT" sz="2800" dirty="0" err="1">
                <a:solidFill>
                  <a:srgbClr val="00B050"/>
                </a:solidFill>
              </a:rPr>
              <a:t>ensures</a:t>
            </a:r>
            <a:r>
              <a:rPr lang="it-IT" sz="2800" dirty="0"/>
              <a:t> </a:t>
            </a:r>
            <a:r>
              <a:rPr lang="it-IT" sz="2800" dirty="0" smtClean="0">
                <a:solidFill>
                  <a:srgbClr val="0070C0"/>
                </a:solidFill>
              </a:rPr>
              <a:t>\</a:t>
            </a:r>
            <a:r>
              <a:rPr lang="it-IT" sz="2800" dirty="0" err="1" smtClean="0">
                <a:solidFill>
                  <a:srgbClr val="0070C0"/>
                </a:solidFill>
              </a:rPr>
              <a:t>result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>
                <a:solidFill>
                  <a:srgbClr val="0070C0"/>
                </a:solidFill>
              </a:rPr>
              <a:t>&lt;==&gt;</a:t>
            </a:r>
          </a:p>
          <a:p>
            <a:r>
              <a:rPr lang="it-IT" sz="2800" dirty="0">
                <a:solidFill>
                  <a:srgbClr val="0070C0"/>
                </a:solidFill>
              </a:rPr>
              <a:t>@     </a:t>
            </a:r>
            <a:r>
              <a:rPr lang="it-IT" sz="2800" dirty="0">
                <a:solidFill>
                  <a:srgbClr val="FF0000"/>
                </a:solidFill>
              </a:rPr>
              <a:t>(\</a:t>
            </a:r>
            <a:r>
              <a:rPr lang="it-IT" sz="2800" dirty="0" err="1">
                <a:solidFill>
                  <a:srgbClr val="FF0000"/>
                </a:solidFill>
              </a:rPr>
              <a:t>exists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int</a:t>
            </a:r>
            <a:r>
              <a:rPr lang="it-IT" sz="2800" dirty="0">
                <a:solidFill>
                  <a:srgbClr val="FF0000"/>
                </a:solidFill>
              </a:rPr>
              <a:t> i; 0&lt;=i &amp;&amp; i&lt;</a:t>
            </a:r>
            <a:r>
              <a:rPr lang="it-IT" sz="2800" dirty="0" err="1">
                <a:solidFill>
                  <a:srgbClr val="FF0000"/>
                </a:solidFill>
              </a:rPr>
              <a:t>testo.length-parola.length</a:t>
            </a:r>
            <a:r>
              <a:rPr lang="it-IT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sz="2800" dirty="0">
                <a:solidFill>
                  <a:srgbClr val="0070C0"/>
                </a:solidFill>
              </a:rPr>
              <a:t>@        (\</a:t>
            </a:r>
            <a:r>
              <a:rPr lang="it-IT" sz="2800" dirty="0" err="1">
                <a:solidFill>
                  <a:srgbClr val="0070C0"/>
                </a:solidFill>
              </a:rPr>
              <a:t>forall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it-IT" sz="2800" dirty="0" err="1">
                <a:solidFill>
                  <a:srgbClr val="0070C0"/>
                </a:solidFill>
              </a:rPr>
              <a:t>int</a:t>
            </a:r>
            <a:r>
              <a:rPr lang="it-IT" sz="2800" dirty="0">
                <a:solidFill>
                  <a:srgbClr val="0070C0"/>
                </a:solidFill>
              </a:rPr>
              <a:t> j; 0 &lt;= j &amp;&amp; j&lt;</a:t>
            </a:r>
            <a:r>
              <a:rPr lang="it-IT" sz="2800" dirty="0" err="1">
                <a:solidFill>
                  <a:srgbClr val="0070C0"/>
                </a:solidFill>
              </a:rPr>
              <a:t>parola.length</a:t>
            </a:r>
            <a:r>
              <a:rPr lang="it-IT" sz="2800" dirty="0">
                <a:solidFill>
                  <a:srgbClr val="0070C0"/>
                </a:solidFill>
              </a:rPr>
              <a:t>; testo[</a:t>
            </a:r>
            <a:r>
              <a:rPr lang="it-IT" sz="2800" dirty="0" err="1">
                <a:solidFill>
                  <a:srgbClr val="0070C0"/>
                </a:solidFill>
              </a:rPr>
              <a:t>i+j</a:t>
            </a:r>
            <a:r>
              <a:rPr lang="it-IT" sz="2800" dirty="0">
                <a:solidFill>
                  <a:srgbClr val="0070C0"/>
                </a:solidFill>
              </a:rPr>
              <a:t>] == parola[j]) </a:t>
            </a:r>
          </a:p>
          <a:p>
            <a:r>
              <a:rPr lang="it-IT" sz="2800" dirty="0">
                <a:solidFill>
                  <a:srgbClr val="0070C0"/>
                </a:solidFill>
              </a:rPr>
              <a:t>@      </a:t>
            </a:r>
            <a:r>
              <a:rPr lang="it-IT" sz="2800" dirty="0" smtClean="0">
                <a:solidFill>
                  <a:srgbClr val="FF0000"/>
                </a:solidFill>
              </a:rPr>
              <a:t>);</a:t>
            </a:r>
            <a:endParaRPr lang="it-IT" sz="2800" dirty="0">
              <a:solidFill>
                <a:srgbClr val="FF0000"/>
              </a:solidFill>
            </a:endParaRPr>
          </a:p>
          <a:p>
            <a:r>
              <a:rPr lang="it-IT" sz="2800" dirty="0"/>
              <a:t>@ */</a:t>
            </a:r>
          </a:p>
          <a:p>
            <a:r>
              <a:rPr lang="it-IT" sz="2800" dirty="0" err="1"/>
              <a:t>boolean</a:t>
            </a:r>
            <a:r>
              <a:rPr lang="it-IT" sz="2800" dirty="0"/>
              <a:t> </a:t>
            </a:r>
            <a:r>
              <a:rPr lang="it-IT" sz="2800" dirty="0" err="1"/>
              <a:t>sottoStringa</a:t>
            </a:r>
            <a:r>
              <a:rPr lang="it-IT" sz="2800" dirty="0"/>
              <a:t>(</a:t>
            </a:r>
            <a:r>
              <a:rPr lang="it-IT" sz="2800" dirty="0" err="1"/>
              <a:t>char</a:t>
            </a:r>
            <a:r>
              <a:rPr lang="it-IT" sz="2800" dirty="0"/>
              <a:t>[] testo, </a:t>
            </a:r>
            <a:r>
              <a:rPr lang="it-IT" sz="2800" dirty="0" err="1"/>
              <a:t>char</a:t>
            </a:r>
            <a:r>
              <a:rPr lang="it-IT" sz="2800" dirty="0"/>
              <a:t>[] parola);</a:t>
            </a:r>
            <a:endParaRPr lang="it-IT" sz="4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90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4768</Words>
  <Application>Microsoft Office PowerPoint</Application>
  <PresentationFormat>Widescreen</PresentationFormat>
  <Paragraphs>597</Paragraphs>
  <Slides>59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Tema di Office</vt:lpstr>
      <vt:lpstr>JML</vt:lpstr>
      <vt:lpstr>Esercizio 1</vt:lpstr>
      <vt:lpstr>Esercizio 1</vt:lpstr>
      <vt:lpstr>Esercizio 2</vt:lpstr>
      <vt:lpstr>Esercizio 2</vt:lpstr>
      <vt:lpstr>Esercizio 3</vt:lpstr>
      <vt:lpstr>Esercizio 3</vt:lpstr>
      <vt:lpstr>Esercizio 4</vt:lpstr>
      <vt:lpstr>Esercizio 4</vt:lpstr>
      <vt:lpstr>Esercizio 5</vt:lpstr>
      <vt:lpstr>Esercizio 5</vt:lpstr>
      <vt:lpstr>Esercizio 6</vt:lpstr>
      <vt:lpstr>Esercizio 6</vt:lpstr>
      <vt:lpstr>Esercizio 6</vt:lpstr>
      <vt:lpstr>Esercizio 6</vt:lpstr>
      <vt:lpstr>Esercizio 7</vt:lpstr>
      <vt:lpstr>Esercizio 7</vt:lpstr>
      <vt:lpstr>Esercizio 7bis</vt:lpstr>
      <vt:lpstr>Esercizio 7bis</vt:lpstr>
      <vt:lpstr>Esercizio 8</vt:lpstr>
      <vt:lpstr>Esercizio 8</vt:lpstr>
      <vt:lpstr>Esercizio 8</vt:lpstr>
      <vt:lpstr>Esercizio 8</vt:lpstr>
      <vt:lpstr>Specifiche totali</vt:lpstr>
      <vt:lpstr>Esercizio 9</vt:lpstr>
      <vt:lpstr>Esercizio 9</vt:lpstr>
      <vt:lpstr>Esercizio 9</vt:lpstr>
      <vt:lpstr>Esercizio 10</vt:lpstr>
      <vt:lpstr>Presentazione standard di PowerPoint</vt:lpstr>
      <vt:lpstr>Presentazione standard di PowerPoint</vt:lpstr>
      <vt:lpstr>Esercizio 11</vt:lpstr>
      <vt:lpstr>Presentazione standard di PowerPoint</vt:lpstr>
      <vt:lpstr>Presentazione standard di PowerPoint</vt:lpstr>
      <vt:lpstr>Esercizio 12</vt:lpstr>
      <vt:lpstr>Presentazione standard di PowerPoint</vt:lpstr>
      <vt:lpstr>Presentazione standard di PowerPoint</vt:lpstr>
      <vt:lpstr>Sostituibilità</vt:lpstr>
      <vt:lpstr>Esercizio 13</vt:lpstr>
      <vt:lpstr>Presentazione standard di PowerPoint</vt:lpstr>
      <vt:lpstr>Presentazione standard di PowerPoint</vt:lpstr>
      <vt:lpstr>Presentazione standard di PowerPoint</vt:lpstr>
      <vt:lpstr>Esercizio 14</vt:lpstr>
      <vt:lpstr>Presentazione standard di PowerPoint</vt:lpstr>
      <vt:lpstr>Presentazione standard di PowerPoint</vt:lpstr>
      <vt:lpstr>Abstract Data Types in JML</vt:lpstr>
      <vt:lpstr>Esercizio 15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 16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JML</dc:title>
  <dc:creator>Alessandro Campi</dc:creator>
  <cp:lastModifiedBy>Alessandro Campi</cp:lastModifiedBy>
  <cp:revision>79</cp:revision>
  <dcterms:created xsi:type="dcterms:W3CDTF">2016-06-06T16:50:28Z</dcterms:created>
  <dcterms:modified xsi:type="dcterms:W3CDTF">2017-06-09T07:51:16Z</dcterms:modified>
</cp:coreProperties>
</file>